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306" r:id="rId4"/>
    <p:sldId id="336" r:id="rId5"/>
    <p:sldId id="358" r:id="rId6"/>
    <p:sldId id="359" r:id="rId7"/>
    <p:sldId id="338" r:id="rId8"/>
    <p:sldId id="360" r:id="rId9"/>
    <p:sldId id="339" r:id="rId10"/>
    <p:sldId id="340" r:id="rId11"/>
    <p:sldId id="341" r:id="rId12"/>
    <p:sldId id="354" r:id="rId13"/>
    <p:sldId id="343" r:id="rId14"/>
    <p:sldId id="356" r:id="rId15"/>
    <p:sldId id="357" r:id="rId16"/>
    <p:sldId id="355" r:id="rId17"/>
    <p:sldId id="361" r:id="rId18"/>
    <p:sldId id="362" r:id="rId19"/>
    <p:sldId id="363" r:id="rId20"/>
    <p:sldId id="364" r:id="rId21"/>
    <p:sldId id="30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rvUS"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957" autoAdjust="0"/>
  </p:normalViewPr>
  <p:slideViewPr>
    <p:cSldViewPr>
      <p:cViewPr varScale="1">
        <p:scale>
          <a:sx n="67" d="100"/>
          <a:sy n="67" d="100"/>
        </p:scale>
        <p:origin x="-1650" y="-96"/>
      </p:cViewPr>
      <p:guideLst>
        <p:guide orient="horz" pos="2160"/>
        <p:guide pos="2880"/>
      </p:guideLst>
    </p:cSldViewPr>
  </p:slideViewPr>
  <p:outlineViewPr>
    <p:cViewPr>
      <p:scale>
        <a:sx n="33" d="100"/>
        <a:sy n="33" d="100"/>
      </p:scale>
      <p:origin x="0" y="1608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E18C3F-F04B-874E-A9AF-C239BBEEA861}" type="datetimeFigureOut">
              <a:rPr lang="en-US" smtClean="0"/>
              <a:pPr/>
              <a:t>3/25/2015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00A678C-62D4-FA40-A65D-4B0E6E8F0FCB}" type="slidenum">
              <a:rPr lang="en-US" smtClean="0"/>
              <a:pPr/>
              <a:t>‹#›</a:t>
            </a:fld>
            <a:endParaRPr lang="en-US" dirty="0"/>
          </a:p>
        </p:txBody>
      </p:sp>
    </p:spTree>
    <p:extLst>
      <p:ext uri="{BB962C8B-B14F-4D97-AF65-F5344CB8AC3E}">
        <p14:creationId xmlns:p14="http://schemas.microsoft.com/office/powerpoint/2010/main" val="3789451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162545-0D04-CC42-A616-04F843D635B2}" type="datetimeFigureOut">
              <a:rPr lang="en-US" smtClean="0"/>
              <a:pPr/>
              <a:t>3/25/2015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ADD069-B185-2548-9093-2608FE358953}" type="slidenum">
              <a:rPr lang="en-US" smtClean="0"/>
              <a:pPr/>
              <a:t>‹#›</a:t>
            </a:fld>
            <a:endParaRPr lang="en-US" dirty="0"/>
          </a:p>
        </p:txBody>
      </p:sp>
    </p:spTree>
    <p:extLst>
      <p:ext uri="{BB962C8B-B14F-4D97-AF65-F5344CB8AC3E}">
        <p14:creationId xmlns:p14="http://schemas.microsoft.com/office/powerpoint/2010/main" val="27670310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self</a:t>
            </a:r>
          </a:p>
          <a:p>
            <a:r>
              <a:rPr lang="en-US" dirty="0" smtClean="0"/>
              <a:t>18 years of experience in government ethics</a:t>
            </a:r>
            <a:endParaRPr lang="en-US" dirty="0"/>
          </a:p>
        </p:txBody>
      </p:sp>
      <p:sp>
        <p:nvSpPr>
          <p:cNvPr id="4" name="Slide Number Placeholder 3"/>
          <p:cNvSpPr>
            <a:spLocks noGrp="1"/>
          </p:cNvSpPr>
          <p:nvPr>
            <p:ph type="sldNum" sz="quarter" idx="10"/>
          </p:nvPr>
        </p:nvSpPr>
        <p:spPr/>
        <p:txBody>
          <a:bodyPr/>
          <a:lstStyle/>
          <a:p>
            <a:fld id="{0BADD069-B185-2548-9093-2608FE358953}" type="slidenum">
              <a:rPr lang="en-US" smtClean="0"/>
              <a:pPr/>
              <a:t>1</a:t>
            </a:fld>
            <a:endParaRPr lang="en-US" dirty="0"/>
          </a:p>
        </p:txBody>
      </p:sp>
    </p:spTree>
    <p:extLst>
      <p:ext uri="{BB962C8B-B14F-4D97-AF65-F5344CB8AC3E}">
        <p14:creationId xmlns:p14="http://schemas.microsoft.com/office/powerpoint/2010/main" val="3618803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ADD069-B185-2548-9093-2608FE358953}" type="slidenum">
              <a:rPr lang="en-US" smtClean="0"/>
              <a:pPr/>
              <a:t>2</a:t>
            </a:fld>
            <a:endParaRPr lang="en-US" dirty="0"/>
          </a:p>
        </p:txBody>
      </p:sp>
    </p:spTree>
    <p:extLst>
      <p:ext uri="{BB962C8B-B14F-4D97-AF65-F5344CB8AC3E}">
        <p14:creationId xmlns:p14="http://schemas.microsoft.com/office/powerpoint/2010/main" val="304141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ADD069-B185-2548-9093-2608FE358953}" type="slidenum">
              <a:rPr lang="en-US" smtClean="0"/>
              <a:pPr/>
              <a:t>3</a:t>
            </a:fld>
            <a:endParaRPr lang="en-US" dirty="0"/>
          </a:p>
        </p:txBody>
      </p:sp>
    </p:spTree>
    <p:extLst>
      <p:ext uri="{BB962C8B-B14F-4D97-AF65-F5344CB8AC3E}">
        <p14:creationId xmlns:p14="http://schemas.microsoft.com/office/powerpoint/2010/main" val="1808488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box: ex. With taxes you may get an extension or be on payment plan and if you explain that you can still sign the certification</a:t>
            </a:r>
            <a:endParaRPr lang="en-US" dirty="0"/>
          </a:p>
        </p:txBody>
      </p:sp>
      <p:sp>
        <p:nvSpPr>
          <p:cNvPr id="4" name="Slide Number Placeholder 3"/>
          <p:cNvSpPr>
            <a:spLocks noGrp="1"/>
          </p:cNvSpPr>
          <p:nvPr>
            <p:ph type="sldNum" sz="quarter" idx="10"/>
          </p:nvPr>
        </p:nvSpPr>
        <p:spPr/>
        <p:txBody>
          <a:bodyPr/>
          <a:lstStyle/>
          <a:p>
            <a:fld id="{0BADD069-B185-2548-9093-2608FE358953}" type="slidenum">
              <a:rPr lang="en-US" smtClean="0"/>
              <a:pPr/>
              <a:t>11</a:t>
            </a:fld>
            <a:endParaRPr lang="en-US" dirty="0"/>
          </a:p>
        </p:txBody>
      </p:sp>
    </p:spTree>
    <p:extLst>
      <p:ext uri="{BB962C8B-B14F-4D97-AF65-F5344CB8AC3E}">
        <p14:creationId xmlns:p14="http://schemas.microsoft.com/office/powerpoint/2010/main" val="1786839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Agency</a:t>
            </a:r>
            <a:r>
              <a:rPr lang="en-US" baseline="0" dirty="0" smtClean="0"/>
              <a:t> head or designee like General Counsel or HR etc. (follow the instructions given by your agency)</a:t>
            </a:r>
            <a:endParaRPr lang="en-US" dirty="0"/>
          </a:p>
        </p:txBody>
      </p:sp>
      <p:sp>
        <p:nvSpPr>
          <p:cNvPr id="4" name="Slide Number Placeholder 3"/>
          <p:cNvSpPr>
            <a:spLocks noGrp="1"/>
          </p:cNvSpPr>
          <p:nvPr>
            <p:ph type="sldNum" sz="quarter" idx="10"/>
          </p:nvPr>
        </p:nvSpPr>
        <p:spPr/>
        <p:txBody>
          <a:bodyPr/>
          <a:lstStyle/>
          <a:p>
            <a:fld id="{0BADD069-B185-2548-9093-2608FE358953}" type="slidenum">
              <a:rPr lang="en-US" smtClean="0"/>
              <a:pPr/>
              <a:t>15</a:t>
            </a:fld>
            <a:endParaRPr lang="en-US" dirty="0"/>
          </a:p>
        </p:txBody>
      </p:sp>
    </p:spTree>
    <p:extLst>
      <p:ext uri="{BB962C8B-B14F-4D97-AF65-F5344CB8AC3E}">
        <p14:creationId xmlns:p14="http://schemas.microsoft.com/office/powerpoint/2010/main" val="3025490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D453FF7-BFAA-452A-81A1-FE10B3EBA0B1}" type="datetimeFigureOut">
              <a:rPr lang="en-US" smtClean="0"/>
              <a:pPr/>
              <a:t>3/25/2015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FCB7F2E-E2AE-4F70-865C-CAFC635552A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FCB7F2E-E2AE-4F70-865C-CAFC635552A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FCB7F2E-E2AE-4F70-865C-CAFC635552A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FCB7F2E-E2AE-4F70-865C-CAFC635552AA}"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FCB7F2E-E2AE-4F70-865C-CAFC635552AA}"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FCB7F2E-E2AE-4F70-865C-CAFC635552AA}"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FCB7F2E-E2AE-4F70-865C-CAFC635552A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FCB7F2E-E2AE-4F70-865C-CAFC635552AA}"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D453FF7-BFAA-452A-81A1-FE10B3EBA0B1}" type="datetimeFigureOut">
              <a:rPr lang="en-US" smtClean="0"/>
              <a:pPr/>
              <a:t>3/25/2015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FCB7F2E-E2AE-4F70-865C-CAFC635552A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D453FF7-BFAA-452A-81A1-FE10B3EBA0B1}" type="datetimeFigureOut">
              <a:rPr lang="en-US" smtClean="0"/>
              <a:pPr/>
              <a:t>3/25/2015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FCB7F2E-E2AE-4F70-865C-CAFC635552AA}"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D453FF7-BFAA-452A-81A1-FE10B3EBA0B1}" type="datetimeFigureOut">
              <a:rPr lang="en-US" smtClean="0"/>
              <a:pPr/>
              <a:t>3/25/2015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FCB7F2E-E2AE-4F70-865C-CAFC635552AA}"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D453FF7-BFAA-452A-81A1-FE10B3EBA0B1}" type="datetimeFigureOut">
              <a:rPr lang="en-US" smtClean="0"/>
              <a:pPr/>
              <a:t>3/25/2015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FCB7F2E-E2AE-4F70-865C-CAFC635552A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bega-dc.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ega-dc.gov/financial-disclosure-form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C:\Documents and Settings\david.ramirez\Local Settings\Temporary Internet Files\Content.IE5\O5UJO16R\MP90036265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9400" y="3124200"/>
            <a:ext cx="3657600" cy="219456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a:xfrm>
            <a:off x="5932311" y="5562600"/>
            <a:ext cx="3200400" cy="1249363"/>
          </a:xfrm>
        </p:spPr>
        <p:txBody>
          <a:bodyPr>
            <a:normAutofit fontScale="85000" lnSpcReduction="10000"/>
          </a:bodyPr>
          <a:lstStyle/>
          <a:p>
            <a:pPr marL="0" indent="0">
              <a:buNone/>
            </a:pPr>
            <a:r>
              <a:rPr lang="en-US" sz="1800" b="1" dirty="0" smtClean="0"/>
              <a:t>Darrin P. Sobin</a:t>
            </a:r>
          </a:p>
          <a:p>
            <a:pPr marL="0" indent="0">
              <a:buNone/>
            </a:pPr>
            <a:r>
              <a:rPr lang="en-US" sz="1800" b="1" dirty="0" smtClean="0"/>
              <a:t>Director of Government Ethics</a:t>
            </a:r>
          </a:p>
          <a:p>
            <a:pPr marL="0" indent="0">
              <a:buNone/>
            </a:pPr>
            <a:r>
              <a:rPr lang="en-US" sz="1800" b="1" dirty="0" smtClean="0"/>
              <a:t>202-481-3411</a:t>
            </a:r>
          </a:p>
          <a:p>
            <a:pPr marL="0" indent="0">
              <a:buNone/>
            </a:pPr>
            <a:r>
              <a:rPr lang="en-US" sz="1800" b="1" dirty="0" smtClean="0"/>
              <a:t>darrin.sobin@dc.gov</a:t>
            </a:r>
          </a:p>
          <a:p>
            <a:endParaRPr lang="en-US" dirty="0"/>
          </a:p>
        </p:txBody>
      </p:sp>
      <p:sp>
        <p:nvSpPr>
          <p:cNvPr id="2" name="Title 1"/>
          <p:cNvSpPr>
            <a:spLocks noGrp="1"/>
          </p:cNvSpPr>
          <p:nvPr>
            <p:ph type="title"/>
          </p:nvPr>
        </p:nvSpPr>
        <p:spPr>
          <a:xfrm>
            <a:off x="457200" y="304800"/>
            <a:ext cx="8229600" cy="3810000"/>
          </a:xfrm>
        </p:spPr>
        <p:txBody>
          <a:bodyPr>
            <a:normAutofit/>
          </a:bodyPr>
          <a:lstStyle/>
          <a:p>
            <a:pPr algn="ctr"/>
            <a:r>
              <a:rPr lang="en-US" cap="small" dirty="0" smtClean="0">
                <a:solidFill>
                  <a:schemeClr val="tx1"/>
                </a:solidFill>
                <a:effectLst/>
              </a:rPr>
              <a:t>Financial Disclosure Filing Requirements</a:t>
            </a:r>
            <a:r>
              <a:rPr lang="en-US" cap="small">
                <a:solidFill>
                  <a:schemeClr val="tx1"/>
                </a:solidFill>
                <a:effectLst/>
              </a:rPr>
              <a:t/>
            </a:r>
            <a:br>
              <a:rPr lang="en-US" cap="small">
                <a:solidFill>
                  <a:schemeClr val="tx1"/>
                </a:solidFill>
                <a:effectLst/>
              </a:rPr>
            </a:br>
            <a:r>
              <a:rPr lang="en-US" cap="small" dirty="0" smtClean="0">
                <a:solidFill>
                  <a:schemeClr val="tx1"/>
                </a:solidFill>
                <a:effectLst/>
              </a:rPr>
              <a:t/>
            </a:r>
            <a:br>
              <a:rPr lang="en-US" cap="small" dirty="0" smtClean="0">
                <a:solidFill>
                  <a:schemeClr val="tx1"/>
                </a:solidFill>
                <a:effectLst/>
              </a:rPr>
            </a:br>
            <a:r>
              <a:rPr lang="en-US" cap="small" dirty="0">
                <a:solidFill>
                  <a:schemeClr val="tx1"/>
                </a:solidFill>
                <a:effectLst/>
              </a:rPr>
              <a:t/>
            </a:r>
            <a:br>
              <a:rPr lang="en-US" cap="small" dirty="0">
                <a:solidFill>
                  <a:schemeClr val="tx1"/>
                </a:solidFill>
                <a:effectLst/>
              </a:rPr>
            </a:br>
            <a:endParaRPr lang="en-US" dirty="0"/>
          </a:p>
        </p:txBody>
      </p:sp>
    </p:spTree>
    <p:extLst>
      <p:ext uri="{BB962C8B-B14F-4D97-AF65-F5344CB8AC3E}">
        <p14:creationId xmlns:p14="http://schemas.microsoft.com/office/powerpoint/2010/main" val="1735735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00600"/>
          </a:xfrm>
        </p:spPr>
        <p:txBody>
          <a:bodyPr>
            <a:normAutofit fontScale="47500" lnSpcReduction="20000"/>
          </a:bodyPr>
          <a:lstStyle/>
          <a:p>
            <a:endParaRPr lang="en-US" sz="3300" dirty="0" smtClean="0"/>
          </a:p>
          <a:p>
            <a:r>
              <a:rPr lang="en-US" sz="3300" dirty="0" smtClean="0"/>
              <a:t>For both </a:t>
            </a:r>
            <a:r>
              <a:rPr lang="en-US" sz="3300" b="1" u="sng" dirty="0" smtClean="0"/>
              <a:t>Public</a:t>
            </a:r>
            <a:r>
              <a:rPr lang="en-US" sz="3300" dirty="0" smtClean="0"/>
              <a:t> and </a:t>
            </a:r>
            <a:r>
              <a:rPr lang="en-US" sz="3300" b="1" u="sng" dirty="0" smtClean="0"/>
              <a:t>Confidential</a:t>
            </a:r>
            <a:r>
              <a:rPr lang="en-US" sz="3300" dirty="0" smtClean="0"/>
              <a:t> Financial Disclosure Statements, the following must be disclosed: </a:t>
            </a:r>
          </a:p>
          <a:p>
            <a:pPr marL="109728" indent="0">
              <a:buNone/>
            </a:pPr>
            <a:endParaRPr lang="en-US" dirty="0" smtClean="0"/>
          </a:p>
          <a:p>
            <a:pPr lvl="1"/>
            <a:r>
              <a:rPr lang="en-US" sz="3800" dirty="0" smtClean="0"/>
              <a:t>Any business entity in which the filer, filer’s spouse, domestic partner, or dependent children has:</a:t>
            </a:r>
          </a:p>
          <a:p>
            <a:pPr lvl="2"/>
            <a:r>
              <a:rPr lang="en-US" sz="2500" dirty="0"/>
              <a:t>A beneficial interest exceeding $1000 (aggregate) or producing an income of $200 or more</a:t>
            </a:r>
          </a:p>
          <a:p>
            <a:pPr lvl="2"/>
            <a:r>
              <a:rPr lang="en-US" sz="2500" dirty="0"/>
              <a:t>Received honoraria or income in excess of $200 from an entity that contracts with the District of Columbia</a:t>
            </a:r>
          </a:p>
          <a:p>
            <a:pPr lvl="2"/>
            <a:r>
              <a:rPr lang="en-US" sz="2500" dirty="0"/>
              <a:t>Served in a formal capacity (i.e. owner, director, partner, consultant, contractor, etc.)</a:t>
            </a:r>
          </a:p>
          <a:p>
            <a:pPr marL="393192" lvl="1" indent="0">
              <a:buNone/>
            </a:pPr>
            <a:endParaRPr lang="en-US" sz="3300" dirty="0" smtClean="0"/>
          </a:p>
          <a:p>
            <a:pPr lvl="1"/>
            <a:r>
              <a:rPr lang="en-US" sz="3800" dirty="0"/>
              <a:t>An outstanding individual liability in excess of $</a:t>
            </a:r>
            <a:r>
              <a:rPr lang="en-US" sz="3800" dirty="0" smtClean="0"/>
              <a:t>1000</a:t>
            </a:r>
          </a:p>
          <a:p>
            <a:pPr lvl="1"/>
            <a:endParaRPr lang="en-US" sz="3800" dirty="0"/>
          </a:p>
          <a:p>
            <a:pPr lvl="1"/>
            <a:r>
              <a:rPr lang="en-US" sz="3800" dirty="0"/>
              <a:t>Any real property in the District of Columbia– excluding personal residence– valued at $1000 or more or producing $200 of </a:t>
            </a:r>
            <a:r>
              <a:rPr lang="en-US" sz="3800" dirty="0" smtClean="0"/>
              <a:t>income</a:t>
            </a:r>
          </a:p>
          <a:p>
            <a:pPr lvl="1"/>
            <a:endParaRPr lang="en-US" sz="3800" dirty="0"/>
          </a:p>
          <a:p>
            <a:pPr lvl="1"/>
            <a:r>
              <a:rPr lang="en-US" sz="3800" dirty="0"/>
              <a:t>Any professional or occupational licenses issued by the </a:t>
            </a:r>
            <a:r>
              <a:rPr lang="en-US" sz="3800" dirty="0" smtClean="0"/>
              <a:t>District</a:t>
            </a:r>
          </a:p>
          <a:p>
            <a:pPr lvl="1"/>
            <a:endParaRPr lang="en-US" sz="3800" dirty="0"/>
          </a:p>
          <a:p>
            <a:pPr lvl="1"/>
            <a:r>
              <a:rPr lang="en-US" sz="3800" dirty="0"/>
              <a:t>All gifts received from a </a:t>
            </a:r>
            <a:r>
              <a:rPr lang="en-US" sz="3800" dirty="0" smtClean="0"/>
              <a:t>“prohibited </a:t>
            </a:r>
            <a:r>
              <a:rPr lang="en-US" sz="3800" dirty="0"/>
              <a:t>source” valued at $100 or more (aggregate)</a:t>
            </a:r>
          </a:p>
          <a:p>
            <a:pPr lvl="1"/>
            <a:endParaRPr lang="en-US" dirty="0" smtClean="0"/>
          </a:p>
        </p:txBody>
      </p:sp>
      <p:sp>
        <p:nvSpPr>
          <p:cNvPr id="3" name="Title 2"/>
          <p:cNvSpPr>
            <a:spLocks noGrp="1"/>
          </p:cNvSpPr>
          <p:nvPr>
            <p:ph type="title"/>
          </p:nvPr>
        </p:nvSpPr>
        <p:spPr/>
        <p:txBody>
          <a:bodyPr>
            <a:normAutofit/>
          </a:bodyPr>
          <a:lstStyle/>
          <a:p>
            <a:pPr algn="ctr"/>
            <a:r>
              <a:rPr lang="en-US" sz="3800" dirty="0" smtClean="0">
                <a:effectLst/>
              </a:rPr>
              <a:t>What Must Be Reported</a:t>
            </a:r>
            <a:endParaRPr lang="en-US" sz="3800" dirty="0">
              <a:effectLst/>
            </a:endParaRPr>
          </a:p>
        </p:txBody>
      </p:sp>
    </p:spTree>
    <p:extLst>
      <p:ext uri="{BB962C8B-B14F-4D97-AF65-F5344CB8AC3E}">
        <p14:creationId xmlns:p14="http://schemas.microsoft.com/office/powerpoint/2010/main" val="4261168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334000"/>
          </a:xfrm>
        </p:spPr>
        <p:txBody>
          <a:bodyPr>
            <a:normAutofit fontScale="62500" lnSpcReduction="20000"/>
          </a:bodyPr>
          <a:lstStyle/>
          <a:p>
            <a:r>
              <a:rPr lang="en-US" sz="2900" dirty="0" smtClean="0"/>
              <a:t>Each Public or Confidential FDS filer, and each ANC Commissioner, must certify that he/she has</a:t>
            </a:r>
            <a:r>
              <a:rPr lang="en-US" sz="3100" dirty="0" smtClean="0"/>
              <a:t>: </a:t>
            </a:r>
          </a:p>
          <a:p>
            <a:pPr lvl="1"/>
            <a:endParaRPr lang="en-US" dirty="0" smtClean="0"/>
          </a:p>
          <a:p>
            <a:pPr lvl="1"/>
            <a:r>
              <a:rPr lang="en-US" sz="2000" dirty="0" smtClean="0"/>
              <a:t>Filed </a:t>
            </a:r>
            <a:r>
              <a:rPr lang="en-US" sz="2000" dirty="0"/>
              <a:t>and paid </a:t>
            </a:r>
            <a:r>
              <a:rPr lang="en-US" sz="2000" dirty="0" smtClean="0"/>
              <a:t>his/her </a:t>
            </a:r>
            <a:r>
              <a:rPr lang="en-US" sz="2000" dirty="0"/>
              <a:t>income and property </a:t>
            </a:r>
            <a:r>
              <a:rPr lang="en-US" sz="2000" dirty="0" smtClean="0"/>
              <a:t>taxes. </a:t>
            </a:r>
            <a:endParaRPr lang="en-US" sz="2000" dirty="0"/>
          </a:p>
          <a:p>
            <a:pPr lvl="1"/>
            <a:endParaRPr lang="en-US" sz="2000" dirty="0"/>
          </a:p>
          <a:p>
            <a:pPr lvl="1"/>
            <a:r>
              <a:rPr lang="en-US" sz="2000" dirty="0" smtClean="0"/>
              <a:t>Diligently </a:t>
            </a:r>
            <a:r>
              <a:rPr lang="en-US" sz="2000" dirty="0"/>
              <a:t>safeguarded the assets of the taxpayers and the </a:t>
            </a:r>
            <a:r>
              <a:rPr lang="en-US" sz="2000" dirty="0" smtClean="0"/>
              <a:t>District. </a:t>
            </a:r>
            <a:endParaRPr lang="en-US" sz="2000" dirty="0"/>
          </a:p>
          <a:p>
            <a:pPr lvl="1"/>
            <a:endParaRPr lang="en-US" sz="2000" dirty="0"/>
          </a:p>
          <a:p>
            <a:pPr lvl="1"/>
            <a:r>
              <a:rPr lang="en-US" sz="2000" dirty="0" smtClean="0"/>
              <a:t>Reported </a:t>
            </a:r>
            <a:r>
              <a:rPr lang="en-US" sz="2000" dirty="0"/>
              <a:t>known illegal activity, including attempted bribes, to the appropriate </a:t>
            </a:r>
            <a:r>
              <a:rPr lang="en-US" sz="2000" dirty="0" smtClean="0"/>
              <a:t>authorities.</a:t>
            </a:r>
            <a:endParaRPr lang="en-US" sz="2000" dirty="0"/>
          </a:p>
          <a:p>
            <a:pPr lvl="1"/>
            <a:endParaRPr lang="en-US" sz="2000" dirty="0"/>
          </a:p>
          <a:p>
            <a:pPr lvl="1"/>
            <a:r>
              <a:rPr lang="en-US" sz="2000" dirty="0" smtClean="0"/>
              <a:t>Not </a:t>
            </a:r>
            <a:r>
              <a:rPr lang="en-US" sz="2000" dirty="0"/>
              <a:t>been offered or accepted any </a:t>
            </a:r>
            <a:r>
              <a:rPr lang="en-US" sz="2000" dirty="0" smtClean="0"/>
              <a:t>bribes.</a:t>
            </a:r>
            <a:endParaRPr lang="en-US" sz="2000" dirty="0"/>
          </a:p>
          <a:p>
            <a:pPr lvl="1"/>
            <a:endParaRPr lang="en-US" sz="2000" dirty="0"/>
          </a:p>
          <a:p>
            <a:pPr lvl="1"/>
            <a:r>
              <a:rPr lang="en-US" sz="2000" dirty="0" smtClean="0"/>
              <a:t>Not </a:t>
            </a:r>
            <a:r>
              <a:rPr lang="en-US" sz="2000" dirty="0"/>
              <a:t>directly or indirectly received government funds through illegal or improper </a:t>
            </a:r>
            <a:r>
              <a:rPr lang="en-US" sz="2000" dirty="0" smtClean="0"/>
              <a:t>means. </a:t>
            </a:r>
            <a:endParaRPr lang="en-US" sz="2000" dirty="0"/>
          </a:p>
          <a:p>
            <a:pPr lvl="1"/>
            <a:endParaRPr lang="en-US" sz="2000" dirty="0"/>
          </a:p>
          <a:p>
            <a:pPr lvl="1"/>
            <a:r>
              <a:rPr lang="en-US" sz="2000" dirty="0" smtClean="0"/>
              <a:t>Not </a:t>
            </a:r>
            <a:r>
              <a:rPr lang="en-US" sz="2000" dirty="0"/>
              <a:t>raised or received funds in violation of federal or District </a:t>
            </a:r>
            <a:r>
              <a:rPr lang="en-US" sz="2000" dirty="0" smtClean="0"/>
              <a:t>law.</a:t>
            </a:r>
          </a:p>
          <a:p>
            <a:pPr marL="393192" lvl="1" indent="0">
              <a:buNone/>
            </a:pPr>
            <a:endParaRPr lang="en-US" sz="2000" dirty="0"/>
          </a:p>
          <a:p>
            <a:pPr lvl="1"/>
            <a:r>
              <a:rPr lang="en-US" sz="2000" dirty="0" smtClean="0"/>
              <a:t>Not </a:t>
            </a:r>
            <a:r>
              <a:rPr lang="en-US" sz="2000" dirty="0"/>
              <a:t>received or been given anything of </a:t>
            </a:r>
            <a:r>
              <a:rPr lang="en-US" sz="2000" dirty="0" smtClean="0"/>
              <a:t>value based </a:t>
            </a:r>
            <a:r>
              <a:rPr lang="en-US" sz="2000" dirty="0"/>
              <a:t>on any understanding that the public official's official </a:t>
            </a:r>
            <a:r>
              <a:rPr lang="en-US" sz="2000" dirty="0" smtClean="0"/>
              <a:t>actions/judgment/vote </a:t>
            </a:r>
            <a:r>
              <a:rPr lang="en-US" sz="2000" dirty="0"/>
              <a:t>would be influenced</a:t>
            </a:r>
            <a:r>
              <a:rPr lang="en-US" sz="2000" dirty="0" smtClean="0"/>
              <a:t>. (if applicable) </a:t>
            </a:r>
          </a:p>
          <a:p>
            <a:pPr lvl="1"/>
            <a:endParaRPr lang="en-US" sz="1800" dirty="0"/>
          </a:p>
          <a:p>
            <a:pPr marL="365760" lvl="1" indent="-256032">
              <a:spcBef>
                <a:spcPts val="400"/>
              </a:spcBef>
              <a:buSzPct val="68000"/>
              <a:buFont typeface="Wingdings 3"/>
              <a:buChar char=""/>
            </a:pPr>
            <a:r>
              <a:rPr lang="en-US" sz="2900" dirty="0"/>
              <a:t>There </a:t>
            </a:r>
            <a:r>
              <a:rPr lang="en-US" sz="2900" dirty="0" smtClean="0"/>
              <a:t>is a </a:t>
            </a:r>
            <a:r>
              <a:rPr lang="en-US" sz="2900" dirty="0"/>
              <a:t>text box at the end of the certification form for </a:t>
            </a:r>
            <a:r>
              <a:rPr lang="en-US" sz="2900" dirty="0" smtClean="0"/>
              <a:t>a filer to provide an </a:t>
            </a:r>
            <a:r>
              <a:rPr lang="en-US" sz="2900" dirty="0"/>
              <a:t>explanation if </a:t>
            </a:r>
            <a:r>
              <a:rPr lang="en-US" sz="2900" dirty="0" smtClean="0"/>
              <a:t>necessary.</a:t>
            </a:r>
          </a:p>
          <a:p>
            <a:pPr marL="365760" lvl="1" indent="-256032">
              <a:spcBef>
                <a:spcPts val="400"/>
              </a:spcBef>
              <a:buSzPct val="68000"/>
              <a:buFont typeface="Wingdings 3"/>
              <a:buChar char=""/>
            </a:pPr>
            <a:endParaRPr lang="en-US" sz="2900" dirty="0" smtClean="0"/>
          </a:p>
          <a:p>
            <a:pPr marL="365760" lvl="1" indent="-256032">
              <a:spcBef>
                <a:spcPts val="400"/>
              </a:spcBef>
              <a:buSzPct val="68000"/>
              <a:buFont typeface="Wingdings 3"/>
              <a:buChar char=""/>
            </a:pPr>
            <a:r>
              <a:rPr lang="en-US" sz="2900" dirty="0" smtClean="0"/>
              <a:t>Filers can also attach supplemental sheets to their PFDS filing, whether they file electronically or on paper</a:t>
            </a:r>
            <a:endParaRPr lang="en-US" sz="2900" dirty="0"/>
          </a:p>
        </p:txBody>
      </p:sp>
      <p:sp>
        <p:nvSpPr>
          <p:cNvPr id="3" name="Title 2"/>
          <p:cNvSpPr>
            <a:spLocks noGrp="1"/>
          </p:cNvSpPr>
          <p:nvPr>
            <p:ph type="title"/>
          </p:nvPr>
        </p:nvSpPr>
        <p:spPr/>
        <p:txBody>
          <a:bodyPr>
            <a:normAutofit/>
          </a:bodyPr>
          <a:lstStyle/>
          <a:p>
            <a:pPr algn="ctr"/>
            <a:r>
              <a:rPr lang="en-US" dirty="0" smtClean="0">
                <a:effectLst/>
              </a:rPr>
              <a:t>What Must Be Reported– Cont. </a:t>
            </a:r>
            <a:endParaRPr lang="en-US" dirty="0">
              <a:effectLst/>
            </a:endParaRPr>
          </a:p>
        </p:txBody>
      </p:sp>
    </p:spTree>
    <p:extLst>
      <p:ext uri="{BB962C8B-B14F-4D97-AF65-F5344CB8AC3E}">
        <p14:creationId xmlns:p14="http://schemas.microsoft.com/office/powerpoint/2010/main" val="39802333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5638800"/>
          </a:xfrm>
        </p:spPr>
        <p:txBody>
          <a:bodyPr>
            <a:normAutofit fontScale="32500" lnSpcReduction="20000"/>
          </a:bodyPr>
          <a:lstStyle/>
          <a:p>
            <a:r>
              <a:rPr lang="en-US" sz="4900" b="1" dirty="0" smtClean="0"/>
              <a:t>March 1</a:t>
            </a:r>
            <a:r>
              <a:rPr lang="en-US" sz="4900" b="1" baseline="30000" dirty="0" smtClean="0"/>
              <a:t>st</a:t>
            </a:r>
            <a:r>
              <a:rPr lang="en-US" sz="4900" b="1" dirty="0" smtClean="0"/>
              <a:t>		</a:t>
            </a:r>
            <a:r>
              <a:rPr lang="en-US" sz="4900" dirty="0" smtClean="0"/>
              <a:t>Agency directors must submit a list of Public Officials </a:t>
            </a:r>
          </a:p>
          <a:p>
            <a:pPr marL="109728" indent="0">
              <a:buNone/>
            </a:pPr>
            <a:r>
              <a:rPr lang="en-US" sz="4900" b="1" dirty="0"/>
              <a:t>	</a:t>
            </a:r>
            <a:r>
              <a:rPr lang="en-US" sz="4900" b="1" dirty="0" smtClean="0"/>
              <a:t>		</a:t>
            </a:r>
            <a:r>
              <a:rPr lang="en-US" sz="4900" dirty="0" smtClean="0"/>
              <a:t>in their agency to BEGA.</a:t>
            </a:r>
          </a:p>
          <a:p>
            <a:pPr marL="109728" indent="0">
              <a:buNone/>
            </a:pPr>
            <a:endParaRPr lang="en-US" sz="4900" b="1" dirty="0"/>
          </a:p>
          <a:p>
            <a:pPr marL="109728" indent="0">
              <a:buNone/>
            </a:pPr>
            <a:endParaRPr lang="en-US" sz="4900" b="1" dirty="0" smtClean="0"/>
          </a:p>
          <a:p>
            <a:r>
              <a:rPr lang="en-US" sz="4900" b="1" dirty="0" smtClean="0"/>
              <a:t>April 15</a:t>
            </a:r>
            <a:r>
              <a:rPr lang="en-US" sz="4900" b="1" dirty="0"/>
              <a:t>	</a:t>
            </a:r>
            <a:r>
              <a:rPr lang="en-US" sz="4900" dirty="0" smtClean="0"/>
              <a:t>	Agency </a:t>
            </a:r>
            <a:r>
              <a:rPr lang="en-US" sz="4900" dirty="0"/>
              <a:t>directors </a:t>
            </a:r>
            <a:r>
              <a:rPr lang="en-US" sz="4900" dirty="0" smtClean="0"/>
              <a:t>must notify </a:t>
            </a:r>
            <a:r>
              <a:rPr lang="en-US" sz="4900" dirty="0"/>
              <a:t>designated agency </a:t>
            </a:r>
            <a:r>
              <a:rPr lang="en-US" sz="4900" dirty="0" smtClean="0"/>
              <a:t>employees 			who </a:t>
            </a:r>
            <a:r>
              <a:rPr lang="en-US" sz="4900" dirty="0"/>
              <a:t>must file a Confidential </a:t>
            </a:r>
            <a:r>
              <a:rPr lang="en-US" sz="4900" dirty="0" smtClean="0"/>
              <a:t>Financial Disclosure Statement</a:t>
            </a:r>
          </a:p>
          <a:p>
            <a:endParaRPr lang="en-US" sz="4900" dirty="0"/>
          </a:p>
          <a:p>
            <a:pPr marL="109728" indent="0">
              <a:buNone/>
            </a:pPr>
            <a:endParaRPr lang="en-US" sz="4900" dirty="0"/>
          </a:p>
          <a:p>
            <a:r>
              <a:rPr lang="en-US" sz="4900" b="1" dirty="0"/>
              <a:t>May 1</a:t>
            </a:r>
            <a:r>
              <a:rPr lang="en-US" sz="4900" dirty="0"/>
              <a:t>		Agency directors </a:t>
            </a:r>
            <a:r>
              <a:rPr lang="en-US" sz="4900" dirty="0" smtClean="0"/>
              <a:t>must provide </a:t>
            </a:r>
            <a:r>
              <a:rPr lang="en-US" sz="4900" dirty="0"/>
              <a:t>a list </a:t>
            </a:r>
            <a:r>
              <a:rPr lang="en-US" sz="4900" dirty="0" smtClean="0"/>
              <a:t>of designated 				Confidential filers to the Office of Government Ethics</a:t>
            </a:r>
            <a:endParaRPr lang="en-US" sz="4900" dirty="0"/>
          </a:p>
          <a:p>
            <a:pPr marL="109728" indent="0">
              <a:buNone/>
            </a:pPr>
            <a:endParaRPr lang="en-US" sz="4900" dirty="0" smtClean="0"/>
          </a:p>
          <a:p>
            <a:pPr marL="109728" indent="0">
              <a:buNone/>
            </a:pPr>
            <a:endParaRPr lang="en-US" sz="4900" dirty="0"/>
          </a:p>
          <a:p>
            <a:r>
              <a:rPr lang="en-US" sz="4900" b="1" dirty="0"/>
              <a:t>May 15</a:t>
            </a:r>
            <a:r>
              <a:rPr lang="en-US" sz="4900" dirty="0"/>
              <a:t>	</a:t>
            </a:r>
            <a:r>
              <a:rPr lang="en-US" sz="4900" dirty="0" smtClean="0"/>
              <a:t>	Public </a:t>
            </a:r>
            <a:r>
              <a:rPr lang="en-US" sz="4900" dirty="0"/>
              <a:t>Financial Disclosure Statements must be filed </a:t>
            </a:r>
            <a:r>
              <a:rPr lang="en-US" sz="4900" dirty="0" smtClean="0"/>
              <a:t>with 			BEGA</a:t>
            </a:r>
          </a:p>
          <a:p>
            <a:endParaRPr lang="en-US" sz="4900" dirty="0"/>
          </a:p>
          <a:p>
            <a:pPr marL="109728" indent="0">
              <a:buNone/>
            </a:pPr>
            <a:r>
              <a:rPr lang="en-US" sz="4900" dirty="0"/>
              <a:t>	</a:t>
            </a:r>
            <a:r>
              <a:rPr lang="en-US" sz="4900" dirty="0" smtClean="0"/>
              <a:t>		Confidential Financial Disclosure Statements must be filed 			with Agency Heads</a:t>
            </a:r>
          </a:p>
          <a:p>
            <a:pPr marL="109728" indent="0">
              <a:buNone/>
            </a:pPr>
            <a:r>
              <a:rPr lang="en-US" sz="4900" dirty="0"/>
              <a:t>	</a:t>
            </a:r>
            <a:r>
              <a:rPr lang="en-US" sz="4900" dirty="0" smtClean="0"/>
              <a:t>		</a:t>
            </a:r>
            <a:endParaRPr lang="en-US" sz="4900" dirty="0"/>
          </a:p>
          <a:p>
            <a:pPr marL="109728" indent="0">
              <a:buNone/>
            </a:pPr>
            <a:r>
              <a:rPr lang="en-US" sz="4900" dirty="0"/>
              <a:t>		</a:t>
            </a:r>
            <a:r>
              <a:rPr lang="en-US" sz="4900" dirty="0" smtClean="0"/>
              <a:t>	Public Financial </a:t>
            </a:r>
            <a:r>
              <a:rPr lang="en-US" sz="4900" dirty="0"/>
              <a:t>Disclosure </a:t>
            </a:r>
            <a:r>
              <a:rPr lang="en-US" sz="4900" dirty="0" smtClean="0"/>
              <a:t>Certifications for must </a:t>
            </a:r>
            <a:r>
              <a:rPr lang="en-US" sz="4900" dirty="0"/>
              <a:t>be filed 	</a:t>
            </a:r>
            <a:r>
              <a:rPr lang="en-US" sz="4900" dirty="0" smtClean="0"/>
              <a:t>		with BEGA</a:t>
            </a:r>
            <a:endParaRPr lang="en-US" sz="4900" dirty="0"/>
          </a:p>
          <a:p>
            <a:pPr marL="109728" indent="0">
              <a:buNone/>
            </a:pPr>
            <a:endParaRPr lang="en-US" dirty="0"/>
          </a:p>
        </p:txBody>
      </p:sp>
      <p:sp>
        <p:nvSpPr>
          <p:cNvPr id="3" name="Title 2"/>
          <p:cNvSpPr>
            <a:spLocks noGrp="1"/>
          </p:cNvSpPr>
          <p:nvPr>
            <p:ph type="title"/>
          </p:nvPr>
        </p:nvSpPr>
        <p:spPr>
          <a:xfrm>
            <a:off x="457200" y="152400"/>
            <a:ext cx="8229600" cy="1143000"/>
          </a:xfrm>
        </p:spPr>
        <p:txBody>
          <a:bodyPr/>
          <a:lstStyle/>
          <a:p>
            <a:pPr algn="ctr"/>
            <a:r>
              <a:rPr lang="en-US" dirty="0" smtClean="0"/>
              <a:t>When</a:t>
            </a:r>
            <a:endParaRPr lang="en-US" dirty="0"/>
          </a:p>
        </p:txBody>
      </p:sp>
    </p:spTree>
    <p:extLst>
      <p:ext uri="{BB962C8B-B14F-4D97-AF65-F5344CB8AC3E}">
        <p14:creationId xmlns:p14="http://schemas.microsoft.com/office/powerpoint/2010/main" val="772617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77500" lnSpcReduction="20000"/>
          </a:bodyPr>
          <a:lstStyle/>
          <a:p>
            <a:endParaRPr lang="en-US" dirty="0"/>
          </a:p>
          <a:p>
            <a:r>
              <a:rPr lang="en-US" b="1" dirty="0" smtClean="0"/>
              <a:t>June 1</a:t>
            </a:r>
            <a:r>
              <a:rPr lang="en-US" dirty="0" smtClean="0"/>
              <a:t>		</a:t>
            </a:r>
            <a:r>
              <a:rPr lang="en-US" sz="2300" dirty="0" smtClean="0"/>
              <a:t>Agency Heads must review all Confidential 			Financial </a:t>
            </a:r>
            <a:r>
              <a:rPr lang="en-US" sz="2300" dirty="0"/>
              <a:t>Disclosure </a:t>
            </a:r>
            <a:r>
              <a:rPr lang="en-US" sz="2300" dirty="0" smtClean="0"/>
              <a:t>Statements by this date, 			and must submit a </a:t>
            </a:r>
            <a:r>
              <a:rPr lang="en-US" sz="2300" b="1" dirty="0" smtClean="0"/>
              <a:t>report</a:t>
            </a:r>
            <a:r>
              <a:rPr lang="en-US" sz="2300" dirty="0" smtClean="0"/>
              <a:t> to the Office of 			Government Ethics</a:t>
            </a:r>
            <a:r>
              <a:rPr lang="en-US" sz="2300" dirty="0"/>
              <a:t> </a:t>
            </a:r>
            <a:r>
              <a:rPr lang="en-US" sz="2300" dirty="0" smtClean="0"/>
              <a:t>that indicates which 				employees failed to file, and includes 				information about any successful and pending 			designation appeals</a:t>
            </a:r>
          </a:p>
          <a:p>
            <a:pPr marL="2057400" lvl="8" indent="0">
              <a:buNone/>
            </a:pPr>
            <a:r>
              <a:rPr lang="en-US" dirty="0" smtClean="0"/>
              <a:t>	</a:t>
            </a:r>
            <a:r>
              <a:rPr lang="en-US" sz="2300" dirty="0" smtClean="0"/>
              <a:t>Agency Heads must </a:t>
            </a:r>
            <a:r>
              <a:rPr lang="en-US" sz="2300" dirty="0"/>
              <a:t>also IMMEDIATELY forward </a:t>
            </a:r>
            <a:r>
              <a:rPr lang="en-US" sz="2300" dirty="0" smtClean="0"/>
              <a:t>	to the Office of Government Ethics any 	apparent violations of the Code of Conduct 	disclosed in a Confidential Financial Disclosure 	Statement </a:t>
            </a:r>
            <a:r>
              <a:rPr lang="en-US" dirty="0" smtClean="0"/>
              <a:t>		</a:t>
            </a:r>
            <a:endParaRPr lang="en-US" dirty="0"/>
          </a:p>
          <a:p>
            <a:pPr marL="109728" indent="0">
              <a:buNone/>
            </a:pPr>
            <a:r>
              <a:rPr lang="en-US" dirty="0"/>
              <a:t>		</a:t>
            </a:r>
            <a:r>
              <a:rPr lang="en-US" dirty="0" smtClean="0"/>
              <a:t>	</a:t>
            </a:r>
          </a:p>
          <a:p>
            <a:pPr marL="2974975" lvl="5" indent="-231775">
              <a:buFont typeface="Courier New" pitchFamily="49" charset="0"/>
              <a:buChar char="o"/>
            </a:pPr>
            <a:endParaRPr lang="en-US" dirty="0"/>
          </a:p>
          <a:p>
            <a:r>
              <a:rPr lang="en-US" b="1" dirty="0"/>
              <a:t>June 15</a:t>
            </a:r>
            <a:r>
              <a:rPr lang="en-US" dirty="0"/>
              <a:t>		</a:t>
            </a:r>
            <a:r>
              <a:rPr lang="en-US" sz="2300" dirty="0"/>
              <a:t>Deadline </a:t>
            </a:r>
            <a:r>
              <a:rPr lang="en-US" sz="2300" dirty="0" smtClean="0"/>
              <a:t>for BEGA to </a:t>
            </a:r>
            <a:r>
              <a:rPr lang="en-US" sz="2300" dirty="0"/>
              <a:t>publicly disclose </a:t>
            </a:r>
            <a:r>
              <a:rPr lang="en-US" sz="2300" dirty="0" smtClean="0"/>
              <a:t>in the 			D.C. Register the names </a:t>
            </a:r>
            <a:r>
              <a:rPr lang="en-US" sz="2300" dirty="0"/>
              <a:t>of all public officials </a:t>
            </a:r>
            <a:r>
              <a:rPr lang="en-US" sz="2300" dirty="0" smtClean="0"/>
              <a:t>			who filed, failed to file, or sought an extension 			for the filing of their PFDS</a:t>
            </a:r>
            <a:endParaRPr lang="en-US" sz="2300" dirty="0"/>
          </a:p>
        </p:txBody>
      </p:sp>
      <p:sp>
        <p:nvSpPr>
          <p:cNvPr id="3" name="Title 2"/>
          <p:cNvSpPr>
            <a:spLocks noGrp="1"/>
          </p:cNvSpPr>
          <p:nvPr>
            <p:ph type="title"/>
          </p:nvPr>
        </p:nvSpPr>
        <p:spPr/>
        <p:txBody>
          <a:bodyPr/>
          <a:lstStyle/>
          <a:p>
            <a:pPr algn="ctr"/>
            <a:r>
              <a:rPr lang="en-US" dirty="0" smtClean="0">
                <a:effectLst/>
              </a:rPr>
              <a:t>When</a:t>
            </a:r>
            <a:endParaRPr lang="en-US" dirty="0">
              <a:effectLst/>
            </a:endParaRPr>
          </a:p>
        </p:txBody>
      </p:sp>
    </p:spTree>
    <p:extLst>
      <p:ext uri="{BB962C8B-B14F-4D97-AF65-F5344CB8AC3E}">
        <p14:creationId xmlns:p14="http://schemas.microsoft.com/office/powerpoint/2010/main" val="1717521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229600" cy="5334000"/>
          </a:xfrm>
        </p:spPr>
        <p:txBody>
          <a:bodyPr>
            <a:noAutofit/>
          </a:bodyPr>
          <a:lstStyle/>
          <a:p>
            <a:endParaRPr lang="en-US" sz="1800" dirty="0"/>
          </a:p>
          <a:p>
            <a:r>
              <a:rPr lang="en-US" sz="1800" b="1" dirty="0" smtClean="0"/>
              <a:t>Electronically at </a:t>
            </a:r>
            <a:r>
              <a:rPr lang="en-US" sz="1800" b="1" dirty="0" smtClean="0">
                <a:hlinkClick r:id="rId2"/>
              </a:rPr>
              <a:t>www.bega-dc.gov</a:t>
            </a:r>
            <a:endParaRPr lang="en-US" sz="1800" b="1" dirty="0" smtClean="0"/>
          </a:p>
          <a:p>
            <a:pPr lvl="1"/>
            <a:r>
              <a:rPr lang="en-US" sz="1400" b="1" dirty="0" smtClean="0"/>
              <a:t>Follow the “File a Financial Disclosure Statement” button on the Home Page  a page containing PDF copies of ALL FDS forms, and click the “E-file” link to access the FDS e-filing system</a:t>
            </a:r>
            <a:endParaRPr lang="en-US" sz="1800" b="1" dirty="0" smtClean="0"/>
          </a:p>
          <a:p>
            <a:r>
              <a:rPr lang="en-US" sz="1800" b="1" dirty="0" smtClean="0"/>
              <a:t>In late April, every Public filer will receive a letter from BEGA. The letter will:</a:t>
            </a:r>
            <a:endParaRPr lang="en-US" sz="1800" dirty="0" smtClean="0"/>
          </a:p>
          <a:p>
            <a:pPr marL="2233613" lvl="5" indent="-173038">
              <a:buFont typeface="Courier New" pitchFamily="49" charset="0"/>
              <a:buChar char="o"/>
            </a:pPr>
            <a:r>
              <a:rPr lang="en-US" sz="1600" dirty="0" smtClean="0"/>
              <a:t>Explain the process for filing</a:t>
            </a:r>
          </a:p>
          <a:p>
            <a:pPr marL="2233613" lvl="5" indent="-173038">
              <a:buFont typeface="Courier New" pitchFamily="49" charset="0"/>
              <a:buChar char="o"/>
            </a:pPr>
            <a:r>
              <a:rPr lang="en-US" sz="1600" dirty="0" smtClean="0"/>
              <a:t>Include the necessary log-in information for those who wish to file electronically</a:t>
            </a:r>
          </a:p>
          <a:p>
            <a:pPr marL="2233613" lvl="5" indent="-173038">
              <a:buFont typeface="Courier New" pitchFamily="49" charset="0"/>
              <a:buChar char="o"/>
            </a:pPr>
            <a:r>
              <a:rPr lang="en-US" sz="1600" dirty="0" smtClean="0"/>
              <a:t>However, </a:t>
            </a:r>
            <a:r>
              <a:rPr lang="en-US" sz="1600" dirty="0"/>
              <a:t>you are still required to file if you are a Public Official even if you do not  receive a letter from BEGA</a:t>
            </a:r>
            <a:r>
              <a:rPr lang="en-US" sz="1600" dirty="0" smtClean="0"/>
              <a:t>.</a:t>
            </a:r>
          </a:p>
          <a:p>
            <a:pPr marL="2060575" lvl="5" indent="0">
              <a:buNone/>
            </a:pPr>
            <a:endParaRPr lang="en-US" sz="1600" i="1" dirty="0"/>
          </a:p>
          <a:p>
            <a:r>
              <a:rPr lang="en-US" sz="1800" b="1" dirty="0"/>
              <a:t>In person or via </a:t>
            </a:r>
            <a:r>
              <a:rPr lang="en-US" sz="1800" b="1" dirty="0" smtClean="0"/>
              <a:t>mail, to:</a:t>
            </a:r>
            <a:endParaRPr lang="en-US" sz="1600" dirty="0"/>
          </a:p>
          <a:p>
            <a:pPr marL="2060575" lvl="5" indent="0">
              <a:buFont typeface="Courier New" pitchFamily="49" charset="0"/>
              <a:buChar char="o"/>
            </a:pPr>
            <a:r>
              <a:rPr lang="en-US" sz="1600" b="1" dirty="0"/>
              <a:t>The Board of Ethics and Government Accountability </a:t>
            </a:r>
          </a:p>
          <a:p>
            <a:pPr marL="2060575" lvl="5" indent="173038">
              <a:buNone/>
              <a:tabLst>
                <a:tab pos="2974975" algn="l"/>
              </a:tabLst>
            </a:pPr>
            <a:r>
              <a:rPr lang="en-US" sz="1600" b="1" dirty="0"/>
              <a:t>441 4th Street NW</a:t>
            </a:r>
          </a:p>
          <a:p>
            <a:pPr marL="2060575" lvl="5" indent="173038">
              <a:buNone/>
              <a:tabLst>
                <a:tab pos="2974975" algn="l"/>
              </a:tabLst>
            </a:pPr>
            <a:r>
              <a:rPr lang="en-US" sz="1600" b="1" dirty="0"/>
              <a:t>Suite 830 South</a:t>
            </a:r>
          </a:p>
          <a:p>
            <a:pPr marL="2060575" lvl="5" indent="173038">
              <a:buNone/>
              <a:tabLst>
                <a:tab pos="2974975" algn="l"/>
              </a:tabLst>
            </a:pPr>
            <a:r>
              <a:rPr lang="en-US" sz="1600" b="1" dirty="0"/>
              <a:t>Washington, D.C. 20001</a:t>
            </a:r>
          </a:p>
          <a:p>
            <a:pPr marL="57150" lvl="5" indent="0">
              <a:buNone/>
            </a:pPr>
            <a:endParaRPr lang="en-US" sz="1600" i="1" dirty="0" smtClean="0"/>
          </a:p>
        </p:txBody>
      </p:sp>
      <p:sp>
        <p:nvSpPr>
          <p:cNvPr id="3" name="Title 2"/>
          <p:cNvSpPr>
            <a:spLocks noGrp="1"/>
          </p:cNvSpPr>
          <p:nvPr>
            <p:ph type="title"/>
          </p:nvPr>
        </p:nvSpPr>
        <p:spPr/>
        <p:txBody>
          <a:bodyPr/>
          <a:lstStyle/>
          <a:p>
            <a:pPr algn="ctr"/>
            <a:r>
              <a:rPr lang="en-US" dirty="0" smtClean="0">
                <a:effectLst/>
              </a:rPr>
              <a:t>Where &amp; How to File Publicly</a:t>
            </a:r>
            <a:endParaRPr lang="en-US" dirty="0">
              <a:effectLst/>
            </a:endParaRPr>
          </a:p>
        </p:txBody>
      </p:sp>
    </p:spTree>
    <p:extLst>
      <p:ext uri="{BB962C8B-B14F-4D97-AF65-F5344CB8AC3E}">
        <p14:creationId xmlns:p14="http://schemas.microsoft.com/office/powerpoint/2010/main" val="2590722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Download the Confidential Financial Disclosure Statement from:</a:t>
            </a:r>
          </a:p>
          <a:p>
            <a:pPr marL="109728" indent="0">
              <a:buNone/>
            </a:pPr>
            <a:r>
              <a:rPr lang="en-US" dirty="0" smtClean="0">
                <a:hlinkClick r:id="rId3"/>
              </a:rPr>
              <a:t>www.bega-dc.gov/financial-disclosure-forms</a:t>
            </a:r>
            <a:endParaRPr lang="en-US" dirty="0" smtClean="0"/>
          </a:p>
          <a:p>
            <a:pPr marL="109728" indent="0">
              <a:buNone/>
            </a:pPr>
            <a:endParaRPr lang="en-US" dirty="0"/>
          </a:p>
          <a:p>
            <a:r>
              <a:rPr lang="en-US" dirty="0" smtClean="0"/>
              <a:t>Fill out the form</a:t>
            </a:r>
          </a:p>
          <a:p>
            <a:pPr marL="109728" indent="0">
              <a:buNone/>
            </a:pPr>
            <a:endParaRPr lang="en-US" dirty="0"/>
          </a:p>
          <a:p>
            <a:r>
              <a:rPr lang="en-US" dirty="0" smtClean="0"/>
              <a:t>Submit the form to the agency head or their designee (as instructed by the agency)</a:t>
            </a:r>
            <a:endParaRPr lang="en-US" dirty="0"/>
          </a:p>
        </p:txBody>
      </p:sp>
      <p:sp>
        <p:nvSpPr>
          <p:cNvPr id="3" name="Title 2"/>
          <p:cNvSpPr>
            <a:spLocks noGrp="1"/>
          </p:cNvSpPr>
          <p:nvPr>
            <p:ph type="title"/>
          </p:nvPr>
        </p:nvSpPr>
        <p:spPr/>
        <p:txBody>
          <a:bodyPr>
            <a:normAutofit fontScale="90000"/>
          </a:bodyPr>
          <a:lstStyle/>
          <a:p>
            <a:pPr algn="ctr"/>
            <a:r>
              <a:rPr lang="en-US" dirty="0" smtClean="0"/>
              <a:t>Where &amp; How to file Confidentially </a:t>
            </a:r>
            <a:endParaRPr lang="en-US" dirty="0"/>
          </a:p>
        </p:txBody>
      </p:sp>
    </p:spTree>
    <p:extLst>
      <p:ext uri="{BB962C8B-B14F-4D97-AF65-F5344CB8AC3E}">
        <p14:creationId xmlns:p14="http://schemas.microsoft.com/office/powerpoint/2010/main" val="1529538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458200" cy="5486400"/>
          </a:xfrm>
        </p:spPr>
        <p:txBody>
          <a:bodyPr>
            <a:normAutofit fontScale="77500" lnSpcReduction="20000"/>
          </a:bodyPr>
          <a:lstStyle/>
          <a:p>
            <a:r>
              <a:rPr lang="en-US" b="1" i="1" dirty="0" smtClean="0"/>
              <a:t>Does a filer have to disclose a specific value in response to Questions 1,2,6, and 7?</a:t>
            </a:r>
          </a:p>
          <a:p>
            <a:pPr marL="109728" indent="0">
              <a:buNone/>
            </a:pPr>
            <a:endParaRPr lang="en-US" dirty="0" smtClean="0"/>
          </a:p>
          <a:p>
            <a:r>
              <a:rPr lang="en-US" dirty="0" smtClean="0"/>
              <a:t>No. The Financial Disclosure forms allow for a filer to check a range when answering these questions, rather than supply a specific value.</a:t>
            </a:r>
          </a:p>
          <a:p>
            <a:r>
              <a:rPr lang="en-US" sz="2800" dirty="0" smtClean="0"/>
              <a:t>SAMPLE:</a:t>
            </a:r>
            <a:endParaRPr lang="en-US" sz="2800" dirty="0"/>
          </a:p>
          <a:p>
            <a:pPr lvl="1"/>
            <a:r>
              <a:rPr lang="en-US" sz="2400" dirty="0"/>
              <a:t>None (or less than $1,001)</a:t>
            </a:r>
          </a:p>
          <a:p>
            <a:pPr lvl="1"/>
            <a:r>
              <a:rPr lang="en-US" sz="2400" dirty="0"/>
              <a:t>$1,001 - $15,000</a:t>
            </a:r>
          </a:p>
          <a:p>
            <a:pPr lvl="1"/>
            <a:r>
              <a:rPr lang="en-US" sz="2400" dirty="0"/>
              <a:t>$15,001 - $50,000</a:t>
            </a:r>
          </a:p>
          <a:p>
            <a:pPr lvl="1"/>
            <a:r>
              <a:rPr lang="en-US" sz="2400" dirty="0"/>
              <a:t>$50,001 - $100,000</a:t>
            </a:r>
          </a:p>
          <a:p>
            <a:pPr lvl="1"/>
            <a:r>
              <a:rPr lang="en-US" sz="2400" dirty="0"/>
              <a:t>$100,001 - $250,000</a:t>
            </a:r>
          </a:p>
          <a:p>
            <a:pPr lvl="1"/>
            <a:r>
              <a:rPr lang="en-US" sz="2400" dirty="0"/>
              <a:t>$250,001 - $500,000</a:t>
            </a:r>
          </a:p>
          <a:p>
            <a:pPr lvl="1"/>
            <a:r>
              <a:rPr lang="en-US" sz="2400" dirty="0"/>
              <a:t>$500,001 - $1,000,000</a:t>
            </a:r>
          </a:p>
          <a:p>
            <a:pPr lvl="1"/>
            <a:r>
              <a:rPr lang="en-US" sz="2400" dirty="0"/>
              <a:t>Over $1,000,000</a:t>
            </a:r>
          </a:p>
          <a:p>
            <a:pPr lvl="1"/>
            <a:r>
              <a:rPr lang="en-US" sz="2400" dirty="0"/>
              <a:t>$1,000,001 - $5,000,000</a:t>
            </a:r>
          </a:p>
          <a:p>
            <a:pPr lvl="1"/>
            <a:r>
              <a:rPr lang="en-US" sz="2400" dirty="0"/>
              <a:t>$5,000,001 - $25,000,000</a:t>
            </a:r>
          </a:p>
          <a:p>
            <a:pPr lvl="1"/>
            <a:r>
              <a:rPr lang="en-US" sz="2400" dirty="0"/>
              <a:t>$25,000,001 - $50,000,000</a:t>
            </a:r>
          </a:p>
          <a:p>
            <a:pPr lvl="1"/>
            <a:r>
              <a:rPr lang="en-US" sz="2400" dirty="0"/>
              <a:t>Over $50,000,000</a:t>
            </a:r>
          </a:p>
          <a:p>
            <a:endParaRPr lang="en-US" dirty="0"/>
          </a:p>
        </p:txBody>
      </p:sp>
      <p:sp>
        <p:nvSpPr>
          <p:cNvPr id="3" name="Title 2"/>
          <p:cNvSpPr>
            <a:spLocks noGrp="1"/>
          </p:cNvSpPr>
          <p:nvPr>
            <p:ph type="title"/>
          </p:nvPr>
        </p:nvSpPr>
        <p:spPr>
          <a:xfrm>
            <a:off x="457200" y="76200"/>
            <a:ext cx="8229600" cy="914400"/>
          </a:xfrm>
        </p:spPr>
        <p:txBody>
          <a:bodyPr/>
          <a:lstStyle/>
          <a:p>
            <a:pPr algn="ctr"/>
            <a:r>
              <a:rPr lang="en-US" dirty="0" smtClean="0">
                <a:effectLst/>
              </a:rPr>
              <a:t>FAQs</a:t>
            </a:r>
            <a:endParaRPr lang="en-US" dirty="0">
              <a:effectLst/>
            </a:endParaRPr>
          </a:p>
        </p:txBody>
      </p:sp>
    </p:spTree>
    <p:extLst>
      <p:ext uri="{BB962C8B-B14F-4D97-AF65-F5344CB8AC3E}">
        <p14:creationId xmlns:p14="http://schemas.microsoft.com/office/powerpoint/2010/main" val="206871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b="1" i="1" dirty="0"/>
              <a:t>As a Public Official, will my Financial Disclosure Statement be Public?</a:t>
            </a:r>
            <a:endParaRPr lang="en-US" dirty="0"/>
          </a:p>
          <a:p>
            <a:endParaRPr lang="en-US" dirty="0"/>
          </a:p>
          <a:p>
            <a:r>
              <a:rPr lang="en-US" dirty="0"/>
              <a:t>Yes. If you are a public official your Financial Disclosure Statement is public. (See, D.C. Official Code § 1-1162.24(a</a:t>
            </a:r>
            <a:r>
              <a:rPr lang="en-US" dirty="0" smtClean="0"/>
              <a:t>)).</a:t>
            </a:r>
          </a:p>
          <a:p>
            <a:endParaRPr lang="en-US" dirty="0"/>
          </a:p>
          <a:p>
            <a:r>
              <a:rPr lang="en-US" dirty="0"/>
              <a:t>If you are an ANC Commissioner </a:t>
            </a:r>
            <a:r>
              <a:rPr lang="en-US" dirty="0" smtClean="0"/>
              <a:t>or candidate your </a:t>
            </a:r>
            <a:r>
              <a:rPr lang="en-US" dirty="0"/>
              <a:t>Financial Disclosure Certification is public. (See D.C. Official Code § </a:t>
            </a:r>
            <a:r>
              <a:rPr lang="en-US" dirty="0" smtClean="0"/>
              <a:t>1-1162.24(a)(3)(A-B)</a:t>
            </a:r>
          </a:p>
          <a:p>
            <a:pPr marL="109728" indent="0">
              <a:buNone/>
            </a:pPr>
            <a:r>
              <a:rPr lang="en-US" dirty="0"/>
              <a:t> </a:t>
            </a:r>
          </a:p>
          <a:p>
            <a:r>
              <a:rPr lang="en-US" dirty="0"/>
              <a:t>However, prior to publishing Financial Disclosure Statements and Certifications on our website all </a:t>
            </a:r>
            <a:r>
              <a:rPr lang="en-US" dirty="0" smtClean="0"/>
              <a:t>personal contact </a:t>
            </a:r>
            <a:r>
              <a:rPr lang="en-US" dirty="0"/>
              <a:t>information is redacted (i.e. telephone </a:t>
            </a:r>
            <a:r>
              <a:rPr lang="en-US" dirty="0" smtClean="0"/>
              <a:t>numbers, email addresses, </a:t>
            </a:r>
            <a:r>
              <a:rPr lang="en-US" dirty="0"/>
              <a:t>and home </a:t>
            </a:r>
            <a:r>
              <a:rPr lang="en-US" dirty="0" smtClean="0"/>
              <a:t>addresses).</a:t>
            </a:r>
            <a:endParaRPr lang="en-US" dirty="0"/>
          </a:p>
          <a:p>
            <a:endParaRPr lang="en-US" dirty="0"/>
          </a:p>
        </p:txBody>
      </p:sp>
      <p:sp>
        <p:nvSpPr>
          <p:cNvPr id="3" name="Title 2"/>
          <p:cNvSpPr>
            <a:spLocks noGrp="1"/>
          </p:cNvSpPr>
          <p:nvPr>
            <p:ph type="title"/>
          </p:nvPr>
        </p:nvSpPr>
        <p:spPr/>
        <p:txBody>
          <a:bodyPr/>
          <a:lstStyle/>
          <a:p>
            <a:pPr algn="ctr"/>
            <a:r>
              <a:rPr lang="en-US" dirty="0" smtClean="0"/>
              <a:t>FAQs</a:t>
            </a:r>
            <a:endParaRPr lang="en-US" dirty="0"/>
          </a:p>
        </p:txBody>
      </p:sp>
    </p:spTree>
    <p:extLst>
      <p:ext uri="{BB962C8B-B14F-4D97-AF65-F5344CB8AC3E}">
        <p14:creationId xmlns:p14="http://schemas.microsoft.com/office/powerpoint/2010/main" val="1169443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914400"/>
          </a:xfrm>
        </p:spPr>
        <p:txBody>
          <a:bodyPr/>
          <a:lstStyle/>
          <a:p>
            <a:pPr algn="ctr"/>
            <a:r>
              <a:rPr lang="en-US" dirty="0" smtClean="0"/>
              <a:t>FAQs</a:t>
            </a:r>
            <a:endParaRPr lang="en-US" dirty="0"/>
          </a:p>
        </p:txBody>
      </p:sp>
      <p:sp>
        <p:nvSpPr>
          <p:cNvPr id="4" name="Rectangle 3"/>
          <p:cNvSpPr/>
          <p:nvPr/>
        </p:nvSpPr>
        <p:spPr>
          <a:xfrm>
            <a:off x="304800" y="990600"/>
            <a:ext cx="8686800" cy="5355312"/>
          </a:xfrm>
          <a:prstGeom prst="rect">
            <a:avLst/>
          </a:prstGeom>
        </p:spPr>
        <p:txBody>
          <a:bodyPr wrap="square">
            <a:spAutoFit/>
          </a:bodyPr>
          <a:lstStyle/>
          <a:p>
            <a:pPr marL="285750" indent="-285750">
              <a:buFont typeface="Wingdings" panose="05000000000000000000" pitchFamily="2" charset="2"/>
              <a:buChar char="Ø"/>
            </a:pPr>
            <a:r>
              <a:rPr lang="en-US" b="1" i="1" dirty="0"/>
              <a:t>I am a public filer and have a legitimate safety concern about having my financial information available for public review.  Is there some type of waiver or exemption available to me?</a:t>
            </a:r>
            <a:endParaRPr lang="en-US" dirty="0"/>
          </a:p>
          <a:p>
            <a:r>
              <a:rPr lang="en-US" dirty="0"/>
              <a:t>	</a:t>
            </a:r>
          </a:p>
          <a:p>
            <a:pPr marL="285750" indent="-285750">
              <a:buFont typeface="Wingdings" panose="05000000000000000000" pitchFamily="2" charset="2"/>
              <a:buChar char="Ø"/>
            </a:pPr>
            <a:r>
              <a:rPr lang="en-US" dirty="0"/>
              <a:t>Yes. </a:t>
            </a:r>
            <a:r>
              <a:rPr lang="en-US" dirty="0" smtClean="0"/>
              <a:t>The Ethics Board can, “on </a:t>
            </a:r>
            <a:r>
              <a:rPr lang="en-US" dirty="0"/>
              <a:t>a case-by-case basis</a:t>
            </a:r>
            <a:r>
              <a:rPr lang="en-US" dirty="0" smtClean="0"/>
              <a:t>”, exempt </a:t>
            </a:r>
            <a:r>
              <a:rPr lang="en-US" dirty="0"/>
              <a:t>a public official from </a:t>
            </a:r>
            <a:r>
              <a:rPr lang="en-US" dirty="0" smtClean="0"/>
              <a:t>the public filing requirement or from some </a:t>
            </a:r>
            <a:r>
              <a:rPr lang="en-US" dirty="0"/>
              <a:t>portion of </a:t>
            </a:r>
            <a:r>
              <a:rPr lang="en-US" dirty="0" smtClean="0"/>
              <a:t>the requirement “for </a:t>
            </a:r>
            <a:r>
              <a:rPr lang="en-US" dirty="0"/>
              <a:t>good cause shown.” </a:t>
            </a:r>
            <a:endParaRPr lang="en-US" dirty="0" smtClean="0"/>
          </a:p>
          <a:p>
            <a:pPr marL="742950" lvl="1" indent="-285750">
              <a:buFont typeface="Wingdings" panose="05000000000000000000" pitchFamily="2" charset="2"/>
              <a:buChar char="Ø"/>
            </a:pPr>
            <a:r>
              <a:rPr lang="en-US" dirty="0" smtClean="0"/>
              <a:t>“</a:t>
            </a:r>
            <a:r>
              <a:rPr lang="en-US" dirty="0"/>
              <a:t>G</a:t>
            </a:r>
            <a:r>
              <a:rPr lang="en-US" dirty="0" smtClean="0"/>
              <a:t>ood Cause</a:t>
            </a:r>
            <a:r>
              <a:rPr lang="en-US" dirty="0"/>
              <a:t>” is not defined, but would probably include a legitimate safety concern, or a demonstrated history of being a victim of identity theft. W</a:t>
            </a:r>
            <a:r>
              <a:rPr lang="en-US" dirty="0" smtClean="0"/>
              <a:t>aivers </a:t>
            </a:r>
            <a:r>
              <a:rPr lang="en-US" dirty="0"/>
              <a:t>are very </a:t>
            </a:r>
            <a:r>
              <a:rPr lang="en-US" dirty="0" smtClean="0"/>
              <a:t>rare, and within </a:t>
            </a:r>
            <a:r>
              <a:rPr lang="en-US" dirty="0"/>
              <a:t>the absolute discretion of the </a:t>
            </a:r>
            <a:r>
              <a:rPr lang="en-US" dirty="0" smtClean="0"/>
              <a:t>Ethics Board.  </a:t>
            </a:r>
          </a:p>
          <a:p>
            <a:pPr marL="742950" lvl="1" indent="-285750">
              <a:buFont typeface="Wingdings" panose="05000000000000000000" pitchFamily="2" charset="2"/>
              <a:buChar char="Ø"/>
            </a:pPr>
            <a:r>
              <a:rPr lang="en-US" dirty="0" smtClean="0"/>
              <a:t>If </a:t>
            </a:r>
            <a:r>
              <a:rPr lang="en-US" dirty="0"/>
              <a:t>a waiver is granted, the terms would probably still require the public official to file an FDS, but all or part of the statement might be deemed confidential.  </a:t>
            </a:r>
            <a:endParaRPr lang="en-US" dirty="0" smtClean="0"/>
          </a:p>
          <a:p>
            <a:pPr marL="742950" lvl="1" indent="-285750">
              <a:buFont typeface="Wingdings" panose="05000000000000000000" pitchFamily="2" charset="2"/>
              <a:buChar char="Ø"/>
            </a:pPr>
            <a:r>
              <a:rPr lang="en-US" dirty="0" smtClean="0"/>
              <a:t>Waiver requests must </a:t>
            </a:r>
            <a:r>
              <a:rPr lang="en-US" dirty="0"/>
              <a:t>be submitted in writing and </a:t>
            </a:r>
            <a:r>
              <a:rPr lang="en-US" dirty="0" smtClean="0"/>
              <a:t>sufficiently </a:t>
            </a:r>
            <a:r>
              <a:rPr lang="en-US" dirty="0"/>
              <a:t>in advance of the May 15</a:t>
            </a:r>
            <a:r>
              <a:rPr lang="en-US" baseline="30000" dirty="0"/>
              <a:t>th</a:t>
            </a:r>
            <a:r>
              <a:rPr lang="en-US" dirty="0"/>
              <a:t> filing </a:t>
            </a:r>
            <a:r>
              <a:rPr lang="en-US" dirty="0" smtClean="0"/>
              <a:t>deadline, so that a filer can file </a:t>
            </a:r>
            <a:r>
              <a:rPr lang="en-US" dirty="0"/>
              <a:t>on time if (a) </a:t>
            </a:r>
            <a:r>
              <a:rPr lang="en-US" dirty="0" smtClean="0"/>
              <a:t>the waiver request is </a:t>
            </a:r>
            <a:r>
              <a:rPr lang="en-US" dirty="0"/>
              <a:t>denied; or (b) if </a:t>
            </a:r>
            <a:r>
              <a:rPr lang="en-US" dirty="0" smtClean="0"/>
              <a:t>the waiver request is </a:t>
            </a:r>
            <a:r>
              <a:rPr lang="en-US" dirty="0"/>
              <a:t>granted but </a:t>
            </a:r>
            <a:r>
              <a:rPr lang="en-US" dirty="0" smtClean="0"/>
              <a:t>the filer is required </a:t>
            </a:r>
            <a:r>
              <a:rPr lang="en-US" dirty="0"/>
              <a:t>to file a confidential Financial </a:t>
            </a:r>
            <a:r>
              <a:rPr lang="en-US" dirty="0" smtClean="0"/>
              <a:t>		Disclosure </a:t>
            </a:r>
            <a:r>
              <a:rPr lang="en-US" dirty="0"/>
              <a:t>Statement.  </a:t>
            </a:r>
            <a:endParaRPr lang="en-US" dirty="0">
              <a:effectLst/>
            </a:endParaRPr>
          </a:p>
        </p:txBody>
      </p:sp>
    </p:spTree>
    <p:extLst>
      <p:ext uri="{BB962C8B-B14F-4D97-AF65-F5344CB8AC3E}">
        <p14:creationId xmlns:p14="http://schemas.microsoft.com/office/powerpoint/2010/main" val="3159237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77500" lnSpcReduction="20000"/>
          </a:bodyPr>
          <a:lstStyle/>
          <a:p>
            <a:r>
              <a:rPr lang="en-US" b="1" i="1" dirty="0"/>
              <a:t>What is an “Honorarium” or “Gift”?</a:t>
            </a:r>
            <a:endParaRPr lang="en-US" dirty="0"/>
          </a:p>
          <a:p>
            <a:endParaRPr lang="en-US" dirty="0"/>
          </a:p>
          <a:p>
            <a:r>
              <a:rPr lang="en-US" dirty="0"/>
              <a:t>“Honorarium” means any fee, per diem, compensation, or any amount paid to any member of any such board, commission, or committee for service as such member. (D.C. Official Code § 1-321.01). </a:t>
            </a:r>
          </a:p>
          <a:p>
            <a:endParaRPr lang="en-US" dirty="0"/>
          </a:p>
          <a:p>
            <a:r>
              <a:rPr lang="en-US" dirty="0"/>
              <a:t>“Gift” means any gratuity, favor, discount, entertainment, hospitality, loan, forbearance, or other item having monetary value. It includes services as well as gifts of training, transportation, local travel, lodgings and meals, whether provided in-kind, by purchase of a ticket, payment in advance, or reimbursement after the expense has been incurred. (DPM § 1803.4(a)).</a:t>
            </a:r>
          </a:p>
          <a:p>
            <a:endParaRPr lang="en-US" dirty="0"/>
          </a:p>
        </p:txBody>
      </p:sp>
      <p:sp>
        <p:nvSpPr>
          <p:cNvPr id="3" name="Title 2"/>
          <p:cNvSpPr>
            <a:spLocks noGrp="1"/>
          </p:cNvSpPr>
          <p:nvPr>
            <p:ph type="title"/>
          </p:nvPr>
        </p:nvSpPr>
        <p:spPr/>
        <p:txBody>
          <a:bodyPr/>
          <a:lstStyle/>
          <a:p>
            <a:pPr algn="ctr"/>
            <a:r>
              <a:rPr lang="en-US" dirty="0" smtClean="0"/>
              <a:t>FAQs</a:t>
            </a:r>
            <a:endParaRPr lang="en-US" dirty="0"/>
          </a:p>
        </p:txBody>
      </p:sp>
    </p:spTree>
    <p:extLst>
      <p:ext uri="{BB962C8B-B14F-4D97-AF65-F5344CB8AC3E}">
        <p14:creationId xmlns:p14="http://schemas.microsoft.com/office/powerpoint/2010/main" val="424780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ln>
            <a:solidFill>
              <a:srgbClr val="FF0000"/>
            </a:solidFill>
          </a:ln>
        </p:spPr>
        <p:txBody>
          <a:bodyPr>
            <a:normAutofit/>
          </a:bodyPr>
          <a:lstStyle/>
          <a:p>
            <a:pPr marL="393192" lvl="1" indent="0">
              <a:buNone/>
            </a:pPr>
            <a:r>
              <a:rPr lang="en-US" sz="3200" dirty="0" smtClean="0"/>
              <a:t> </a:t>
            </a:r>
          </a:p>
          <a:p>
            <a:r>
              <a:rPr lang="en-US" sz="3200" dirty="0" smtClean="0"/>
              <a:t>Explain Financial Disclosure Filing Requirements</a:t>
            </a:r>
          </a:p>
          <a:p>
            <a:pPr lvl="1"/>
            <a:r>
              <a:rPr lang="en-US" sz="2800" dirty="0" smtClean="0"/>
              <a:t>Public filings</a:t>
            </a:r>
            <a:endParaRPr lang="en-US" sz="2800" dirty="0"/>
          </a:p>
          <a:p>
            <a:pPr lvl="1"/>
            <a:r>
              <a:rPr lang="en-US" sz="2800" dirty="0" smtClean="0"/>
              <a:t>Confidential filings</a:t>
            </a:r>
          </a:p>
          <a:p>
            <a:pPr lvl="1"/>
            <a:r>
              <a:rPr lang="en-US" sz="2800" smtClean="0"/>
              <a:t>Certifications</a:t>
            </a:r>
            <a:endParaRPr lang="en-US" sz="2800" dirty="0"/>
          </a:p>
          <a:p>
            <a:endParaRPr lang="en-US" sz="3200" dirty="0" smtClean="0"/>
          </a:p>
        </p:txBody>
      </p:sp>
      <p:sp>
        <p:nvSpPr>
          <p:cNvPr id="2" name="Title 1"/>
          <p:cNvSpPr>
            <a:spLocks noGrp="1"/>
          </p:cNvSpPr>
          <p:nvPr>
            <p:ph type="title"/>
          </p:nvPr>
        </p:nvSpPr>
        <p:spPr>
          <a:xfrm>
            <a:off x="0" y="0"/>
            <a:ext cx="9144000" cy="1143000"/>
          </a:xfrm>
        </p:spPr>
        <p:txBody>
          <a:bodyPr/>
          <a:lstStyle/>
          <a:p>
            <a:pPr algn="ctr"/>
            <a:r>
              <a:rPr lang="en-US" dirty="0" smtClean="0">
                <a:solidFill>
                  <a:schemeClr val="tx1"/>
                </a:solidFill>
                <a:effectLst/>
              </a:rPr>
              <a:t>Goals of this Course:</a:t>
            </a:r>
            <a:endParaRPr lang="en-US" dirty="0">
              <a:solidFill>
                <a:schemeClr val="tx1"/>
              </a:solidFill>
              <a:effectLst/>
            </a:endParaRPr>
          </a:p>
        </p:txBody>
      </p:sp>
    </p:spTree>
    <p:extLst>
      <p:ext uri="{BB962C8B-B14F-4D97-AF65-F5344CB8AC3E}">
        <p14:creationId xmlns:p14="http://schemas.microsoft.com/office/powerpoint/2010/main" val="2317645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b="1" i="1" dirty="0"/>
              <a:t>Do I need to disclose </a:t>
            </a:r>
            <a:r>
              <a:rPr lang="en-US" b="1" i="1" dirty="0" smtClean="0"/>
              <a:t>a mutual </a:t>
            </a:r>
            <a:r>
              <a:rPr lang="en-US" b="1" i="1" dirty="0"/>
              <a:t>fund account?</a:t>
            </a:r>
            <a:endParaRPr lang="en-US" dirty="0"/>
          </a:p>
          <a:p>
            <a:endParaRPr lang="en-US" dirty="0"/>
          </a:p>
          <a:p>
            <a:r>
              <a:rPr lang="en-US" dirty="0"/>
              <a:t>No. You only need to disclose financial accounts that are self-directed (i.e., you choose the individual companies in which the account invests).  Remember, the purpose of the disclosure rules is to determine whether you are in a position, through your government work, to confer a benefit on an entity in which you have a private financial interest.  If you are not aware of the various companies a mutual fund might own, there would not be that concern.  </a:t>
            </a:r>
          </a:p>
          <a:p>
            <a:endParaRPr lang="en-US" dirty="0"/>
          </a:p>
          <a:p>
            <a:r>
              <a:rPr lang="en-US" b="1" i="1" dirty="0"/>
              <a:t>Do I need to disclose </a:t>
            </a:r>
            <a:r>
              <a:rPr lang="en-US" b="1" i="1" dirty="0" smtClean="0"/>
              <a:t>a personal </a:t>
            </a:r>
            <a:r>
              <a:rPr lang="en-US" b="1" i="1" dirty="0"/>
              <a:t>checking account and/or credit card debt?</a:t>
            </a:r>
            <a:endParaRPr lang="en-US" dirty="0"/>
          </a:p>
          <a:p>
            <a:endParaRPr lang="en-US" dirty="0"/>
          </a:p>
          <a:p>
            <a:r>
              <a:rPr lang="en-US" dirty="0"/>
              <a:t>No. You do not need to list any credit card debt since most credit cards are issued by federal or state insured or regulated financial institution.  In addition, credit card companies are in the business of providing revolving credit or installment accounts</a:t>
            </a:r>
          </a:p>
          <a:p>
            <a:endParaRPr lang="en-US" dirty="0"/>
          </a:p>
          <a:p>
            <a:r>
              <a:rPr lang="en-US" b="1" i="1" dirty="0"/>
              <a:t>Do I need to disclose </a:t>
            </a:r>
            <a:r>
              <a:rPr lang="en-US" b="1" i="1" dirty="0" smtClean="0"/>
              <a:t>a retirement </a:t>
            </a:r>
            <a:r>
              <a:rPr lang="en-US" b="1" i="1" dirty="0"/>
              <a:t>account?</a:t>
            </a:r>
            <a:endParaRPr lang="en-US" dirty="0"/>
          </a:p>
          <a:p>
            <a:endParaRPr lang="en-US" dirty="0"/>
          </a:p>
          <a:p>
            <a:r>
              <a:rPr lang="en-US" dirty="0"/>
              <a:t>It depends. You may need to disclose the retirement account, depending on the type of account and how it is structured. For instance, just like ownership of stock/shares of a business entity which must be disclosed, if the account is self-directed (i.e., you choose the individual companies in which the account invests) then you must disclose. If, on the other hand, the retirement account funds are invested in mutual funds or similar type programs in which someone else makes investment decisions without any input or direction from you, you would not have to disclose.   </a:t>
            </a:r>
            <a:endParaRPr lang="en-US" dirty="0">
              <a:effectLst/>
            </a:endParaRPr>
          </a:p>
        </p:txBody>
      </p:sp>
      <p:sp>
        <p:nvSpPr>
          <p:cNvPr id="3" name="Title 2"/>
          <p:cNvSpPr>
            <a:spLocks noGrp="1"/>
          </p:cNvSpPr>
          <p:nvPr>
            <p:ph type="title"/>
          </p:nvPr>
        </p:nvSpPr>
        <p:spPr/>
        <p:txBody>
          <a:bodyPr/>
          <a:lstStyle/>
          <a:p>
            <a:pPr algn="ctr"/>
            <a:r>
              <a:rPr lang="en-US" dirty="0" smtClean="0"/>
              <a:t>FAQs</a:t>
            </a:r>
            <a:endParaRPr lang="en-US" dirty="0"/>
          </a:p>
        </p:txBody>
      </p:sp>
    </p:spTree>
    <p:extLst>
      <p:ext uri="{BB962C8B-B14F-4D97-AF65-F5344CB8AC3E}">
        <p14:creationId xmlns:p14="http://schemas.microsoft.com/office/powerpoint/2010/main" val="48091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109728" indent="0">
              <a:buNone/>
            </a:pPr>
            <a:endParaRPr lang="en-US" dirty="0" smtClean="0"/>
          </a:p>
          <a:p>
            <a:pPr marL="914400" indent="0">
              <a:buNone/>
            </a:pPr>
            <a:r>
              <a:rPr lang="en-US" sz="3500" dirty="0"/>
              <a:t>Contact:</a:t>
            </a:r>
          </a:p>
          <a:p>
            <a:pPr marL="914400" indent="0">
              <a:buNone/>
            </a:pPr>
            <a:endParaRPr lang="en-US" sz="1200" dirty="0"/>
          </a:p>
          <a:p>
            <a:pPr marL="1371600" indent="-457200"/>
            <a:r>
              <a:rPr lang="en-US" sz="3500" dirty="0"/>
              <a:t>Cristina Patzelt, Attorney Advisor, BEGA</a:t>
            </a:r>
          </a:p>
          <a:p>
            <a:pPr marL="1645920" lvl="1" indent="-457200"/>
            <a:r>
              <a:rPr lang="en-US" sz="3000" dirty="0"/>
              <a:t>(202) 741-2130</a:t>
            </a:r>
          </a:p>
          <a:p>
            <a:pPr marL="1645920" lvl="1" indent="-457200"/>
            <a:r>
              <a:rPr lang="en-US" sz="3000" dirty="0"/>
              <a:t>Cristina.Patzelt@dc.gov</a:t>
            </a:r>
          </a:p>
          <a:p>
            <a:pPr marL="1188720" lvl="1" indent="0">
              <a:buNone/>
            </a:pPr>
            <a:endParaRPr lang="en-US" sz="3000" dirty="0"/>
          </a:p>
          <a:p>
            <a:pPr marL="1371600" indent="-457200"/>
            <a:r>
              <a:rPr lang="en-US" sz="3500" dirty="0"/>
              <a:t>Andrew Jackson, Administrative Assistant, BEGA</a:t>
            </a:r>
          </a:p>
          <a:p>
            <a:pPr marL="1645920" lvl="1" indent="-457200"/>
            <a:r>
              <a:rPr lang="en-US" sz="2800" dirty="0"/>
              <a:t>(202) 741-5374</a:t>
            </a:r>
          </a:p>
          <a:p>
            <a:pPr marL="1645920" lvl="1" indent="-457200"/>
            <a:r>
              <a:rPr lang="en-US" sz="2800" dirty="0"/>
              <a:t>Andrew.Jackson@dc.gov</a:t>
            </a:r>
            <a:endParaRPr lang="en-US" sz="3000" dirty="0" smtClean="0"/>
          </a:p>
          <a:p>
            <a:pPr marL="393192" lvl="1" indent="0">
              <a:buNone/>
            </a:pPr>
            <a:r>
              <a:rPr lang="en-US" sz="2800" dirty="0" smtClean="0"/>
              <a:t>			</a:t>
            </a:r>
            <a:endParaRPr lang="en-US" sz="2800" dirty="0"/>
          </a:p>
        </p:txBody>
      </p:sp>
      <p:sp>
        <p:nvSpPr>
          <p:cNvPr id="3" name="Title 2"/>
          <p:cNvSpPr>
            <a:spLocks noGrp="1"/>
          </p:cNvSpPr>
          <p:nvPr>
            <p:ph type="title"/>
          </p:nvPr>
        </p:nvSpPr>
        <p:spPr>
          <a:xfrm>
            <a:off x="381000" y="304800"/>
            <a:ext cx="8229600" cy="1143000"/>
          </a:xfrm>
        </p:spPr>
        <p:txBody>
          <a:bodyPr>
            <a:normAutofit fontScale="90000"/>
          </a:bodyPr>
          <a:lstStyle/>
          <a:p>
            <a:pPr marL="109728" indent="0" algn="ctr"/>
            <a:r>
              <a:rPr lang="en-US" dirty="0" smtClean="0"/>
              <a:t>Questions about </a:t>
            </a:r>
            <a:br>
              <a:rPr lang="en-US" dirty="0" smtClean="0"/>
            </a:br>
            <a:r>
              <a:rPr lang="en-US" dirty="0" smtClean="0"/>
              <a:t>Financial Disclosure?</a:t>
            </a:r>
            <a:endParaRPr lang="en-US" dirty="0"/>
          </a:p>
        </p:txBody>
      </p:sp>
    </p:spTree>
    <p:extLst>
      <p:ext uri="{BB962C8B-B14F-4D97-AF65-F5344CB8AC3E}">
        <p14:creationId xmlns:p14="http://schemas.microsoft.com/office/powerpoint/2010/main" val="2601828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70037"/>
            <a:ext cx="8229600" cy="4525963"/>
          </a:xfrm>
        </p:spPr>
        <p:txBody>
          <a:bodyPr/>
          <a:lstStyle/>
          <a:p>
            <a:pPr marL="109728" indent="0">
              <a:buNone/>
            </a:pPr>
            <a:endParaRPr lang="en-US" dirty="0" smtClean="0"/>
          </a:p>
          <a:p>
            <a:r>
              <a:rPr lang="en-US" b="1" dirty="0" smtClean="0"/>
              <a:t>Who</a:t>
            </a:r>
            <a:r>
              <a:rPr lang="en-US" dirty="0" smtClean="0"/>
              <a:t> does it apply to?</a:t>
            </a:r>
            <a:endParaRPr lang="en-US" dirty="0"/>
          </a:p>
          <a:p>
            <a:endParaRPr lang="en-US" dirty="0" smtClean="0"/>
          </a:p>
          <a:p>
            <a:r>
              <a:rPr lang="en-US" b="1" dirty="0" smtClean="0"/>
              <a:t>What</a:t>
            </a:r>
            <a:r>
              <a:rPr lang="en-US" dirty="0" smtClean="0"/>
              <a:t> needs to be disclosed?</a:t>
            </a:r>
            <a:endParaRPr lang="en-US" dirty="0"/>
          </a:p>
          <a:p>
            <a:endParaRPr lang="en-US" dirty="0" smtClean="0"/>
          </a:p>
          <a:p>
            <a:r>
              <a:rPr lang="en-US" b="1" dirty="0" smtClean="0"/>
              <a:t>When </a:t>
            </a:r>
            <a:r>
              <a:rPr lang="en-US" dirty="0" smtClean="0"/>
              <a:t>are the important deadlines?</a:t>
            </a:r>
          </a:p>
        </p:txBody>
      </p:sp>
      <p:sp>
        <p:nvSpPr>
          <p:cNvPr id="3" name="Title 2"/>
          <p:cNvSpPr>
            <a:spLocks noGrp="1"/>
          </p:cNvSpPr>
          <p:nvPr>
            <p:ph type="title"/>
          </p:nvPr>
        </p:nvSpPr>
        <p:spPr/>
        <p:txBody>
          <a:bodyPr/>
          <a:lstStyle/>
          <a:p>
            <a:pPr algn="ctr"/>
            <a:r>
              <a:rPr lang="en-US" dirty="0" smtClean="0"/>
              <a:t>Financial Disclosure</a:t>
            </a:r>
            <a:endParaRPr lang="en-US" dirty="0"/>
          </a:p>
        </p:txBody>
      </p:sp>
    </p:spTree>
    <p:extLst>
      <p:ext uri="{BB962C8B-B14F-4D97-AF65-F5344CB8AC3E}">
        <p14:creationId xmlns:p14="http://schemas.microsoft.com/office/powerpoint/2010/main" val="2437442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3505200"/>
          </a:xfrm>
        </p:spPr>
        <p:txBody>
          <a:bodyPr>
            <a:normAutofit/>
          </a:bodyPr>
          <a:lstStyle/>
          <a:p>
            <a:r>
              <a:rPr lang="en-US" sz="2800" dirty="0" smtClean="0"/>
              <a:t>Statutory Authority: </a:t>
            </a:r>
          </a:p>
          <a:p>
            <a:pPr marL="603504" lvl="2" indent="-256032">
              <a:spcBef>
                <a:spcPts val="400"/>
              </a:spcBef>
              <a:buSzPct val="68000"/>
              <a:buFont typeface="Wingdings 3"/>
              <a:buChar char=""/>
            </a:pPr>
            <a:r>
              <a:rPr lang="en-US" sz="2400" dirty="0" smtClean="0"/>
              <a:t>D.C. Code § 1-1162.24(a</a:t>
            </a:r>
            <a:r>
              <a:rPr lang="en-US" sz="2400" dirty="0"/>
              <a:t>)(1) </a:t>
            </a:r>
            <a:r>
              <a:rPr lang="en-US" sz="2400" dirty="0" smtClean="0"/>
              <a:t>“</a:t>
            </a:r>
            <a:r>
              <a:rPr lang="en-US" sz="2400" b="1" u="sng" dirty="0" smtClean="0"/>
              <a:t>Public </a:t>
            </a:r>
            <a:r>
              <a:rPr lang="en-US" sz="2400" b="1" u="sng" dirty="0"/>
              <a:t>officials</a:t>
            </a:r>
            <a:r>
              <a:rPr lang="en-US" sz="2400" dirty="0"/>
              <a:t>, except Advisory Neighborhood </a:t>
            </a:r>
            <a:r>
              <a:rPr lang="en-US" sz="2400" dirty="0" smtClean="0"/>
              <a:t>Commissioners, members of the Washington Metropolitan Area Transit Board of Directors, and candidates for nomination for election, or election, to public office, who are not otherwise required to file, </a:t>
            </a:r>
            <a:r>
              <a:rPr lang="en-US" sz="2400" dirty="0"/>
              <a:t>shall file annually with the Ethics Board a public </a:t>
            </a:r>
            <a:r>
              <a:rPr lang="en-US" sz="2400" dirty="0" smtClean="0"/>
              <a:t>report…”</a:t>
            </a:r>
          </a:p>
          <a:p>
            <a:pPr marL="347472" lvl="2" indent="0">
              <a:spcBef>
                <a:spcPts val="400"/>
              </a:spcBef>
              <a:buSzPct val="68000"/>
              <a:buNone/>
            </a:pPr>
            <a:endParaRPr lang="en-US" dirty="0" smtClean="0"/>
          </a:p>
          <a:p>
            <a:pPr lvl="1"/>
            <a:endParaRPr lang="en-US" sz="1900" dirty="0" smtClean="0"/>
          </a:p>
          <a:p>
            <a:pPr lvl="1"/>
            <a:endParaRPr lang="en-US" dirty="0">
              <a:solidFill>
                <a:srgbClr val="0070C0"/>
              </a:solidFill>
            </a:endParaRPr>
          </a:p>
          <a:p>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Who files a Public Financial Disclosure Statement?</a:t>
            </a:r>
            <a:endParaRPr lang="en-US" dirty="0">
              <a:effectLst/>
            </a:endParaRPr>
          </a:p>
        </p:txBody>
      </p:sp>
    </p:spTree>
    <p:extLst>
      <p:ext uri="{BB962C8B-B14F-4D97-AF65-F5344CB8AC3E}">
        <p14:creationId xmlns:p14="http://schemas.microsoft.com/office/powerpoint/2010/main" val="2332802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buFont typeface="Wingdings" panose="05000000000000000000" pitchFamily="2" charset="2"/>
              <a:buChar char="Ø"/>
            </a:pPr>
            <a:r>
              <a:rPr lang="en-US" sz="1800" dirty="0" smtClean="0"/>
              <a:t>The </a:t>
            </a:r>
            <a:r>
              <a:rPr lang="en-US" sz="1800" dirty="0"/>
              <a:t>Mayor, Chairman, &amp; each Member of the District Council</a:t>
            </a:r>
          </a:p>
          <a:p>
            <a:pPr lvl="1">
              <a:buFont typeface="Wingdings" panose="05000000000000000000" pitchFamily="2" charset="2"/>
              <a:buChar char="Ø"/>
            </a:pPr>
            <a:r>
              <a:rPr lang="en-US" sz="1800" dirty="0"/>
              <a:t>The Attorney General</a:t>
            </a:r>
          </a:p>
          <a:p>
            <a:pPr lvl="1">
              <a:buFont typeface="Wingdings" panose="05000000000000000000" pitchFamily="2" charset="2"/>
              <a:buChar char="Ø"/>
            </a:pPr>
            <a:r>
              <a:rPr lang="en-US" sz="1800" dirty="0"/>
              <a:t>A Representative or Senator elected pursuant to § 1-123</a:t>
            </a:r>
          </a:p>
          <a:p>
            <a:pPr lvl="1">
              <a:buFont typeface="Wingdings" panose="05000000000000000000" pitchFamily="2" charset="2"/>
              <a:buChar char="Ø"/>
            </a:pPr>
            <a:r>
              <a:rPr lang="en-US" sz="1800" dirty="0"/>
              <a:t>A Member of the State Board of Education</a:t>
            </a:r>
          </a:p>
          <a:p>
            <a:pPr lvl="1">
              <a:buFont typeface="Wingdings" panose="05000000000000000000" pitchFamily="2" charset="2"/>
              <a:buChar char="Ø"/>
            </a:pPr>
            <a:r>
              <a:rPr lang="en-US" sz="1800" dirty="0"/>
              <a:t>A Member of the Boards &amp; Commissions found in § 1-523.01(e)</a:t>
            </a:r>
          </a:p>
          <a:p>
            <a:pPr lvl="1">
              <a:buFont typeface="Wingdings" panose="05000000000000000000" pitchFamily="2" charset="2"/>
              <a:buChar char="Ø"/>
            </a:pPr>
            <a:r>
              <a:rPr lang="en-US" sz="1800" dirty="0"/>
              <a:t>A subordinate Agency Head in an Excepted Service Position</a:t>
            </a:r>
          </a:p>
          <a:p>
            <a:pPr lvl="1">
              <a:buFont typeface="Wingdings" panose="05000000000000000000" pitchFamily="2" charset="2"/>
              <a:buChar char="Ø"/>
            </a:pPr>
            <a:r>
              <a:rPr lang="en-US" sz="1800" dirty="0"/>
              <a:t>District of Columbia employees paid, </a:t>
            </a:r>
            <a:r>
              <a:rPr lang="en-US" sz="1800" b="1" dirty="0"/>
              <a:t>regardless of pay schedule</a:t>
            </a:r>
            <a:r>
              <a:rPr lang="en-US" sz="1800" dirty="0"/>
              <a:t>, at a rate equivalent to an Excepted Service employee paid at a rate of Excepted Service 9 or above (which is </a:t>
            </a:r>
            <a:r>
              <a:rPr lang="en-US" sz="1800" b="1" dirty="0"/>
              <a:t>$98,345 </a:t>
            </a:r>
            <a:r>
              <a:rPr lang="en-US" sz="1800" dirty="0"/>
              <a:t>or above for 2014), who make decisions or participate substantially in areas of contracting, procurement, administration of grants or subsidies, developing policies, land use planning, inspecting, licensing, regulating, or auditing, or act in areas of responsibility that may create a conflict of interest or the appearance of a conflict of interest.   </a:t>
            </a:r>
          </a:p>
          <a:p>
            <a:endParaRPr lang="en-US" dirty="0"/>
          </a:p>
        </p:txBody>
      </p:sp>
      <p:sp>
        <p:nvSpPr>
          <p:cNvPr id="3" name="Title 2"/>
          <p:cNvSpPr>
            <a:spLocks noGrp="1"/>
          </p:cNvSpPr>
          <p:nvPr>
            <p:ph type="title"/>
          </p:nvPr>
        </p:nvSpPr>
        <p:spPr/>
        <p:txBody>
          <a:bodyPr/>
          <a:lstStyle/>
          <a:p>
            <a:pPr algn="ctr"/>
            <a:r>
              <a:rPr lang="en-US" dirty="0" smtClean="0"/>
              <a:t>Who is a Public Official?</a:t>
            </a:r>
            <a:endParaRPr lang="en-US" dirty="0"/>
          </a:p>
        </p:txBody>
      </p:sp>
    </p:spTree>
    <p:extLst>
      <p:ext uri="{BB962C8B-B14F-4D97-AF65-F5344CB8AC3E}">
        <p14:creationId xmlns:p14="http://schemas.microsoft.com/office/powerpoint/2010/main" val="791570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REMINDER:</a:t>
            </a:r>
          </a:p>
          <a:p>
            <a:pPr lvl="1"/>
            <a:endParaRPr lang="en-US" dirty="0"/>
          </a:p>
          <a:p>
            <a:pPr lvl="1"/>
            <a:r>
              <a:rPr lang="en-US" sz="2400" dirty="0"/>
              <a:t>A person is considered a “public official” only if they held the position that made them a “public official” for </a:t>
            </a:r>
            <a:r>
              <a:rPr lang="en-US" sz="2400" b="1" u="sng" dirty="0"/>
              <a:t>more than thirty (30) days </a:t>
            </a:r>
            <a:r>
              <a:rPr lang="en-US" sz="2400" dirty="0"/>
              <a:t>within the prior calendar year.</a:t>
            </a:r>
          </a:p>
          <a:p>
            <a:pPr lvl="1"/>
            <a:endParaRPr lang="en-US" dirty="0"/>
          </a:p>
        </p:txBody>
      </p:sp>
      <p:sp>
        <p:nvSpPr>
          <p:cNvPr id="3" name="Title 2"/>
          <p:cNvSpPr>
            <a:spLocks noGrp="1"/>
          </p:cNvSpPr>
          <p:nvPr>
            <p:ph type="title"/>
          </p:nvPr>
        </p:nvSpPr>
        <p:spPr/>
        <p:txBody>
          <a:bodyPr/>
          <a:lstStyle/>
          <a:p>
            <a:pPr algn="ctr"/>
            <a:r>
              <a:rPr lang="en-US" dirty="0" smtClean="0"/>
              <a:t>Who is a Public Official?</a:t>
            </a:r>
            <a:endParaRPr lang="en-US" dirty="0"/>
          </a:p>
        </p:txBody>
      </p:sp>
    </p:spTree>
    <p:extLst>
      <p:ext uri="{BB962C8B-B14F-4D97-AF65-F5344CB8AC3E}">
        <p14:creationId xmlns:p14="http://schemas.microsoft.com/office/powerpoint/2010/main" val="2405423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Statutory Authority: </a:t>
            </a:r>
          </a:p>
          <a:p>
            <a:pPr marL="603504" lvl="2" indent="-256032">
              <a:spcBef>
                <a:spcPts val="400"/>
              </a:spcBef>
              <a:buSzPct val="68000"/>
              <a:buFont typeface="Wingdings 3"/>
              <a:buChar char=""/>
            </a:pPr>
            <a:r>
              <a:rPr lang="en-US" sz="1800" dirty="0"/>
              <a:t>D.C. Code § </a:t>
            </a:r>
            <a:r>
              <a:rPr lang="en-US" sz="1800" dirty="0" smtClean="0"/>
              <a:t>1-1162.25(a) “Any </a:t>
            </a:r>
            <a:r>
              <a:rPr lang="en-US" sz="1800" dirty="0"/>
              <a:t>employee, other than a public official, who advises, makes decisions or participates substantially in areas of contracting, procurement, administration of grants or subsidies, developing policies, land use planning, inspecting, licensing, policy-making, regulating, or auditing, or acts in areas of responsibility that may create a conflict of interest or appearance of a conflict of interest, </a:t>
            </a:r>
            <a:r>
              <a:rPr lang="en-US" sz="1800" b="1" u="sng" dirty="0"/>
              <a:t>as determined by the appropriate agency head</a:t>
            </a:r>
            <a:r>
              <a:rPr lang="en-US" sz="1800" dirty="0"/>
              <a:t>, shall </a:t>
            </a:r>
            <a:r>
              <a:rPr lang="en-US" sz="1800" dirty="0" smtClean="0"/>
              <a:t>file… with </a:t>
            </a:r>
            <a:r>
              <a:rPr lang="en-US" sz="1800" dirty="0"/>
              <a:t>that agency head a report containing a full and complete statement of the information required by § 1-1162.24</a:t>
            </a:r>
            <a:r>
              <a:rPr lang="en-US" sz="1800" dirty="0" smtClean="0"/>
              <a:t>.”</a:t>
            </a:r>
          </a:p>
          <a:p>
            <a:pPr marL="603504" lvl="2" indent="-256032">
              <a:spcBef>
                <a:spcPts val="400"/>
              </a:spcBef>
              <a:buSzPct val="68000"/>
              <a:buFont typeface="Wingdings 3"/>
              <a:buChar char=""/>
            </a:pPr>
            <a:r>
              <a:rPr lang="en-US" sz="1800" dirty="0" smtClean="0"/>
              <a:t>Agency heads must notify </a:t>
            </a:r>
            <a:r>
              <a:rPr lang="en-US" sz="1800" b="1" u="sng" dirty="0" smtClean="0"/>
              <a:t>designated employees </a:t>
            </a:r>
            <a:r>
              <a:rPr lang="en-US" sz="1800" dirty="0" smtClean="0"/>
              <a:t>who are required to file Confidential Financial Disclosure Statements on or before April 15</a:t>
            </a:r>
            <a:r>
              <a:rPr lang="en-US" sz="1800" baseline="30000" dirty="0" smtClean="0"/>
              <a:t>th</a:t>
            </a:r>
            <a:r>
              <a:rPr lang="en-US" sz="1800" dirty="0" smtClean="0"/>
              <a:t> of every year. </a:t>
            </a:r>
          </a:p>
          <a:p>
            <a:pPr marL="886968" lvl="3" indent="-256032">
              <a:spcBef>
                <a:spcPts val="400"/>
              </a:spcBef>
              <a:buSzPct val="68000"/>
              <a:buFont typeface="Wingdings 3"/>
              <a:buChar char=""/>
            </a:pPr>
            <a:r>
              <a:rPr lang="en-US" sz="1600" dirty="0" smtClean="0"/>
              <a:t>D.C. </a:t>
            </a:r>
            <a:r>
              <a:rPr lang="en-US" sz="1600" dirty="0"/>
              <a:t>Code § </a:t>
            </a:r>
            <a:r>
              <a:rPr lang="en-US" sz="1600" dirty="0" smtClean="0"/>
              <a:t>1-1162.25(c)</a:t>
            </a:r>
          </a:p>
        </p:txBody>
      </p:sp>
      <p:sp>
        <p:nvSpPr>
          <p:cNvPr id="3" name="Title 2"/>
          <p:cNvSpPr>
            <a:spLocks noGrp="1"/>
          </p:cNvSpPr>
          <p:nvPr>
            <p:ph type="title"/>
          </p:nvPr>
        </p:nvSpPr>
        <p:spPr/>
        <p:txBody>
          <a:bodyPr>
            <a:normAutofit fontScale="90000"/>
          </a:bodyPr>
          <a:lstStyle/>
          <a:p>
            <a:pPr algn="ctr"/>
            <a:r>
              <a:rPr lang="en-US" dirty="0" smtClean="0">
                <a:effectLst/>
              </a:rPr>
              <a:t>Who files a Confidential Financial Disclosure Statement? </a:t>
            </a:r>
            <a:endParaRPr lang="en-US" dirty="0">
              <a:effectLst/>
            </a:endParaRPr>
          </a:p>
        </p:txBody>
      </p:sp>
    </p:spTree>
    <p:extLst>
      <p:ext uri="{BB962C8B-B14F-4D97-AF65-F5344CB8AC3E}">
        <p14:creationId xmlns:p14="http://schemas.microsoft.com/office/powerpoint/2010/main" val="1044642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82000" cy="5071872"/>
          </a:xfrm>
        </p:spPr>
        <p:txBody>
          <a:bodyPr>
            <a:normAutofit fontScale="62500" lnSpcReduction="20000"/>
          </a:bodyPr>
          <a:lstStyle/>
          <a:p>
            <a:r>
              <a:rPr lang="en-US" dirty="0" smtClean="0"/>
              <a:t>Employees can appeal their designation as a Confidential Financial Disclosure Statement filer</a:t>
            </a:r>
          </a:p>
          <a:p>
            <a:pPr marL="109728" indent="0">
              <a:buNone/>
            </a:pPr>
            <a:r>
              <a:rPr lang="en-US" dirty="0"/>
              <a:t> </a:t>
            </a:r>
          </a:p>
          <a:p>
            <a:r>
              <a:rPr lang="en-US" dirty="0" smtClean="0"/>
              <a:t>First they must submit </a:t>
            </a:r>
            <a:r>
              <a:rPr lang="en-US" dirty="0"/>
              <a:t>a written request to </a:t>
            </a:r>
            <a:r>
              <a:rPr lang="en-US" dirty="0" smtClean="0"/>
              <a:t>the agency </a:t>
            </a:r>
            <a:r>
              <a:rPr lang="en-US" dirty="0"/>
              <a:t>head within five (5) days of </a:t>
            </a:r>
            <a:r>
              <a:rPr lang="en-US" dirty="0" smtClean="0"/>
              <a:t>the written </a:t>
            </a:r>
            <a:r>
              <a:rPr lang="en-US" dirty="0"/>
              <a:t>notification of </a:t>
            </a:r>
            <a:r>
              <a:rPr lang="en-US" dirty="0" smtClean="0"/>
              <a:t>their </a:t>
            </a:r>
            <a:r>
              <a:rPr lang="en-US" dirty="0"/>
              <a:t>designation (DPM § 1810.7(a)).</a:t>
            </a:r>
          </a:p>
          <a:p>
            <a:endParaRPr lang="en-US" dirty="0"/>
          </a:p>
          <a:p>
            <a:r>
              <a:rPr lang="en-US" dirty="0"/>
              <a:t>The agency head must then make a redetermination, in writing, within five (5) days of receiving the </a:t>
            </a:r>
            <a:r>
              <a:rPr lang="en-US" dirty="0" smtClean="0"/>
              <a:t>request from the employee. </a:t>
            </a:r>
            <a:r>
              <a:rPr lang="en-US" dirty="0"/>
              <a:t>(DPM § 1810.7(b)).</a:t>
            </a:r>
          </a:p>
          <a:p>
            <a:endParaRPr lang="en-US" dirty="0"/>
          </a:p>
          <a:p>
            <a:r>
              <a:rPr lang="en-US" dirty="0" smtClean="0"/>
              <a:t>If the </a:t>
            </a:r>
            <a:r>
              <a:rPr lang="en-US" dirty="0"/>
              <a:t>agency head’s </a:t>
            </a:r>
            <a:r>
              <a:rPr lang="en-US" dirty="0" smtClean="0"/>
              <a:t>denies </a:t>
            </a:r>
            <a:r>
              <a:rPr lang="en-US" dirty="0"/>
              <a:t>the employee’s requested relief (that they should not be designated as a Confidential Filer), </a:t>
            </a:r>
            <a:r>
              <a:rPr lang="en-US" dirty="0" smtClean="0"/>
              <a:t>that denial is </a:t>
            </a:r>
            <a:r>
              <a:rPr lang="en-US" dirty="0"/>
              <a:t>appealable, in writing, within five (5) days of the time the employee receives the notice of denial. The employee can then appeal this decision to the Director of Government Ethics, Darrin P. Sobin. (DPM § 1810.7(c)).</a:t>
            </a:r>
          </a:p>
          <a:p>
            <a:endParaRPr lang="en-US" dirty="0"/>
          </a:p>
          <a:p>
            <a:r>
              <a:rPr lang="en-US" dirty="0"/>
              <a:t>The decision of the Director of Government Ethics, with respect to the designation, must be issued within five (5) days of his receipt of the appeal, and is final. (DPM § 1810.8).</a:t>
            </a:r>
          </a:p>
          <a:p>
            <a:endParaRPr lang="en-US" dirty="0"/>
          </a:p>
        </p:txBody>
      </p:sp>
      <p:sp>
        <p:nvSpPr>
          <p:cNvPr id="3" name="Title 2"/>
          <p:cNvSpPr>
            <a:spLocks noGrp="1"/>
          </p:cNvSpPr>
          <p:nvPr>
            <p:ph type="title"/>
          </p:nvPr>
        </p:nvSpPr>
        <p:spPr/>
        <p:txBody>
          <a:bodyPr>
            <a:normAutofit fontScale="90000"/>
          </a:bodyPr>
          <a:lstStyle/>
          <a:p>
            <a:pPr algn="ctr"/>
            <a:r>
              <a:rPr lang="en-US" dirty="0" smtClean="0"/>
              <a:t>Appeal of Confidential Filer Designation</a:t>
            </a:r>
            <a:endParaRPr lang="en-US" dirty="0"/>
          </a:p>
        </p:txBody>
      </p:sp>
    </p:spTree>
    <p:extLst>
      <p:ext uri="{BB962C8B-B14F-4D97-AF65-F5344CB8AC3E}">
        <p14:creationId xmlns:p14="http://schemas.microsoft.com/office/powerpoint/2010/main" val="2634361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Statutory Authority: </a:t>
            </a:r>
          </a:p>
          <a:p>
            <a:pPr marL="603504" lvl="2" indent="-256032">
              <a:spcBef>
                <a:spcPts val="400"/>
              </a:spcBef>
              <a:buSzPct val="68000"/>
              <a:buFont typeface="Wingdings 3"/>
              <a:buChar char=""/>
            </a:pPr>
            <a:r>
              <a:rPr lang="en-US" sz="2400" dirty="0"/>
              <a:t>D.C. Code § </a:t>
            </a:r>
            <a:r>
              <a:rPr lang="en-US" sz="2400" dirty="0" smtClean="0"/>
              <a:t>1-1162.24(3)(A-B) “(A) An </a:t>
            </a:r>
            <a:r>
              <a:rPr lang="en-US" sz="2400" b="1" u="sng" dirty="0" smtClean="0"/>
              <a:t>Advisory Neighborhood Commissioner</a:t>
            </a:r>
            <a:r>
              <a:rPr lang="en-US" sz="2400" dirty="0" smtClean="0"/>
              <a:t> who is not otherwise required to file a report…shall file the certification required by paragraph (1)(G) of this subsection for the preceding year. (B) Effective January 1, 2015, a candidate for nomination for election, or election, to public office who is not otherwise required to file a report…shall file the certification required by </a:t>
            </a:r>
            <a:r>
              <a:rPr lang="en-US" sz="2400" dirty="0"/>
              <a:t>paragraph (1)(G) of this subsection for the preceding year. </a:t>
            </a:r>
          </a:p>
        </p:txBody>
      </p:sp>
      <p:sp>
        <p:nvSpPr>
          <p:cNvPr id="3" name="Title 2"/>
          <p:cNvSpPr>
            <a:spLocks noGrp="1"/>
          </p:cNvSpPr>
          <p:nvPr>
            <p:ph type="title"/>
          </p:nvPr>
        </p:nvSpPr>
        <p:spPr/>
        <p:txBody>
          <a:bodyPr>
            <a:normAutofit fontScale="90000"/>
          </a:bodyPr>
          <a:lstStyle/>
          <a:p>
            <a:pPr algn="ctr"/>
            <a:r>
              <a:rPr lang="en-US" dirty="0" smtClean="0">
                <a:effectLst/>
              </a:rPr>
              <a:t>Who files a Public Financial Disclosure Certification?</a:t>
            </a:r>
            <a:endParaRPr lang="en-US" dirty="0">
              <a:effectLst/>
            </a:endParaRPr>
          </a:p>
        </p:txBody>
      </p:sp>
    </p:spTree>
    <p:extLst>
      <p:ext uri="{BB962C8B-B14F-4D97-AF65-F5344CB8AC3E}">
        <p14:creationId xmlns:p14="http://schemas.microsoft.com/office/powerpoint/2010/main" val="4816897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5877</TotalTime>
  <Words>1778</Words>
  <Application>Microsoft Office PowerPoint</Application>
  <PresentationFormat>On-screen Show (4:3)</PresentationFormat>
  <Paragraphs>204</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Financial Disclosure Filing Requirements   </vt:lpstr>
      <vt:lpstr>Goals of this Course:</vt:lpstr>
      <vt:lpstr>Financial Disclosure</vt:lpstr>
      <vt:lpstr>Who files a Public Financial Disclosure Statement?</vt:lpstr>
      <vt:lpstr>Who is a Public Official?</vt:lpstr>
      <vt:lpstr>Who is a Public Official?</vt:lpstr>
      <vt:lpstr>Who files a Confidential Financial Disclosure Statement? </vt:lpstr>
      <vt:lpstr>Appeal of Confidential Filer Designation</vt:lpstr>
      <vt:lpstr>Who files a Public Financial Disclosure Certification?</vt:lpstr>
      <vt:lpstr>What Must Be Reported</vt:lpstr>
      <vt:lpstr>What Must Be Reported– Cont. </vt:lpstr>
      <vt:lpstr>When</vt:lpstr>
      <vt:lpstr>When</vt:lpstr>
      <vt:lpstr>Where &amp; How to File Publicly</vt:lpstr>
      <vt:lpstr>Where &amp; How to file Confidentially </vt:lpstr>
      <vt:lpstr>FAQs</vt:lpstr>
      <vt:lpstr>FAQs</vt:lpstr>
      <vt:lpstr>FAQs</vt:lpstr>
      <vt:lpstr>FAQs</vt:lpstr>
      <vt:lpstr>FAQs</vt:lpstr>
      <vt:lpstr>Questions about  Financial Disclosure?</vt:lpstr>
    </vt:vector>
  </TitlesOfParts>
  <Company>DC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Primer on Ethics Standards  for  District of Columbia Employees</dc:title>
  <dc:creator>Ramirez, David (DCHR)</dc:creator>
  <cp:lastModifiedBy>ServUS</cp:lastModifiedBy>
  <cp:revision>374</cp:revision>
  <cp:lastPrinted>2011-08-31T13:12:32Z</cp:lastPrinted>
  <dcterms:created xsi:type="dcterms:W3CDTF">2011-08-22T18:34:21Z</dcterms:created>
  <dcterms:modified xsi:type="dcterms:W3CDTF">2015-03-25T14:05:27Z</dcterms:modified>
</cp:coreProperties>
</file>