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2.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13.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14.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5"/>
  </p:notesMasterIdLst>
  <p:handoutMasterIdLst>
    <p:handoutMasterId r:id="rId26"/>
  </p:handoutMasterIdLst>
  <p:sldIdLst>
    <p:sldId id="256" r:id="rId2"/>
    <p:sldId id="298" r:id="rId3"/>
    <p:sldId id="318" r:id="rId4"/>
    <p:sldId id="307" r:id="rId5"/>
    <p:sldId id="299" r:id="rId6"/>
    <p:sldId id="300" r:id="rId7"/>
    <p:sldId id="306" r:id="rId8"/>
    <p:sldId id="308" r:id="rId9"/>
    <p:sldId id="316" r:id="rId10"/>
    <p:sldId id="301" r:id="rId11"/>
    <p:sldId id="258" r:id="rId12"/>
    <p:sldId id="295" r:id="rId13"/>
    <p:sldId id="297" r:id="rId14"/>
    <p:sldId id="315" r:id="rId15"/>
    <p:sldId id="296" r:id="rId16"/>
    <p:sldId id="313" r:id="rId17"/>
    <p:sldId id="310" r:id="rId18"/>
    <p:sldId id="311" r:id="rId19"/>
    <p:sldId id="317" r:id="rId20"/>
    <p:sldId id="302" r:id="rId21"/>
    <p:sldId id="303" r:id="rId22"/>
    <p:sldId id="287" r:id="rId23"/>
    <p:sldId id="314" r:id="rId24"/>
  </p:sldIdLst>
  <p:sldSz cx="9144000" cy="6858000" type="screen4x3"/>
  <p:notesSz cx="9144000" cy="6858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D8446B10-DE16-42F1-B50A-0583A7F77C1A}">
          <p14:sldIdLst>
            <p14:sldId id="256"/>
            <p14:sldId id="298"/>
            <p14:sldId id="318"/>
            <p14:sldId id="307"/>
            <p14:sldId id="299"/>
            <p14:sldId id="300"/>
            <p14:sldId id="306"/>
            <p14:sldId id="308"/>
            <p14:sldId id="316"/>
            <p14:sldId id="301"/>
            <p14:sldId id="258"/>
            <p14:sldId id="295"/>
            <p14:sldId id="297"/>
            <p14:sldId id="315"/>
            <p14:sldId id="296"/>
            <p14:sldId id="313"/>
            <p14:sldId id="310"/>
            <p14:sldId id="311"/>
            <p14:sldId id="317"/>
            <p14:sldId id="302"/>
            <p14:sldId id="303"/>
            <p14:sldId id="287"/>
            <p14:sldId id="314"/>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307A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horzBarState="maximized">
    <p:restoredLeft sz="14838" autoAdjust="0"/>
    <p:restoredTop sz="79291" autoAdjust="0"/>
  </p:normalViewPr>
  <p:slideViewPr>
    <p:cSldViewPr>
      <p:cViewPr>
        <p:scale>
          <a:sx n="128" d="100"/>
          <a:sy n="128" d="100"/>
        </p:scale>
        <p:origin x="-1150" y="278"/>
      </p:cViewPr>
      <p:guideLst>
        <p:guide orient="horz" pos="2160"/>
        <p:guide pos="2880"/>
      </p:guideLst>
    </p:cSldViewPr>
  </p:slideViewPr>
  <p:outlineViewPr>
    <p:cViewPr>
      <p:scale>
        <a:sx n="33" d="100"/>
        <a:sy n="33" d="100"/>
      </p:scale>
      <p:origin x="6" y="882"/>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diagrams/_rels/data4.xml.rels><?xml version="1.0" encoding="UTF-8" standalone="yes"?>
<Relationships xmlns="http://schemas.openxmlformats.org/package/2006/relationships"><Relationship Id="rId1" Type="http://schemas.openxmlformats.org/officeDocument/2006/relationships/hyperlink" Target="mailto:bega-fds@dc.gov" TargetMode="External"/></Relationships>
</file>

<file path=ppt/diagrams/_rels/drawing4.xml.rels><?xml version="1.0" encoding="UTF-8" standalone="yes"?>
<Relationships xmlns="http://schemas.openxmlformats.org/package/2006/relationships"><Relationship Id="rId1" Type="http://schemas.openxmlformats.org/officeDocument/2006/relationships/hyperlink" Target="mailto:bega-fds@dc.gov" TargetMode="Externa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C182F19-7CD0-433B-B805-E1A843F5380C}" type="doc">
      <dgm:prSet loTypeId="urn:microsoft.com/office/officeart/2005/8/layout/hierarchy1" loCatId="hierarchy" qsTypeId="urn:microsoft.com/office/officeart/2005/8/quickstyle/simple1" qsCatId="simple" csTypeId="urn:microsoft.com/office/officeart/2005/8/colors/accent1_2" csCatId="accent1" phldr="1"/>
      <dgm:spPr/>
      <dgm:t>
        <a:bodyPr/>
        <a:lstStyle/>
        <a:p>
          <a:endParaRPr lang="en-US"/>
        </a:p>
      </dgm:t>
    </dgm:pt>
    <dgm:pt modelId="{4F314127-ACFB-44C7-8FD2-1D8984E16433}">
      <dgm:prSet phldrT="[Text]" custT="1"/>
      <dgm:spPr/>
      <dgm:t>
        <a:bodyPr/>
        <a:lstStyle/>
        <a:p>
          <a:pPr algn="ctr"/>
          <a:r>
            <a:rPr lang="en-US" sz="1000" u="sng" dirty="0" smtClean="0">
              <a:solidFill>
                <a:schemeClr val="tx2">
                  <a:lumMod val="10000"/>
                </a:schemeClr>
              </a:solidFill>
            </a:rPr>
            <a:t>BOARD</a:t>
          </a:r>
        </a:p>
        <a:p>
          <a:pPr algn="l"/>
          <a:r>
            <a:rPr lang="en-US" sz="1000" dirty="0" smtClean="0">
              <a:solidFill>
                <a:schemeClr val="tx2">
                  <a:lumMod val="10000"/>
                </a:schemeClr>
              </a:solidFill>
            </a:rPr>
            <a:t>-Decides all D.C. Official Code 1-1162.24(a)(2) waiver requests</a:t>
          </a:r>
        </a:p>
        <a:p>
          <a:pPr algn="l"/>
          <a:r>
            <a:rPr lang="en-US" sz="1000" dirty="0" smtClean="0">
              <a:solidFill>
                <a:schemeClr val="tx2">
                  <a:lumMod val="10000"/>
                </a:schemeClr>
              </a:solidFill>
            </a:rPr>
            <a:t>-Decides all fine waiver requests </a:t>
          </a:r>
          <a:endParaRPr lang="en-US" sz="1000" dirty="0">
            <a:solidFill>
              <a:schemeClr val="tx2">
                <a:lumMod val="10000"/>
              </a:schemeClr>
            </a:solidFill>
          </a:endParaRPr>
        </a:p>
      </dgm:t>
    </dgm:pt>
    <dgm:pt modelId="{55AA414B-ACE7-48C7-B42F-29EC3BBAA53A}" type="parTrans" cxnId="{29F35A4C-2F48-41B8-8FFB-215D03B8504B}">
      <dgm:prSet/>
      <dgm:spPr/>
      <dgm:t>
        <a:bodyPr/>
        <a:lstStyle/>
        <a:p>
          <a:endParaRPr lang="en-US"/>
        </a:p>
      </dgm:t>
    </dgm:pt>
    <dgm:pt modelId="{C0543F09-D890-4C6E-866E-623B7FAE41A8}" type="sibTrans" cxnId="{29F35A4C-2F48-41B8-8FFB-215D03B8504B}">
      <dgm:prSet/>
      <dgm:spPr/>
      <dgm:t>
        <a:bodyPr/>
        <a:lstStyle/>
        <a:p>
          <a:endParaRPr lang="en-US"/>
        </a:p>
      </dgm:t>
    </dgm:pt>
    <dgm:pt modelId="{B1618388-872A-4D1E-931E-B8A95EEEDB99}">
      <dgm:prSet phldrT="[Text]" custT="1"/>
      <dgm:spPr/>
      <dgm:t>
        <a:bodyPr/>
        <a:lstStyle/>
        <a:p>
          <a:pPr algn="ctr"/>
          <a:r>
            <a:rPr lang="en-US" sz="1000" u="sng" dirty="0" smtClean="0">
              <a:solidFill>
                <a:schemeClr val="tx2">
                  <a:lumMod val="10000"/>
                </a:schemeClr>
              </a:solidFill>
            </a:rPr>
            <a:t>DIRECTOR</a:t>
          </a:r>
        </a:p>
        <a:p>
          <a:pPr algn="l"/>
          <a:r>
            <a:rPr lang="en-US" sz="1000" dirty="0" smtClean="0">
              <a:solidFill>
                <a:schemeClr val="tx2">
                  <a:lumMod val="10000"/>
                </a:schemeClr>
              </a:solidFill>
            </a:rPr>
            <a:t>-Decides all 3 DCMR 5702.2 e-filing waiver requests</a:t>
          </a:r>
        </a:p>
        <a:p>
          <a:pPr algn="l"/>
          <a:r>
            <a:rPr lang="en-US" sz="1000" dirty="0" smtClean="0">
              <a:solidFill>
                <a:schemeClr val="tx2">
                  <a:lumMod val="10000"/>
                </a:schemeClr>
              </a:solidFill>
            </a:rPr>
            <a:t>-Decides designation appeals that have been denied by the agency</a:t>
          </a:r>
          <a:endParaRPr lang="en-US" sz="1000" dirty="0">
            <a:solidFill>
              <a:schemeClr val="tx2">
                <a:lumMod val="10000"/>
              </a:schemeClr>
            </a:solidFill>
          </a:endParaRPr>
        </a:p>
      </dgm:t>
    </dgm:pt>
    <dgm:pt modelId="{53E977E1-CBA8-46F8-9188-9691807E5726}" type="parTrans" cxnId="{14DD920D-D31F-4FE4-9DC5-983ACCFCE7B3}">
      <dgm:prSet/>
      <dgm:spPr/>
      <dgm:t>
        <a:bodyPr/>
        <a:lstStyle/>
        <a:p>
          <a:endParaRPr lang="en-US"/>
        </a:p>
      </dgm:t>
    </dgm:pt>
    <dgm:pt modelId="{F1B61A0E-FAD1-4AF1-AA5B-D74BB24C9D2F}" type="sibTrans" cxnId="{14DD920D-D31F-4FE4-9DC5-983ACCFCE7B3}">
      <dgm:prSet/>
      <dgm:spPr/>
      <dgm:t>
        <a:bodyPr/>
        <a:lstStyle/>
        <a:p>
          <a:endParaRPr lang="en-US"/>
        </a:p>
      </dgm:t>
    </dgm:pt>
    <dgm:pt modelId="{3B973F82-E410-4733-96A2-42146C84667C}">
      <dgm:prSet phldrT="[Text]" custT="1"/>
      <dgm:spPr/>
      <dgm:t>
        <a:bodyPr/>
        <a:lstStyle/>
        <a:p>
          <a:pPr algn="ctr"/>
          <a:r>
            <a:rPr lang="en-US" sz="800" u="sng" dirty="0" smtClean="0">
              <a:solidFill>
                <a:schemeClr val="tx2">
                  <a:lumMod val="10000"/>
                </a:schemeClr>
              </a:solidFill>
            </a:rPr>
            <a:t>ATTORNEY ADVISOR</a:t>
          </a:r>
        </a:p>
        <a:p>
          <a:pPr algn="l"/>
          <a:r>
            <a:rPr lang="en-US" sz="800" dirty="0" smtClean="0">
              <a:solidFill>
                <a:schemeClr val="tx2">
                  <a:lumMod val="10000"/>
                </a:schemeClr>
              </a:solidFill>
            </a:rPr>
            <a:t>-Provides legal advice to filers with regard to questions on the form </a:t>
          </a:r>
        </a:p>
        <a:p>
          <a:pPr algn="l"/>
          <a:r>
            <a:rPr lang="en-US" sz="800" dirty="0" smtClean="0">
              <a:solidFill>
                <a:schemeClr val="tx2">
                  <a:lumMod val="10000"/>
                </a:schemeClr>
              </a:solidFill>
            </a:rPr>
            <a:t>-Interprets the Financial Disclosure rules upon request by filers or Ethics Counselors</a:t>
          </a:r>
        </a:p>
        <a:p>
          <a:pPr algn="ctr"/>
          <a:endParaRPr lang="en-US" sz="500" dirty="0">
            <a:solidFill>
              <a:schemeClr val="tx2">
                <a:lumMod val="10000"/>
              </a:schemeClr>
            </a:solidFill>
          </a:endParaRPr>
        </a:p>
      </dgm:t>
    </dgm:pt>
    <dgm:pt modelId="{6D723CD1-B1AD-4933-B9A4-FB26AF1CEA6A}" type="parTrans" cxnId="{0DBE6791-E3C2-4B91-B19B-34F2CE7F53EA}">
      <dgm:prSet/>
      <dgm:spPr/>
      <dgm:t>
        <a:bodyPr/>
        <a:lstStyle/>
        <a:p>
          <a:endParaRPr lang="en-US"/>
        </a:p>
      </dgm:t>
    </dgm:pt>
    <dgm:pt modelId="{65035161-8B2B-4C71-88F1-D2CB47BB8D60}" type="sibTrans" cxnId="{0DBE6791-E3C2-4B91-B19B-34F2CE7F53EA}">
      <dgm:prSet/>
      <dgm:spPr/>
      <dgm:t>
        <a:bodyPr/>
        <a:lstStyle/>
        <a:p>
          <a:endParaRPr lang="en-US"/>
        </a:p>
      </dgm:t>
    </dgm:pt>
    <dgm:pt modelId="{C77FCC86-1ACC-453E-A1F2-3C3302B89BC4}">
      <dgm:prSet phldrT="[Text]"/>
      <dgm:spPr/>
      <dgm:t>
        <a:bodyPr/>
        <a:lstStyle/>
        <a:p>
          <a:pPr algn="ctr"/>
          <a:r>
            <a:rPr lang="en-US" u="sng" dirty="0" smtClean="0">
              <a:solidFill>
                <a:schemeClr val="tx2">
                  <a:lumMod val="10000"/>
                </a:schemeClr>
              </a:solidFill>
            </a:rPr>
            <a:t>COMPLIANCE SPECIALIST</a:t>
          </a:r>
        </a:p>
        <a:p>
          <a:pPr algn="l"/>
          <a:r>
            <a:rPr lang="en-US" dirty="0" smtClean="0">
              <a:solidFill>
                <a:schemeClr val="tx2">
                  <a:lumMod val="10000"/>
                </a:schemeClr>
              </a:solidFill>
            </a:rPr>
            <a:t>-Handles all administrative matters, including questions about the filer lists, the BEGA e-filing system and relevant dates and deadlines</a:t>
          </a:r>
          <a:endParaRPr lang="en-US" dirty="0">
            <a:solidFill>
              <a:schemeClr val="tx2">
                <a:lumMod val="10000"/>
              </a:schemeClr>
            </a:solidFill>
          </a:endParaRPr>
        </a:p>
      </dgm:t>
    </dgm:pt>
    <dgm:pt modelId="{BDA0CBA3-8D8A-453B-ADE1-745D878285D1}" type="sibTrans" cxnId="{C3BD1358-6B3A-41C7-A8C0-DA8A81A75C66}">
      <dgm:prSet/>
      <dgm:spPr/>
      <dgm:t>
        <a:bodyPr/>
        <a:lstStyle/>
        <a:p>
          <a:endParaRPr lang="en-US"/>
        </a:p>
      </dgm:t>
    </dgm:pt>
    <dgm:pt modelId="{C0A2365B-6A62-48F4-8D36-59235BFBB6A2}" type="parTrans" cxnId="{C3BD1358-6B3A-41C7-A8C0-DA8A81A75C66}">
      <dgm:prSet/>
      <dgm:spPr/>
      <dgm:t>
        <a:bodyPr/>
        <a:lstStyle/>
        <a:p>
          <a:endParaRPr lang="en-US"/>
        </a:p>
      </dgm:t>
    </dgm:pt>
    <dgm:pt modelId="{87046F25-0438-494E-AF20-9E6BA278DE08}" type="pres">
      <dgm:prSet presAssocID="{4C182F19-7CD0-433B-B805-E1A843F5380C}" presName="hierChild1" presStyleCnt="0">
        <dgm:presLayoutVars>
          <dgm:chPref val="1"/>
          <dgm:dir/>
          <dgm:animOne val="branch"/>
          <dgm:animLvl val="lvl"/>
          <dgm:resizeHandles/>
        </dgm:presLayoutVars>
      </dgm:prSet>
      <dgm:spPr/>
      <dgm:t>
        <a:bodyPr/>
        <a:lstStyle/>
        <a:p>
          <a:endParaRPr lang="en-US"/>
        </a:p>
      </dgm:t>
    </dgm:pt>
    <dgm:pt modelId="{29F2695A-E1D8-4346-AB31-C57DDE829139}" type="pres">
      <dgm:prSet presAssocID="{4F314127-ACFB-44C7-8FD2-1D8984E16433}" presName="hierRoot1" presStyleCnt="0"/>
      <dgm:spPr/>
    </dgm:pt>
    <dgm:pt modelId="{91351631-B180-4FCC-8ECF-053898A8C935}" type="pres">
      <dgm:prSet presAssocID="{4F314127-ACFB-44C7-8FD2-1D8984E16433}" presName="composite" presStyleCnt="0"/>
      <dgm:spPr/>
    </dgm:pt>
    <dgm:pt modelId="{CEA376C3-AE0C-407A-8541-0E3549DC33AA}" type="pres">
      <dgm:prSet presAssocID="{4F314127-ACFB-44C7-8FD2-1D8984E16433}" presName="background" presStyleLbl="node0" presStyleIdx="0" presStyleCnt="1"/>
      <dgm:spPr/>
    </dgm:pt>
    <dgm:pt modelId="{50C63590-84FA-4683-8602-388E054752FC}" type="pres">
      <dgm:prSet presAssocID="{4F314127-ACFB-44C7-8FD2-1D8984E16433}" presName="text" presStyleLbl="fgAcc0" presStyleIdx="0" presStyleCnt="1" custScaleX="306033" custScaleY="139082">
        <dgm:presLayoutVars>
          <dgm:chPref val="3"/>
        </dgm:presLayoutVars>
      </dgm:prSet>
      <dgm:spPr/>
      <dgm:t>
        <a:bodyPr/>
        <a:lstStyle/>
        <a:p>
          <a:endParaRPr lang="en-US"/>
        </a:p>
      </dgm:t>
    </dgm:pt>
    <dgm:pt modelId="{E01C1384-F295-4F52-90A3-D8AABBB96D6E}" type="pres">
      <dgm:prSet presAssocID="{4F314127-ACFB-44C7-8FD2-1D8984E16433}" presName="hierChild2" presStyleCnt="0"/>
      <dgm:spPr/>
    </dgm:pt>
    <dgm:pt modelId="{49D1B3DE-44A0-4169-9F1E-BD45A77AD69A}" type="pres">
      <dgm:prSet presAssocID="{53E977E1-CBA8-46F8-9188-9691807E5726}" presName="Name10" presStyleLbl="parChTrans1D2" presStyleIdx="0" presStyleCnt="1"/>
      <dgm:spPr/>
      <dgm:t>
        <a:bodyPr/>
        <a:lstStyle/>
        <a:p>
          <a:endParaRPr lang="en-US"/>
        </a:p>
      </dgm:t>
    </dgm:pt>
    <dgm:pt modelId="{411DECB6-9F4B-47A2-ACCF-C265E06D2223}" type="pres">
      <dgm:prSet presAssocID="{B1618388-872A-4D1E-931E-B8A95EEEDB99}" presName="hierRoot2" presStyleCnt="0"/>
      <dgm:spPr/>
    </dgm:pt>
    <dgm:pt modelId="{E4C7A3F0-D4A9-47DD-8276-43E2034C141E}" type="pres">
      <dgm:prSet presAssocID="{B1618388-872A-4D1E-931E-B8A95EEEDB99}" presName="composite2" presStyleCnt="0"/>
      <dgm:spPr/>
    </dgm:pt>
    <dgm:pt modelId="{046F4D35-E6D4-41D1-9655-19218795D1BD}" type="pres">
      <dgm:prSet presAssocID="{B1618388-872A-4D1E-931E-B8A95EEEDB99}" presName="background2" presStyleLbl="node2" presStyleIdx="0" presStyleCnt="1"/>
      <dgm:spPr/>
    </dgm:pt>
    <dgm:pt modelId="{9EB7A253-F5FE-409C-BD6D-9D8D5C860835}" type="pres">
      <dgm:prSet presAssocID="{B1618388-872A-4D1E-931E-B8A95EEEDB99}" presName="text2" presStyleLbl="fgAcc2" presStyleIdx="0" presStyleCnt="1" custScaleX="461255" custScaleY="140928">
        <dgm:presLayoutVars>
          <dgm:chPref val="3"/>
        </dgm:presLayoutVars>
      </dgm:prSet>
      <dgm:spPr/>
      <dgm:t>
        <a:bodyPr/>
        <a:lstStyle/>
        <a:p>
          <a:endParaRPr lang="en-US"/>
        </a:p>
      </dgm:t>
    </dgm:pt>
    <dgm:pt modelId="{1A46EE03-AA00-4ECA-9759-0BD2364303C7}" type="pres">
      <dgm:prSet presAssocID="{B1618388-872A-4D1E-931E-B8A95EEEDB99}" presName="hierChild3" presStyleCnt="0"/>
      <dgm:spPr/>
    </dgm:pt>
    <dgm:pt modelId="{C9FC2A64-7C13-4F55-8D62-277B8B6C8A2A}" type="pres">
      <dgm:prSet presAssocID="{6D723CD1-B1AD-4933-B9A4-FB26AF1CEA6A}" presName="Name17" presStyleLbl="parChTrans1D3" presStyleIdx="0" presStyleCnt="2"/>
      <dgm:spPr/>
      <dgm:t>
        <a:bodyPr/>
        <a:lstStyle/>
        <a:p>
          <a:endParaRPr lang="en-US"/>
        </a:p>
      </dgm:t>
    </dgm:pt>
    <dgm:pt modelId="{F510580E-B9ED-4796-84EC-E691A2994DB5}" type="pres">
      <dgm:prSet presAssocID="{3B973F82-E410-4733-96A2-42146C84667C}" presName="hierRoot3" presStyleCnt="0"/>
      <dgm:spPr/>
    </dgm:pt>
    <dgm:pt modelId="{59FC2478-2D8E-4A45-8176-C79CD2AD4521}" type="pres">
      <dgm:prSet presAssocID="{3B973F82-E410-4733-96A2-42146C84667C}" presName="composite3" presStyleCnt="0"/>
      <dgm:spPr/>
    </dgm:pt>
    <dgm:pt modelId="{A20529FD-235B-4531-B3EF-FEEBA09FD805}" type="pres">
      <dgm:prSet presAssocID="{3B973F82-E410-4733-96A2-42146C84667C}" presName="background3" presStyleLbl="node3" presStyleIdx="0" presStyleCnt="2"/>
      <dgm:spPr/>
    </dgm:pt>
    <dgm:pt modelId="{B33510A8-B514-4FE8-81E1-0E552E5B4920}" type="pres">
      <dgm:prSet presAssocID="{3B973F82-E410-4733-96A2-42146C84667C}" presName="text3" presStyleLbl="fgAcc3" presStyleIdx="0" presStyleCnt="2" custScaleX="204625" custScaleY="173296">
        <dgm:presLayoutVars>
          <dgm:chPref val="3"/>
        </dgm:presLayoutVars>
      </dgm:prSet>
      <dgm:spPr/>
      <dgm:t>
        <a:bodyPr/>
        <a:lstStyle/>
        <a:p>
          <a:endParaRPr lang="en-US"/>
        </a:p>
      </dgm:t>
    </dgm:pt>
    <dgm:pt modelId="{FA03C3D4-F874-406F-AE91-1AD94733B249}" type="pres">
      <dgm:prSet presAssocID="{3B973F82-E410-4733-96A2-42146C84667C}" presName="hierChild4" presStyleCnt="0"/>
      <dgm:spPr/>
    </dgm:pt>
    <dgm:pt modelId="{F4FE7C02-F444-4229-BC1A-E3FD59F7CB17}" type="pres">
      <dgm:prSet presAssocID="{C0A2365B-6A62-48F4-8D36-59235BFBB6A2}" presName="Name17" presStyleLbl="parChTrans1D3" presStyleIdx="1" presStyleCnt="2"/>
      <dgm:spPr/>
      <dgm:t>
        <a:bodyPr/>
        <a:lstStyle/>
        <a:p>
          <a:endParaRPr lang="en-US"/>
        </a:p>
      </dgm:t>
    </dgm:pt>
    <dgm:pt modelId="{3467301E-8A47-4414-87CC-0BCA93DAF56E}" type="pres">
      <dgm:prSet presAssocID="{C77FCC86-1ACC-453E-A1F2-3C3302B89BC4}" presName="hierRoot3" presStyleCnt="0"/>
      <dgm:spPr/>
    </dgm:pt>
    <dgm:pt modelId="{05A08C09-DDEF-466C-88E5-4D12F304CFC7}" type="pres">
      <dgm:prSet presAssocID="{C77FCC86-1ACC-453E-A1F2-3C3302B89BC4}" presName="composite3" presStyleCnt="0"/>
      <dgm:spPr/>
    </dgm:pt>
    <dgm:pt modelId="{4707F58E-A08A-4BB4-8CF5-325140DC8CD7}" type="pres">
      <dgm:prSet presAssocID="{C77FCC86-1ACC-453E-A1F2-3C3302B89BC4}" presName="background3" presStyleLbl="node3" presStyleIdx="1" presStyleCnt="2"/>
      <dgm:spPr/>
    </dgm:pt>
    <dgm:pt modelId="{D89E274F-2A96-49D0-8D3C-B963FA8174D7}" type="pres">
      <dgm:prSet presAssocID="{C77FCC86-1ACC-453E-A1F2-3C3302B89BC4}" presName="text3" presStyleLbl="fgAcc3" presStyleIdx="1" presStyleCnt="2" custScaleX="196664" custScaleY="149507">
        <dgm:presLayoutVars>
          <dgm:chPref val="3"/>
        </dgm:presLayoutVars>
      </dgm:prSet>
      <dgm:spPr/>
      <dgm:t>
        <a:bodyPr/>
        <a:lstStyle/>
        <a:p>
          <a:endParaRPr lang="en-US"/>
        </a:p>
      </dgm:t>
    </dgm:pt>
    <dgm:pt modelId="{0D6744E9-4E11-4E65-BE44-15959E13627E}" type="pres">
      <dgm:prSet presAssocID="{C77FCC86-1ACC-453E-A1F2-3C3302B89BC4}" presName="hierChild4" presStyleCnt="0"/>
      <dgm:spPr/>
    </dgm:pt>
  </dgm:ptLst>
  <dgm:cxnLst>
    <dgm:cxn modelId="{B4E3BF0E-3E9E-4901-88E9-9545CB018BE8}" type="presOf" srcId="{4F314127-ACFB-44C7-8FD2-1D8984E16433}" destId="{50C63590-84FA-4683-8602-388E054752FC}" srcOrd="0" destOrd="0" presId="urn:microsoft.com/office/officeart/2005/8/layout/hierarchy1"/>
    <dgm:cxn modelId="{14DD920D-D31F-4FE4-9DC5-983ACCFCE7B3}" srcId="{4F314127-ACFB-44C7-8FD2-1D8984E16433}" destId="{B1618388-872A-4D1E-931E-B8A95EEEDB99}" srcOrd="0" destOrd="0" parTransId="{53E977E1-CBA8-46F8-9188-9691807E5726}" sibTransId="{F1B61A0E-FAD1-4AF1-AA5B-D74BB24C9D2F}"/>
    <dgm:cxn modelId="{B58232E3-D598-4CDD-95BA-FEF051D4A83A}" type="presOf" srcId="{4C182F19-7CD0-433B-B805-E1A843F5380C}" destId="{87046F25-0438-494E-AF20-9E6BA278DE08}" srcOrd="0" destOrd="0" presId="urn:microsoft.com/office/officeart/2005/8/layout/hierarchy1"/>
    <dgm:cxn modelId="{C3BD1358-6B3A-41C7-A8C0-DA8A81A75C66}" srcId="{B1618388-872A-4D1E-931E-B8A95EEEDB99}" destId="{C77FCC86-1ACC-453E-A1F2-3C3302B89BC4}" srcOrd="1" destOrd="0" parTransId="{C0A2365B-6A62-48F4-8D36-59235BFBB6A2}" sibTransId="{BDA0CBA3-8D8A-453B-ADE1-745D878285D1}"/>
    <dgm:cxn modelId="{29F35A4C-2F48-41B8-8FFB-215D03B8504B}" srcId="{4C182F19-7CD0-433B-B805-E1A843F5380C}" destId="{4F314127-ACFB-44C7-8FD2-1D8984E16433}" srcOrd="0" destOrd="0" parTransId="{55AA414B-ACE7-48C7-B42F-29EC3BBAA53A}" sibTransId="{C0543F09-D890-4C6E-866E-623B7FAE41A8}"/>
    <dgm:cxn modelId="{B420096C-76E2-4D53-B6C6-5A59DEF9326E}" type="presOf" srcId="{C0A2365B-6A62-48F4-8D36-59235BFBB6A2}" destId="{F4FE7C02-F444-4229-BC1A-E3FD59F7CB17}" srcOrd="0" destOrd="0" presId="urn:microsoft.com/office/officeart/2005/8/layout/hierarchy1"/>
    <dgm:cxn modelId="{0DBE6791-E3C2-4B91-B19B-34F2CE7F53EA}" srcId="{B1618388-872A-4D1E-931E-B8A95EEEDB99}" destId="{3B973F82-E410-4733-96A2-42146C84667C}" srcOrd="0" destOrd="0" parTransId="{6D723CD1-B1AD-4933-B9A4-FB26AF1CEA6A}" sibTransId="{65035161-8B2B-4C71-88F1-D2CB47BB8D60}"/>
    <dgm:cxn modelId="{5C580B8F-B141-4434-BD39-EC8669CA0BAA}" type="presOf" srcId="{B1618388-872A-4D1E-931E-B8A95EEEDB99}" destId="{9EB7A253-F5FE-409C-BD6D-9D8D5C860835}" srcOrd="0" destOrd="0" presId="urn:microsoft.com/office/officeart/2005/8/layout/hierarchy1"/>
    <dgm:cxn modelId="{5AD2FDD1-2D0D-4517-A58C-192E943F1019}" type="presOf" srcId="{6D723CD1-B1AD-4933-B9A4-FB26AF1CEA6A}" destId="{C9FC2A64-7C13-4F55-8D62-277B8B6C8A2A}" srcOrd="0" destOrd="0" presId="urn:microsoft.com/office/officeart/2005/8/layout/hierarchy1"/>
    <dgm:cxn modelId="{2B83597C-1677-4597-8438-EDFEFAF358EA}" type="presOf" srcId="{53E977E1-CBA8-46F8-9188-9691807E5726}" destId="{49D1B3DE-44A0-4169-9F1E-BD45A77AD69A}" srcOrd="0" destOrd="0" presId="urn:microsoft.com/office/officeart/2005/8/layout/hierarchy1"/>
    <dgm:cxn modelId="{D4A556D9-8E64-424E-94F1-58C240E819C2}" type="presOf" srcId="{3B973F82-E410-4733-96A2-42146C84667C}" destId="{B33510A8-B514-4FE8-81E1-0E552E5B4920}" srcOrd="0" destOrd="0" presId="urn:microsoft.com/office/officeart/2005/8/layout/hierarchy1"/>
    <dgm:cxn modelId="{A0E14BB9-D288-42B7-A43B-1771F85CB069}" type="presOf" srcId="{C77FCC86-1ACC-453E-A1F2-3C3302B89BC4}" destId="{D89E274F-2A96-49D0-8D3C-B963FA8174D7}" srcOrd="0" destOrd="0" presId="urn:microsoft.com/office/officeart/2005/8/layout/hierarchy1"/>
    <dgm:cxn modelId="{216E8B4A-80C1-49FC-A608-28974BEDB921}" type="presParOf" srcId="{87046F25-0438-494E-AF20-9E6BA278DE08}" destId="{29F2695A-E1D8-4346-AB31-C57DDE829139}" srcOrd="0" destOrd="0" presId="urn:microsoft.com/office/officeart/2005/8/layout/hierarchy1"/>
    <dgm:cxn modelId="{EF1748E1-AFD9-4519-BD72-2F7C2BF4C035}" type="presParOf" srcId="{29F2695A-E1D8-4346-AB31-C57DDE829139}" destId="{91351631-B180-4FCC-8ECF-053898A8C935}" srcOrd="0" destOrd="0" presId="urn:microsoft.com/office/officeart/2005/8/layout/hierarchy1"/>
    <dgm:cxn modelId="{3B9A0F78-7DE3-449E-9C16-A2965290331B}" type="presParOf" srcId="{91351631-B180-4FCC-8ECF-053898A8C935}" destId="{CEA376C3-AE0C-407A-8541-0E3549DC33AA}" srcOrd="0" destOrd="0" presId="urn:microsoft.com/office/officeart/2005/8/layout/hierarchy1"/>
    <dgm:cxn modelId="{A575FC7A-B64A-4599-B4A4-C2E657C25F1A}" type="presParOf" srcId="{91351631-B180-4FCC-8ECF-053898A8C935}" destId="{50C63590-84FA-4683-8602-388E054752FC}" srcOrd="1" destOrd="0" presId="urn:microsoft.com/office/officeart/2005/8/layout/hierarchy1"/>
    <dgm:cxn modelId="{32BBFA1A-D9DD-40A8-BDEA-873ECE75B381}" type="presParOf" srcId="{29F2695A-E1D8-4346-AB31-C57DDE829139}" destId="{E01C1384-F295-4F52-90A3-D8AABBB96D6E}" srcOrd="1" destOrd="0" presId="urn:microsoft.com/office/officeart/2005/8/layout/hierarchy1"/>
    <dgm:cxn modelId="{E8BB8C9D-C7A1-40B1-8F69-4763FF9CF475}" type="presParOf" srcId="{E01C1384-F295-4F52-90A3-D8AABBB96D6E}" destId="{49D1B3DE-44A0-4169-9F1E-BD45A77AD69A}" srcOrd="0" destOrd="0" presId="urn:microsoft.com/office/officeart/2005/8/layout/hierarchy1"/>
    <dgm:cxn modelId="{FA896813-C77F-46EE-8FA9-66D182320EC2}" type="presParOf" srcId="{E01C1384-F295-4F52-90A3-D8AABBB96D6E}" destId="{411DECB6-9F4B-47A2-ACCF-C265E06D2223}" srcOrd="1" destOrd="0" presId="urn:microsoft.com/office/officeart/2005/8/layout/hierarchy1"/>
    <dgm:cxn modelId="{32333E3E-C172-47E8-BE75-6384436504F2}" type="presParOf" srcId="{411DECB6-9F4B-47A2-ACCF-C265E06D2223}" destId="{E4C7A3F0-D4A9-47DD-8276-43E2034C141E}" srcOrd="0" destOrd="0" presId="urn:microsoft.com/office/officeart/2005/8/layout/hierarchy1"/>
    <dgm:cxn modelId="{D08B8A87-D0C6-457D-90D8-511DB25F93DD}" type="presParOf" srcId="{E4C7A3F0-D4A9-47DD-8276-43E2034C141E}" destId="{046F4D35-E6D4-41D1-9655-19218795D1BD}" srcOrd="0" destOrd="0" presId="urn:microsoft.com/office/officeart/2005/8/layout/hierarchy1"/>
    <dgm:cxn modelId="{73D521DC-20A9-4900-8CA9-2258D260A960}" type="presParOf" srcId="{E4C7A3F0-D4A9-47DD-8276-43E2034C141E}" destId="{9EB7A253-F5FE-409C-BD6D-9D8D5C860835}" srcOrd="1" destOrd="0" presId="urn:microsoft.com/office/officeart/2005/8/layout/hierarchy1"/>
    <dgm:cxn modelId="{D9E73163-38A8-4B82-9F9E-7AD391A7372E}" type="presParOf" srcId="{411DECB6-9F4B-47A2-ACCF-C265E06D2223}" destId="{1A46EE03-AA00-4ECA-9759-0BD2364303C7}" srcOrd="1" destOrd="0" presId="urn:microsoft.com/office/officeart/2005/8/layout/hierarchy1"/>
    <dgm:cxn modelId="{DA1DAAD9-4907-4583-904E-23463339EA07}" type="presParOf" srcId="{1A46EE03-AA00-4ECA-9759-0BD2364303C7}" destId="{C9FC2A64-7C13-4F55-8D62-277B8B6C8A2A}" srcOrd="0" destOrd="0" presId="urn:microsoft.com/office/officeart/2005/8/layout/hierarchy1"/>
    <dgm:cxn modelId="{E998E47F-8892-4B6A-B7B8-AE92D4F8D371}" type="presParOf" srcId="{1A46EE03-AA00-4ECA-9759-0BD2364303C7}" destId="{F510580E-B9ED-4796-84EC-E691A2994DB5}" srcOrd="1" destOrd="0" presId="urn:microsoft.com/office/officeart/2005/8/layout/hierarchy1"/>
    <dgm:cxn modelId="{FE3BE6E7-562C-4C01-9962-F4351799D62C}" type="presParOf" srcId="{F510580E-B9ED-4796-84EC-E691A2994DB5}" destId="{59FC2478-2D8E-4A45-8176-C79CD2AD4521}" srcOrd="0" destOrd="0" presId="urn:microsoft.com/office/officeart/2005/8/layout/hierarchy1"/>
    <dgm:cxn modelId="{1582CB84-092C-44B4-B1E3-202B691F95E0}" type="presParOf" srcId="{59FC2478-2D8E-4A45-8176-C79CD2AD4521}" destId="{A20529FD-235B-4531-B3EF-FEEBA09FD805}" srcOrd="0" destOrd="0" presId="urn:microsoft.com/office/officeart/2005/8/layout/hierarchy1"/>
    <dgm:cxn modelId="{DE01228C-A7AA-467B-8E77-71DD90FC22AF}" type="presParOf" srcId="{59FC2478-2D8E-4A45-8176-C79CD2AD4521}" destId="{B33510A8-B514-4FE8-81E1-0E552E5B4920}" srcOrd="1" destOrd="0" presId="urn:microsoft.com/office/officeart/2005/8/layout/hierarchy1"/>
    <dgm:cxn modelId="{F8A18AF0-4D70-40A1-814C-69810F76F0EA}" type="presParOf" srcId="{F510580E-B9ED-4796-84EC-E691A2994DB5}" destId="{FA03C3D4-F874-406F-AE91-1AD94733B249}" srcOrd="1" destOrd="0" presId="urn:microsoft.com/office/officeart/2005/8/layout/hierarchy1"/>
    <dgm:cxn modelId="{2FDA57B3-F57A-4D37-81D6-91107079ABDF}" type="presParOf" srcId="{1A46EE03-AA00-4ECA-9759-0BD2364303C7}" destId="{F4FE7C02-F444-4229-BC1A-E3FD59F7CB17}" srcOrd="2" destOrd="0" presId="urn:microsoft.com/office/officeart/2005/8/layout/hierarchy1"/>
    <dgm:cxn modelId="{2B504170-81C9-49D8-A8E7-448121EA4E2E}" type="presParOf" srcId="{1A46EE03-AA00-4ECA-9759-0BD2364303C7}" destId="{3467301E-8A47-4414-87CC-0BCA93DAF56E}" srcOrd="3" destOrd="0" presId="urn:microsoft.com/office/officeart/2005/8/layout/hierarchy1"/>
    <dgm:cxn modelId="{41A31461-2BFF-4DE1-81A5-77B72EA6FFB4}" type="presParOf" srcId="{3467301E-8A47-4414-87CC-0BCA93DAF56E}" destId="{05A08C09-DDEF-466C-88E5-4D12F304CFC7}" srcOrd="0" destOrd="0" presId="urn:microsoft.com/office/officeart/2005/8/layout/hierarchy1"/>
    <dgm:cxn modelId="{1C89D04E-6A5E-4BA1-95B5-E3CE36B35A5F}" type="presParOf" srcId="{05A08C09-DDEF-466C-88E5-4D12F304CFC7}" destId="{4707F58E-A08A-4BB4-8CF5-325140DC8CD7}" srcOrd="0" destOrd="0" presId="urn:microsoft.com/office/officeart/2005/8/layout/hierarchy1"/>
    <dgm:cxn modelId="{4D9B8217-4BAD-40D6-9DD7-43189961A44E}" type="presParOf" srcId="{05A08C09-DDEF-466C-88E5-4D12F304CFC7}" destId="{D89E274F-2A96-49D0-8D3C-B963FA8174D7}" srcOrd="1" destOrd="0" presId="urn:microsoft.com/office/officeart/2005/8/layout/hierarchy1"/>
    <dgm:cxn modelId="{7D147C2C-6B4E-41AD-A5C4-BE6841E4E296}" type="presParOf" srcId="{3467301E-8A47-4414-87CC-0BCA93DAF56E}" destId="{0D6744E9-4E11-4E65-BE44-15959E13627E}" srcOrd="1" destOrd="0" presId="urn:microsoft.com/office/officeart/2005/8/layout/hierarchy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28235D42-9CAC-4ED8-BDB8-985B4345970F}" type="doc">
      <dgm:prSet loTypeId="urn:microsoft.com/office/officeart/2005/8/layout/chevron2" loCatId="list" qsTypeId="urn:microsoft.com/office/officeart/2005/8/quickstyle/simple1" qsCatId="simple" csTypeId="urn:microsoft.com/office/officeart/2005/8/colors/accent1_2" csCatId="accent1" phldr="1"/>
      <dgm:spPr/>
      <dgm:t>
        <a:bodyPr/>
        <a:lstStyle/>
        <a:p>
          <a:endParaRPr lang="en-US"/>
        </a:p>
      </dgm:t>
    </dgm:pt>
    <dgm:pt modelId="{D0AB10BC-33FB-40A4-9634-ED9CF39CA1FB}">
      <dgm:prSet phldrT="[Text]" custT="1"/>
      <dgm:spPr/>
      <dgm:t>
        <a:bodyPr/>
        <a:lstStyle/>
        <a:p>
          <a:r>
            <a:rPr lang="en-US" sz="1400" dirty="0" smtClean="0"/>
            <a:t>YEAR ROUND</a:t>
          </a:r>
          <a:endParaRPr lang="en-US" sz="1400" dirty="0"/>
        </a:p>
      </dgm:t>
    </dgm:pt>
    <dgm:pt modelId="{5740C93E-CBAC-47FB-9654-39B7613BA9F1}" type="parTrans" cxnId="{899A6625-79E2-4D4C-BAB4-E94A024D998A}">
      <dgm:prSet/>
      <dgm:spPr/>
      <dgm:t>
        <a:bodyPr/>
        <a:lstStyle/>
        <a:p>
          <a:endParaRPr lang="en-US"/>
        </a:p>
      </dgm:t>
    </dgm:pt>
    <dgm:pt modelId="{12751598-C122-4647-AE37-3096F825A5AD}" type="sibTrans" cxnId="{899A6625-79E2-4D4C-BAB4-E94A024D998A}">
      <dgm:prSet/>
      <dgm:spPr/>
      <dgm:t>
        <a:bodyPr/>
        <a:lstStyle/>
        <a:p>
          <a:endParaRPr lang="en-US"/>
        </a:p>
      </dgm:t>
    </dgm:pt>
    <dgm:pt modelId="{B6BC03A9-E246-4167-82C6-F51FD8BDDB1F}">
      <dgm:prSet phldrT="[Text]"/>
      <dgm:spPr/>
      <dgm:t>
        <a:bodyPr/>
        <a:lstStyle/>
        <a:p>
          <a:r>
            <a:rPr lang="en-US" dirty="0" smtClean="0">
              <a:solidFill>
                <a:schemeClr val="tx2">
                  <a:lumMod val="10000"/>
                </a:schemeClr>
              </a:solidFill>
              <a:latin typeface="Agency FB" panose="020B0503020202020204" pitchFamily="34" charset="0"/>
            </a:rPr>
            <a:t>Ethics Counselors obtain updated contact information for separating employees</a:t>
          </a:r>
          <a:endParaRPr lang="en-US" dirty="0">
            <a:solidFill>
              <a:schemeClr val="tx2">
                <a:lumMod val="10000"/>
              </a:schemeClr>
            </a:solidFill>
            <a:latin typeface="Agency FB" panose="020B0503020202020204" pitchFamily="34" charset="0"/>
          </a:endParaRPr>
        </a:p>
      </dgm:t>
    </dgm:pt>
    <dgm:pt modelId="{74D3FE37-E224-44B0-ABB9-CFB7187DC40A}" type="parTrans" cxnId="{C562CA72-EFEA-465E-8D1A-1915699278D7}">
      <dgm:prSet/>
      <dgm:spPr/>
      <dgm:t>
        <a:bodyPr/>
        <a:lstStyle/>
        <a:p>
          <a:endParaRPr lang="en-US"/>
        </a:p>
      </dgm:t>
    </dgm:pt>
    <dgm:pt modelId="{462AC24E-8109-495C-96F1-564D33B500F3}" type="sibTrans" cxnId="{C562CA72-EFEA-465E-8D1A-1915699278D7}">
      <dgm:prSet/>
      <dgm:spPr/>
      <dgm:t>
        <a:bodyPr/>
        <a:lstStyle/>
        <a:p>
          <a:endParaRPr lang="en-US"/>
        </a:p>
      </dgm:t>
    </dgm:pt>
    <dgm:pt modelId="{F22525EF-8880-43E7-B8CF-6B51DCB72DE4}">
      <dgm:prSet phldrT="[Text]" phldr="1"/>
      <dgm:spPr/>
      <dgm:t>
        <a:bodyPr/>
        <a:lstStyle/>
        <a:p>
          <a:endParaRPr lang="en-US" dirty="0"/>
        </a:p>
      </dgm:t>
    </dgm:pt>
    <dgm:pt modelId="{CA361FE2-2D43-4F61-9814-652DAB07F946}" type="parTrans" cxnId="{81F2F409-635A-4528-B822-AD7A3B11EF87}">
      <dgm:prSet/>
      <dgm:spPr/>
      <dgm:t>
        <a:bodyPr/>
        <a:lstStyle/>
        <a:p>
          <a:endParaRPr lang="en-US"/>
        </a:p>
      </dgm:t>
    </dgm:pt>
    <dgm:pt modelId="{6EC1C87F-BE58-40F1-83EB-F983587532A9}" type="sibTrans" cxnId="{81F2F409-635A-4528-B822-AD7A3B11EF87}">
      <dgm:prSet/>
      <dgm:spPr/>
      <dgm:t>
        <a:bodyPr/>
        <a:lstStyle/>
        <a:p>
          <a:endParaRPr lang="en-US"/>
        </a:p>
      </dgm:t>
    </dgm:pt>
    <dgm:pt modelId="{084E9757-3BC4-4C2F-87C0-9E137E70C0B2}">
      <dgm:prSet phldrT="[Text]" custT="1"/>
      <dgm:spPr/>
      <dgm:t>
        <a:bodyPr/>
        <a:lstStyle/>
        <a:p>
          <a:r>
            <a:rPr lang="en-US" sz="1200" dirty="0" smtClean="0"/>
            <a:t>BETWEEM JANUARY AND FEBRUARY</a:t>
          </a:r>
          <a:endParaRPr lang="en-US" sz="1200" dirty="0"/>
        </a:p>
      </dgm:t>
    </dgm:pt>
    <dgm:pt modelId="{1C2315F8-E380-4F3D-8CFE-7EB6A4E6C2A3}" type="parTrans" cxnId="{3B78A480-B5CA-4979-A3AE-3D4DBBB3CFED}">
      <dgm:prSet/>
      <dgm:spPr/>
      <dgm:t>
        <a:bodyPr/>
        <a:lstStyle/>
        <a:p>
          <a:endParaRPr lang="en-US"/>
        </a:p>
      </dgm:t>
    </dgm:pt>
    <dgm:pt modelId="{6EDA8B54-C52A-4EB2-8C65-B281A4AB0202}" type="sibTrans" cxnId="{3B78A480-B5CA-4979-A3AE-3D4DBBB3CFED}">
      <dgm:prSet/>
      <dgm:spPr/>
      <dgm:t>
        <a:bodyPr/>
        <a:lstStyle/>
        <a:p>
          <a:endParaRPr lang="en-US"/>
        </a:p>
      </dgm:t>
    </dgm:pt>
    <dgm:pt modelId="{DA5CC72F-E47D-42AD-98E8-2484A68656AB}">
      <dgm:prSet phldrT="[Text]"/>
      <dgm:spPr/>
      <dgm:t>
        <a:bodyPr/>
        <a:lstStyle/>
        <a:p>
          <a:r>
            <a:rPr lang="en-US" dirty="0" smtClean="0">
              <a:solidFill>
                <a:schemeClr val="tx2">
                  <a:lumMod val="10000"/>
                </a:schemeClr>
              </a:solidFill>
              <a:latin typeface="Agency FB" panose="020B0503020202020204" pitchFamily="34" charset="0"/>
            </a:rPr>
            <a:t>BEGA makes contact with each agency to update Ethics Counselor contact information</a:t>
          </a:r>
          <a:endParaRPr lang="en-US" dirty="0">
            <a:solidFill>
              <a:schemeClr val="tx2">
                <a:lumMod val="10000"/>
              </a:schemeClr>
            </a:solidFill>
            <a:latin typeface="Agency FB" panose="020B0503020202020204" pitchFamily="34" charset="0"/>
          </a:endParaRPr>
        </a:p>
      </dgm:t>
    </dgm:pt>
    <dgm:pt modelId="{C0579118-0321-4925-B603-1874D0CC082A}" type="parTrans" cxnId="{3CEB866D-ADF4-4F7E-8668-60DD3B24D15D}">
      <dgm:prSet/>
      <dgm:spPr/>
      <dgm:t>
        <a:bodyPr/>
        <a:lstStyle/>
        <a:p>
          <a:endParaRPr lang="en-US"/>
        </a:p>
      </dgm:t>
    </dgm:pt>
    <dgm:pt modelId="{B5E1817E-87D8-4EE0-A6E6-65B8C6D40E3A}" type="sibTrans" cxnId="{3CEB866D-ADF4-4F7E-8668-60DD3B24D15D}">
      <dgm:prSet/>
      <dgm:spPr/>
      <dgm:t>
        <a:bodyPr/>
        <a:lstStyle/>
        <a:p>
          <a:endParaRPr lang="en-US"/>
        </a:p>
      </dgm:t>
    </dgm:pt>
    <dgm:pt modelId="{3DC2591C-2166-4973-932A-FC2032B390C9}">
      <dgm:prSet phldrT="[Text]" phldr="1"/>
      <dgm:spPr/>
      <dgm:t>
        <a:bodyPr/>
        <a:lstStyle/>
        <a:p>
          <a:endParaRPr lang="en-US" dirty="0"/>
        </a:p>
      </dgm:t>
    </dgm:pt>
    <dgm:pt modelId="{2F35AC52-8C31-468E-8FAA-BA9799E4A653}" type="parTrans" cxnId="{2F9A3659-D367-45B4-8B03-5AE67CCF4777}">
      <dgm:prSet/>
      <dgm:spPr/>
      <dgm:t>
        <a:bodyPr/>
        <a:lstStyle/>
        <a:p>
          <a:endParaRPr lang="en-US"/>
        </a:p>
      </dgm:t>
    </dgm:pt>
    <dgm:pt modelId="{C4565EED-6DE0-4941-A8AD-8A05CB99964B}" type="sibTrans" cxnId="{2F9A3659-D367-45B4-8B03-5AE67CCF4777}">
      <dgm:prSet/>
      <dgm:spPr/>
      <dgm:t>
        <a:bodyPr/>
        <a:lstStyle/>
        <a:p>
          <a:endParaRPr lang="en-US"/>
        </a:p>
      </dgm:t>
    </dgm:pt>
    <dgm:pt modelId="{F4E0645F-FFC8-4687-90D3-EFBCBC88068E}">
      <dgm:prSet phldrT="[Text]"/>
      <dgm:spPr/>
      <dgm:t>
        <a:bodyPr/>
        <a:lstStyle/>
        <a:p>
          <a:r>
            <a:rPr lang="en-US" dirty="0" smtClean="0"/>
            <a:t>FEBRUARY 1ST</a:t>
          </a:r>
          <a:endParaRPr lang="en-US" dirty="0"/>
        </a:p>
      </dgm:t>
    </dgm:pt>
    <dgm:pt modelId="{EFD66F11-6237-42A8-8134-79C8F97620BB}" type="parTrans" cxnId="{B1B66C55-479D-4B9E-90E0-4580D37B44DF}">
      <dgm:prSet/>
      <dgm:spPr/>
      <dgm:t>
        <a:bodyPr/>
        <a:lstStyle/>
        <a:p>
          <a:endParaRPr lang="en-US"/>
        </a:p>
      </dgm:t>
    </dgm:pt>
    <dgm:pt modelId="{B97C9FBE-0C52-4519-87FE-1A03745C1005}" type="sibTrans" cxnId="{B1B66C55-479D-4B9E-90E0-4580D37B44DF}">
      <dgm:prSet/>
      <dgm:spPr/>
      <dgm:t>
        <a:bodyPr/>
        <a:lstStyle/>
        <a:p>
          <a:endParaRPr lang="en-US"/>
        </a:p>
      </dgm:t>
    </dgm:pt>
    <dgm:pt modelId="{AB81252C-C4FA-47B9-9E87-70DB9890158A}">
      <dgm:prSet phldrT="[Text]"/>
      <dgm:spPr/>
      <dgm:t>
        <a:bodyPr/>
        <a:lstStyle/>
        <a:p>
          <a:r>
            <a:rPr lang="en-US" dirty="0" smtClean="0">
              <a:solidFill>
                <a:schemeClr val="tx2">
                  <a:lumMod val="10000"/>
                </a:schemeClr>
              </a:solidFill>
              <a:latin typeface="Agency FB" panose="020B0503020202020204" pitchFamily="34" charset="0"/>
            </a:rPr>
            <a:t>BEGA sends out the annual Agency Head Memo to all Ethics Counselors and Agency Heads</a:t>
          </a:r>
          <a:endParaRPr lang="en-US" dirty="0">
            <a:latin typeface="Agency FB" panose="020B0503020202020204" pitchFamily="34" charset="0"/>
          </a:endParaRPr>
        </a:p>
      </dgm:t>
    </dgm:pt>
    <dgm:pt modelId="{929DD856-33EA-49ED-88B9-8EB5EBEB54EC}" type="parTrans" cxnId="{9E1A42EB-8FF2-4F8C-9AE4-4D9824D07A40}">
      <dgm:prSet/>
      <dgm:spPr/>
      <dgm:t>
        <a:bodyPr/>
        <a:lstStyle/>
        <a:p>
          <a:endParaRPr lang="en-US"/>
        </a:p>
      </dgm:t>
    </dgm:pt>
    <dgm:pt modelId="{1F10170D-8794-4B42-AE87-59E5CD7A44B0}" type="sibTrans" cxnId="{9E1A42EB-8FF2-4F8C-9AE4-4D9824D07A40}">
      <dgm:prSet/>
      <dgm:spPr/>
      <dgm:t>
        <a:bodyPr/>
        <a:lstStyle/>
        <a:p>
          <a:endParaRPr lang="en-US"/>
        </a:p>
      </dgm:t>
    </dgm:pt>
    <dgm:pt modelId="{93684298-E9D9-4E88-B669-38F3FE190CA6}">
      <dgm:prSet phldrT="[Text]" phldr="1"/>
      <dgm:spPr/>
      <dgm:t>
        <a:bodyPr/>
        <a:lstStyle/>
        <a:p>
          <a:endParaRPr lang="en-US"/>
        </a:p>
      </dgm:t>
    </dgm:pt>
    <dgm:pt modelId="{57C2F537-202A-4D26-9BEA-54F28FFA0013}" type="parTrans" cxnId="{B8309369-69D8-4AF0-AD3F-AC24861C6997}">
      <dgm:prSet/>
      <dgm:spPr/>
      <dgm:t>
        <a:bodyPr/>
        <a:lstStyle/>
        <a:p>
          <a:endParaRPr lang="en-US"/>
        </a:p>
      </dgm:t>
    </dgm:pt>
    <dgm:pt modelId="{EE2E22BE-8A4C-43CF-8B0C-5C79CBE7101C}" type="sibTrans" cxnId="{B8309369-69D8-4AF0-AD3F-AC24861C6997}">
      <dgm:prSet/>
      <dgm:spPr/>
      <dgm:t>
        <a:bodyPr/>
        <a:lstStyle/>
        <a:p>
          <a:endParaRPr lang="en-US"/>
        </a:p>
      </dgm:t>
    </dgm:pt>
    <dgm:pt modelId="{CDE6CE95-2E5E-4A84-8744-8957F012DC3F}" type="pres">
      <dgm:prSet presAssocID="{28235D42-9CAC-4ED8-BDB8-985B4345970F}" presName="linearFlow" presStyleCnt="0">
        <dgm:presLayoutVars>
          <dgm:dir/>
          <dgm:animLvl val="lvl"/>
          <dgm:resizeHandles val="exact"/>
        </dgm:presLayoutVars>
      </dgm:prSet>
      <dgm:spPr/>
      <dgm:t>
        <a:bodyPr/>
        <a:lstStyle/>
        <a:p>
          <a:endParaRPr lang="en-US"/>
        </a:p>
      </dgm:t>
    </dgm:pt>
    <dgm:pt modelId="{A76E2BA5-1211-4F2F-98BD-978E4770BEC5}" type="pres">
      <dgm:prSet presAssocID="{D0AB10BC-33FB-40A4-9634-ED9CF39CA1FB}" presName="composite" presStyleCnt="0"/>
      <dgm:spPr/>
    </dgm:pt>
    <dgm:pt modelId="{AEBC7BDD-DE83-49F5-9571-9FCA2579E293}" type="pres">
      <dgm:prSet presAssocID="{D0AB10BC-33FB-40A4-9634-ED9CF39CA1FB}" presName="parentText" presStyleLbl="alignNode1" presStyleIdx="0" presStyleCnt="3">
        <dgm:presLayoutVars>
          <dgm:chMax val="1"/>
          <dgm:bulletEnabled val="1"/>
        </dgm:presLayoutVars>
      </dgm:prSet>
      <dgm:spPr/>
      <dgm:t>
        <a:bodyPr/>
        <a:lstStyle/>
        <a:p>
          <a:endParaRPr lang="en-US"/>
        </a:p>
      </dgm:t>
    </dgm:pt>
    <dgm:pt modelId="{EBBDC71B-6B4E-4764-8CA2-8441D18677BD}" type="pres">
      <dgm:prSet presAssocID="{D0AB10BC-33FB-40A4-9634-ED9CF39CA1FB}" presName="descendantText" presStyleLbl="alignAcc1" presStyleIdx="0" presStyleCnt="3">
        <dgm:presLayoutVars>
          <dgm:bulletEnabled val="1"/>
        </dgm:presLayoutVars>
      </dgm:prSet>
      <dgm:spPr/>
      <dgm:t>
        <a:bodyPr/>
        <a:lstStyle/>
        <a:p>
          <a:endParaRPr lang="en-US"/>
        </a:p>
      </dgm:t>
    </dgm:pt>
    <dgm:pt modelId="{F6EF6223-358A-4BFF-A07A-73432F757F65}" type="pres">
      <dgm:prSet presAssocID="{12751598-C122-4647-AE37-3096F825A5AD}" presName="sp" presStyleCnt="0"/>
      <dgm:spPr/>
    </dgm:pt>
    <dgm:pt modelId="{E24CEC7C-A89E-44F9-8466-4F81FA521CAD}" type="pres">
      <dgm:prSet presAssocID="{084E9757-3BC4-4C2F-87C0-9E137E70C0B2}" presName="composite" presStyleCnt="0"/>
      <dgm:spPr/>
    </dgm:pt>
    <dgm:pt modelId="{4244B041-6615-42DB-977D-AE36954D2A34}" type="pres">
      <dgm:prSet presAssocID="{084E9757-3BC4-4C2F-87C0-9E137E70C0B2}" presName="parentText" presStyleLbl="alignNode1" presStyleIdx="1" presStyleCnt="3">
        <dgm:presLayoutVars>
          <dgm:chMax val="1"/>
          <dgm:bulletEnabled val="1"/>
        </dgm:presLayoutVars>
      </dgm:prSet>
      <dgm:spPr/>
      <dgm:t>
        <a:bodyPr/>
        <a:lstStyle/>
        <a:p>
          <a:endParaRPr lang="en-US"/>
        </a:p>
      </dgm:t>
    </dgm:pt>
    <dgm:pt modelId="{2998CA04-F28C-468B-8DFB-7DD4C31DDC3D}" type="pres">
      <dgm:prSet presAssocID="{084E9757-3BC4-4C2F-87C0-9E137E70C0B2}" presName="descendantText" presStyleLbl="alignAcc1" presStyleIdx="1" presStyleCnt="3">
        <dgm:presLayoutVars>
          <dgm:bulletEnabled val="1"/>
        </dgm:presLayoutVars>
      </dgm:prSet>
      <dgm:spPr/>
      <dgm:t>
        <a:bodyPr/>
        <a:lstStyle/>
        <a:p>
          <a:endParaRPr lang="en-US"/>
        </a:p>
      </dgm:t>
    </dgm:pt>
    <dgm:pt modelId="{38B38925-9510-49D6-8274-F7B6C49928FD}" type="pres">
      <dgm:prSet presAssocID="{6EDA8B54-C52A-4EB2-8C65-B281A4AB0202}" presName="sp" presStyleCnt="0"/>
      <dgm:spPr/>
    </dgm:pt>
    <dgm:pt modelId="{618937F5-AECD-4F0E-81CA-E9E5EAB9298D}" type="pres">
      <dgm:prSet presAssocID="{F4E0645F-FFC8-4687-90D3-EFBCBC88068E}" presName="composite" presStyleCnt="0"/>
      <dgm:spPr/>
    </dgm:pt>
    <dgm:pt modelId="{93FA2807-EAAC-4495-BD31-F52BC1F6B575}" type="pres">
      <dgm:prSet presAssocID="{F4E0645F-FFC8-4687-90D3-EFBCBC88068E}" presName="parentText" presStyleLbl="alignNode1" presStyleIdx="2" presStyleCnt="3">
        <dgm:presLayoutVars>
          <dgm:chMax val="1"/>
          <dgm:bulletEnabled val="1"/>
        </dgm:presLayoutVars>
      </dgm:prSet>
      <dgm:spPr/>
      <dgm:t>
        <a:bodyPr/>
        <a:lstStyle/>
        <a:p>
          <a:endParaRPr lang="en-US"/>
        </a:p>
      </dgm:t>
    </dgm:pt>
    <dgm:pt modelId="{B3E1ABE6-EE30-475C-86A5-D8B15C195925}" type="pres">
      <dgm:prSet presAssocID="{F4E0645F-FFC8-4687-90D3-EFBCBC88068E}" presName="descendantText" presStyleLbl="alignAcc1" presStyleIdx="2" presStyleCnt="3">
        <dgm:presLayoutVars>
          <dgm:bulletEnabled val="1"/>
        </dgm:presLayoutVars>
      </dgm:prSet>
      <dgm:spPr/>
      <dgm:t>
        <a:bodyPr/>
        <a:lstStyle/>
        <a:p>
          <a:endParaRPr lang="en-US"/>
        </a:p>
      </dgm:t>
    </dgm:pt>
  </dgm:ptLst>
  <dgm:cxnLst>
    <dgm:cxn modelId="{3CEB866D-ADF4-4F7E-8668-60DD3B24D15D}" srcId="{084E9757-3BC4-4C2F-87C0-9E137E70C0B2}" destId="{DA5CC72F-E47D-42AD-98E8-2484A68656AB}" srcOrd="0" destOrd="0" parTransId="{C0579118-0321-4925-B603-1874D0CC082A}" sibTransId="{B5E1817E-87D8-4EE0-A6E6-65B8C6D40E3A}"/>
    <dgm:cxn modelId="{C2969D98-64BC-4127-B50C-7026604D4A80}" type="presOf" srcId="{B6BC03A9-E246-4167-82C6-F51FD8BDDB1F}" destId="{EBBDC71B-6B4E-4764-8CA2-8441D18677BD}" srcOrd="0" destOrd="0" presId="urn:microsoft.com/office/officeart/2005/8/layout/chevron2"/>
    <dgm:cxn modelId="{2F9A3659-D367-45B4-8B03-5AE67CCF4777}" srcId="{084E9757-3BC4-4C2F-87C0-9E137E70C0B2}" destId="{3DC2591C-2166-4973-932A-FC2032B390C9}" srcOrd="1" destOrd="0" parTransId="{2F35AC52-8C31-468E-8FAA-BA9799E4A653}" sibTransId="{C4565EED-6DE0-4941-A8AD-8A05CB99964B}"/>
    <dgm:cxn modelId="{B6A022F9-CF2F-47D5-AC39-3486EAC254FF}" type="presOf" srcId="{28235D42-9CAC-4ED8-BDB8-985B4345970F}" destId="{CDE6CE95-2E5E-4A84-8744-8957F012DC3F}" srcOrd="0" destOrd="0" presId="urn:microsoft.com/office/officeart/2005/8/layout/chevron2"/>
    <dgm:cxn modelId="{19108FB2-2337-4FC0-BF28-1BC6CA55BB34}" type="presOf" srcId="{DA5CC72F-E47D-42AD-98E8-2484A68656AB}" destId="{2998CA04-F28C-468B-8DFB-7DD4C31DDC3D}" srcOrd="0" destOrd="0" presId="urn:microsoft.com/office/officeart/2005/8/layout/chevron2"/>
    <dgm:cxn modelId="{696666DE-6E1D-4488-BBDB-BCCA035E5A6D}" type="presOf" srcId="{3DC2591C-2166-4973-932A-FC2032B390C9}" destId="{2998CA04-F28C-468B-8DFB-7DD4C31DDC3D}" srcOrd="0" destOrd="1" presId="urn:microsoft.com/office/officeart/2005/8/layout/chevron2"/>
    <dgm:cxn modelId="{81F2F409-635A-4528-B822-AD7A3B11EF87}" srcId="{D0AB10BC-33FB-40A4-9634-ED9CF39CA1FB}" destId="{F22525EF-8880-43E7-B8CF-6B51DCB72DE4}" srcOrd="1" destOrd="0" parTransId="{CA361FE2-2D43-4F61-9814-652DAB07F946}" sibTransId="{6EC1C87F-BE58-40F1-83EB-F983587532A9}"/>
    <dgm:cxn modelId="{34EB438F-6557-4D57-92F3-E0286AB32BE4}" type="presOf" srcId="{D0AB10BC-33FB-40A4-9634-ED9CF39CA1FB}" destId="{AEBC7BDD-DE83-49F5-9571-9FCA2579E293}" srcOrd="0" destOrd="0" presId="urn:microsoft.com/office/officeart/2005/8/layout/chevron2"/>
    <dgm:cxn modelId="{9E1A42EB-8FF2-4F8C-9AE4-4D9824D07A40}" srcId="{F4E0645F-FFC8-4687-90D3-EFBCBC88068E}" destId="{AB81252C-C4FA-47B9-9E87-70DB9890158A}" srcOrd="0" destOrd="0" parTransId="{929DD856-33EA-49ED-88B9-8EB5EBEB54EC}" sibTransId="{1F10170D-8794-4B42-AE87-59E5CD7A44B0}"/>
    <dgm:cxn modelId="{392CD422-C1DE-4DDB-82EF-B1E39B14193F}" type="presOf" srcId="{F4E0645F-FFC8-4687-90D3-EFBCBC88068E}" destId="{93FA2807-EAAC-4495-BD31-F52BC1F6B575}" srcOrd="0" destOrd="0" presId="urn:microsoft.com/office/officeart/2005/8/layout/chevron2"/>
    <dgm:cxn modelId="{3B78A480-B5CA-4979-A3AE-3D4DBBB3CFED}" srcId="{28235D42-9CAC-4ED8-BDB8-985B4345970F}" destId="{084E9757-3BC4-4C2F-87C0-9E137E70C0B2}" srcOrd="1" destOrd="0" parTransId="{1C2315F8-E380-4F3D-8CFE-7EB6A4E6C2A3}" sibTransId="{6EDA8B54-C52A-4EB2-8C65-B281A4AB0202}"/>
    <dgm:cxn modelId="{B68C7DB8-6EC2-40DE-8A7B-6E89ABB66CF8}" type="presOf" srcId="{AB81252C-C4FA-47B9-9E87-70DB9890158A}" destId="{B3E1ABE6-EE30-475C-86A5-D8B15C195925}" srcOrd="0" destOrd="0" presId="urn:microsoft.com/office/officeart/2005/8/layout/chevron2"/>
    <dgm:cxn modelId="{31E631C7-C21D-4E69-8522-2EF536068CA1}" type="presOf" srcId="{F22525EF-8880-43E7-B8CF-6B51DCB72DE4}" destId="{EBBDC71B-6B4E-4764-8CA2-8441D18677BD}" srcOrd="0" destOrd="1" presId="urn:microsoft.com/office/officeart/2005/8/layout/chevron2"/>
    <dgm:cxn modelId="{20574CAF-28DD-4420-8822-B02140A8E8C3}" type="presOf" srcId="{084E9757-3BC4-4C2F-87C0-9E137E70C0B2}" destId="{4244B041-6615-42DB-977D-AE36954D2A34}" srcOrd="0" destOrd="0" presId="urn:microsoft.com/office/officeart/2005/8/layout/chevron2"/>
    <dgm:cxn modelId="{C562CA72-EFEA-465E-8D1A-1915699278D7}" srcId="{D0AB10BC-33FB-40A4-9634-ED9CF39CA1FB}" destId="{B6BC03A9-E246-4167-82C6-F51FD8BDDB1F}" srcOrd="0" destOrd="0" parTransId="{74D3FE37-E224-44B0-ABB9-CFB7187DC40A}" sibTransId="{462AC24E-8109-495C-96F1-564D33B500F3}"/>
    <dgm:cxn modelId="{B8309369-69D8-4AF0-AD3F-AC24861C6997}" srcId="{F4E0645F-FFC8-4687-90D3-EFBCBC88068E}" destId="{93684298-E9D9-4E88-B669-38F3FE190CA6}" srcOrd="1" destOrd="0" parTransId="{57C2F537-202A-4D26-9BEA-54F28FFA0013}" sibTransId="{EE2E22BE-8A4C-43CF-8B0C-5C79CBE7101C}"/>
    <dgm:cxn modelId="{B1B66C55-479D-4B9E-90E0-4580D37B44DF}" srcId="{28235D42-9CAC-4ED8-BDB8-985B4345970F}" destId="{F4E0645F-FFC8-4687-90D3-EFBCBC88068E}" srcOrd="2" destOrd="0" parTransId="{EFD66F11-6237-42A8-8134-79C8F97620BB}" sibTransId="{B97C9FBE-0C52-4519-87FE-1A03745C1005}"/>
    <dgm:cxn modelId="{899A6625-79E2-4D4C-BAB4-E94A024D998A}" srcId="{28235D42-9CAC-4ED8-BDB8-985B4345970F}" destId="{D0AB10BC-33FB-40A4-9634-ED9CF39CA1FB}" srcOrd="0" destOrd="0" parTransId="{5740C93E-CBAC-47FB-9654-39B7613BA9F1}" sibTransId="{12751598-C122-4647-AE37-3096F825A5AD}"/>
    <dgm:cxn modelId="{8C2AAEE0-785F-4534-BA11-F41A20B00B47}" type="presOf" srcId="{93684298-E9D9-4E88-B669-38F3FE190CA6}" destId="{B3E1ABE6-EE30-475C-86A5-D8B15C195925}" srcOrd="0" destOrd="1" presId="urn:microsoft.com/office/officeart/2005/8/layout/chevron2"/>
    <dgm:cxn modelId="{254E7051-95A6-4BBC-A157-9B0C2BF11F93}" type="presParOf" srcId="{CDE6CE95-2E5E-4A84-8744-8957F012DC3F}" destId="{A76E2BA5-1211-4F2F-98BD-978E4770BEC5}" srcOrd="0" destOrd="0" presId="urn:microsoft.com/office/officeart/2005/8/layout/chevron2"/>
    <dgm:cxn modelId="{AFF928A1-EEE5-4D29-819C-8ED1AFA9FEAB}" type="presParOf" srcId="{A76E2BA5-1211-4F2F-98BD-978E4770BEC5}" destId="{AEBC7BDD-DE83-49F5-9571-9FCA2579E293}" srcOrd="0" destOrd="0" presId="urn:microsoft.com/office/officeart/2005/8/layout/chevron2"/>
    <dgm:cxn modelId="{E65E17B7-B854-4994-AED5-4AACFBB661A5}" type="presParOf" srcId="{A76E2BA5-1211-4F2F-98BD-978E4770BEC5}" destId="{EBBDC71B-6B4E-4764-8CA2-8441D18677BD}" srcOrd="1" destOrd="0" presId="urn:microsoft.com/office/officeart/2005/8/layout/chevron2"/>
    <dgm:cxn modelId="{0070D8C2-6E43-4E73-A9BF-30B3651096B2}" type="presParOf" srcId="{CDE6CE95-2E5E-4A84-8744-8957F012DC3F}" destId="{F6EF6223-358A-4BFF-A07A-73432F757F65}" srcOrd="1" destOrd="0" presId="urn:microsoft.com/office/officeart/2005/8/layout/chevron2"/>
    <dgm:cxn modelId="{FD8A2983-32DC-4FFE-8468-97B614FD7EE9}" type="presParOf" srcId="{CDE6CE95-2E5E-4A84-8744-8957F012DC3F}" destId="{E24CEC7C-A89E-44F9-8466-4F81FA521CAD}" srcOrd="2" destOrd="0" presId="urn:microsoft.com/office/officeart/2005/8/layout/chevron2"/>
    <dgm:cxn modelId="{3EA1155A-37A3-41D3-87F4-B559937684DF}" type="presParOf" srcId="{E24CEC7C-A89E-44F9-8466-4F81FA521CAD}" destId="{4244B041-6615-42DB-977D-AE36954D2A34}" srcOrd="0" destOrd="0" presId="urn:microsoft.com/office/officeart/2005/8/layout/chevron2"/>
    <dgm:cxn modelId="{58DDBE70-019B-4DB7-9786-C053DC732081}" type="presParOf" srcId="{E24CEC7C-A89E-44F9-8466-4F81FA521CAD}" destId="{2998CA04-F28C-468B-8DFB-7DD4C31DDC3D}" srcOrd="1" destOrd="0" presId="urn:microsoft.com/office/officeart/2005/8/layout/chevron2"/>
    <dgm:cxn modelId="{2C2BD510-3317-4609-B603-3B4F6611339A}" type="presParOf" srcId="{CDE6CE95-2E5E-4A84-8744-8957F012DC3F}" destId="{38B38925-9510-49D6-8274-F7B6C49928FD}" srcOrd="3" destOrd="0" presId="urn:microsoft.com/office/officeart/2005/8/layout/chevron2"/>
    <dgm:cxn modelId="{70F6733A-EC21-4FD2-A298-F2BBE16A599A}" type="presParOf" srcId="{CDE6CE95-2E5E-4A84-8744-8957F012DC3F}" destId="{618937F5-AECD-4F0E-81CA-E9E5EAB9298D}" srcOrd="4" destOrd="0" presId="urn:microsoft.com/office/officeart/2005/8/layout/chevron2"/>
    <dgm:cxn modelId="{24082725-CA4A-4168-AED4-C8EE72CCDF75}" type="presParOf" srcId="{618937F5-AECD-4F0E-81CA-E9E5EAB9298D}" destId="{93FA2807-EAAC-4495-BD31-F52BC1F6B575}" srcOrd="0" destOrd="0" presId="urn:microsoft.com/office/officeart/2005/8/layout/chevron2"/>
    <dgm:cxn modelId="{B2FF6C88-E76D-45EC-8408-7413BE4D37FF}" type="presParOf" srcId="{618937F5-AECD-4F0E-81CA-E9E5EAB9298D}" destId="{B3E1ABE6-EE30-475C-86A5-D8B15C195925}" srcOrd="1" destOrd="0" presId="urn:microsoft.com/office/officeart/2005/8/layout/chevron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787128EE-5A77-426B-BA77-15694B822843}" type="doc">
      <dgm:prSet loTypeId="urn:microsoft.com/office/officeart/2005/8/layout/chevron2" loCatId="list" qsTypeId="urn:microsoft.com/office/officeart/2005/8/quickstyle/simple1" qsCatId="simple" csTypeId="urn:microsoft.com/office/officeart/2005/8/colors/accent1_2" csCatId="accent1" phldr="1"/>
      <dgm:spPr/>
      <dgm:t>
        <a:bodyPr/>
        <a:lstStyle/>
        <a:p>
          <a:endParaRPr lang="en-US"/>
        </a:p>
      </dgm:t>
    </dgm:pt>
    <dgm:pt modelId="{D2BBAF9E-B331-4026-B8EA-11680C18A098}">
      <dgm:prSet phldrT="[Text]"/>
      <dgm:spPr/>
      <dgm:t>
        <a:bodyPr/>
        <a:lstStyle/>
        <a:p>
          <a:r>
            <a:rPr lang="en-US" dirty="0" smtClean="0"/>
            <a:t>MARCH 1ST</a:t>
          </a:r>
          <a:endParaRPr lang="en-US" dirty="0"/>
        </a:p>
      </dgm:t>
    </dgm:pt>
    <dgm:pt modelId="{E2E17D20-3087-4775-8A40-F4CA724AFBA2}" type="parTrans" cxnId="{5DB6A296-102D-4781-A78E-D39D2C03313D}">
      <dgm:prSet/>
      <dgm:spPr/>
      <dgm:t>
        <a:bodyPr/>
        <a:lstStyle/>
        <a:p>
          <a:endParaRPr lang="en-US"/>
        </a:p>
      </dgm:t>
    </dgm:pt>
    <dgm:pt modelId="{D5849635-061D-495F-948C-67537FAECA75}" type="sibTrans" cxnId="{5DB6A296-102D-4781-A78E-D39D2C03313D}">
      <dgm:prSet/>
      <dgm:spPr/>
      <dgm:t>
        <a:bodyPr/>
        <a:lstStyle/>
        <a:p>
          <a:endParaRPr lang="en-US"/>
        </a:p>
      </dgm:t>
    </dgm:pt>
    <dgm:pt modelId="{AB75D96D-E0B9-4AF2-9904-5BDAFFD1965B}">
      <dgm:prSet phldrT="[Text]" custT="1"/>
      <dgm:spPr/>
      <dgm:t>
        <a:bodyPr/>
        <a:lstStyle/>
        <a:p>
          <a:r>
            <a:rPr lang="en-US" sz="1800" dirty="0" smtClean="0">
              <a:solidFill>
                <a:schemeClr val="tx2">
                  <a:lumMod val="10000"/>
                </a:schemeClr>
              </a:solidFill>
              <a:latin typeface="Agency FB" panose="020B0503020202020204" pitchFamily="34" charset="0"/>
            </a:rPr>
            <a:t>Ethics Counselors submit their agency’s list of Public Financial Disclosure Statement filers</a:t>
          </a:r>
          <a:endParaRPr lang="en-US" sz="1800" dirty="0">
            <a:solidFill>
              <a:schemeClr val="tx2">
                <a:lumMod val="10000"/>
              </a:schemeClr>
            </a:solidFill>
            <a:latin typeface="Agency FB" panose="020B0503020202020204" pitchFamily="34" charset="0"/>
          </a:endParaRPr>
        </a:p>
      </dgm:t>
    </dgm:pt>
    <dgm:pt modelId="{821684D6-77E1-4B0E-80D7-5BBEE2B346A7}" type="parTrans" cxnId="{9B97E124-1494-4D87-9B51-CE7138883FC4}">
      <dgm:prSet/>
      <dgm:spPr/>
      <dgm:t>
        <a:bodyPr/>
        <a:lstStyle/>
        <a:p>
          <a:endParaRPr lang="en-US"/>
        </a:p>
      </dgm:t>
    </dgm:pt>
    <dgm:pt modelId="{503DF7CA-4B7B-4B88-B2CF-958BBDFFCB49}" type="sibTrans" cxnId="{9B97E124-1494-4D87-9B51-CE7138883FC4}">
      <dgm:prSet/>
      <dgm:spPr/>
      <dgm:t>
        <a:bodyPr/>
        <a:lstStyle/>
        <a:p>
          <a:endParaRPr lang="en-US"/>
        </a:p>
      </dgm:t>
    </dgm:pt>
    <dgm:pt modelId="{37A877DA-CEE3-4CF9-8D68-0C6806410C43}">
      <dgm:prSet phldrT="[Text]" phldr="1"/>
      <dgm:spPr/>
      <dgm:t>
        <a:bodyPr/>
        <a:lstStyle/>
        <a:p>
          <a:endParaRPr lang="en-US" sz="1000" dirty="0"/>
        </a:p>
      </dgm:t>
    </dgm:pt>
    <dgm:pt modelId="{CAA5B834-DC87-4D54-B475-D1B86890CF6D}" type="parTrans" cxnId="{CF501857-5E76-4047-BFB5-6407B0A29A07}">
      <dgm:prSet/>
      <dgm:spPr/>
      <dgm:t>
        <a:bodyPr/>
        <a:lstStyle/>
        <a:p>
          <a:endParaRPr lang="en-US"/>
        </a:p>
      </dgm:t>
    </dgm:pt>
    <dgm:pt modelId="{BEFB45DD-19C4-4F5A-BE58-4A40DEB5A1AF}" type="sibTrans" cxnId="{CF501857-5E76-4047-BFB5-6407B0A29A07}">
      <dgm:prSet/>
      <dgm:spPr/>
      <dgm:t>
        <a:bodyPr/>
        <a:lstStyle/>
        <a:p>
          <a:endParaRPr lang="en-US"/>
        </a:p>
      </dgm:t>
    </dgm:pt>
    <dgm:pt modelId="{7CAB25BF-9CE0-4C78-8E92-94E80B6782EB}">
      <dgm:prSet phldrT="[Text]"/>
      <dgm:spPr/>
      <dgm:t>
        <a:bodyPr/>
        <a:lstStyle/>
        <a:p>
          <a:r>
            <a:rPr lang="en-US" dirty="0" smtClean="0"/>
            <a:t>APRIL 15TH</a:t>
          </a:r>
          <a:endParaRPr lang="en-US" dirty="0"/>
        </a:p>
      </dgm:t>
    </dgm:pt>
    <dgm:pt modelId="{0A04BF3A-8BBB-40C8-BAC1-741DA50381C8}" type="parTrans" cxnId="{89E46E96-3F91-48AB-895A-F7A5D0A7662F}">
      <dgm:prSet/>
      <dgm:spPr/>
      <dgm:t>
        <a:bodyPr/>
        <a:lstStyle/>
        <a:p>
          <a:endParaRPr lang="en-US"/>
        </a:p>
      </dgm:t>
    </dgm:pt>
    <dgm:pt modelId="{9E6DA849-E5FE-4076-9756-D66679002920}" type="sibTrans" cxnId="{89E46E96-3F91-48AB-895A-F7A5D0A7662F}">
      <dgm:prSet/>
      <dgm:spPr/>
      <dgm:t>
        <a:bodyPr/>
        <a:lstStyle/>
        <a:p>
          <a:endParaRPr lang="en-US"/>
        </a:p>
      </dgm:t>
    </dgm:pt>
    <dgm:pt modelId="{E298ACCD-C921-4A72-95C8-926ED9DFB93C}">
      <dgm:prSet phldrT="[Text]" custT="1"/>
      <dgm:spPr/>
      <dgm:t>
        <a:bodyPr/>
        <a:lstStyle/>
        <a:p>
          <a:r>
            <a:rPr lang="en-US" sz="1500" dirty="0" smtClean="0">
              <a:solidFill>
                <a:schemeClr val="tx2">
                  <a:lumMod val="10000"/>
                </a:schemeClr>
              </a:solidFill>
              <a:latin typeface="Agency FB" panose="020B0503020202020204" pitchFamily="34" charset="0"/>
            </a:rPr>
            <a:t>Ethics Counselors send BEGA any final amendments to agency’s list of Public Financial Disclosure Statement filers</a:t>
          </a:r>
          <a:endParaRPr lang="en-US" sz="1500" dirty="0">
            <a:solidFill>
              <a:schemeClr val="tx2">
                <a:lumMod val="10000"/>
              </a:schemeClr>
            </a:solidFill>
            <a:latin typeface="Agency FB" panose="020B0503020202020204" pitchFamily="34" charset="0"/>
          </a:endParaRPr>
        </a:p>
      </dgm:t>
    </dgm:pt>
    <dgm:pt modelId="{004572B6-2AB4-4256-8877-89C3FF6F9C7B}" type="parTrans" cxnId="{4406D845-9D08-4814-BB38-49DB135C20A2}">
      <dgm:prSet/>
      <dgm:spPr/>
      <dgm:t>
        <a:bodyPr/>
        <a:lstStyle/>
        <a:p>
          <a:endParaRPr lang="en-US"/>
        </a:p>
      </dgm:t>
    </dgm:pt>
    <dgm:pt modelId="{C5235F0A-6ACD-4D7A-89F1-AC95E44505A4}" type="sibTrans" cxnId="{4406D845-9D08-4814-BB38-49DB135C20A2}">
      <dgm:prSet/>
      <dgm:spPr/>
      <dgm:t>
        <a:bodyPr/>
        <a:lstStyle/>
        <a:p>
          <a:endParaRPr lang="en-US"/>
        </a:p>
      </dgm:t>
    </dgm:pt>
    <dgm:pt modelId="{DCC2B8BF-5201-459D-BE68-B9EB7FA0C889}">
      <dgm:prSet phldrT="[Text]" custT="1"/>
      <dgm:spPr/>
      <dgm:t>
        <a:bodyPr/>
        <a:lstStyle/>
        <a:p>
          <a:r>
            <a:rPr lang="en-US" sz="1500" dirty="0" smtClean="0">
              <a:solidFill>
                <a:schemeClr val="tx2">
                  <a:lumMod val="10000"/>
                </a:schemeClr>
              </a:solidFill>
              <a:latin typeface="Agency FB" panose="020B0503020202020204" pitchFamily="34" charset="0"/>
            </a:rPr>
            <a:t>BEGA sends out filer notices to all Public Financial Disclosure Statement filers</a:t>
          </a:r>
          <a:endParaRPr lang="en-US" sz="1500" dirty="0">
            <a:solidFill>
              <a:schemeClr val="tx2">
                <a:lumMod val="10000"/>
              </a:schemeClr>
            </a:solidFill>
            <a:latin typeface="Agency FB" panose="020B0503020202020204" pitchFamily="34" charset="0"/>
          </a:endParaRPr>
        </a:p>
      </dgm:t>
    </dgm:pt>
    <dgm:pt modelId="{22CA58C7-5C12-46F2-AC16-761CCC3B4ECC}" type="parTrans" cxnId="{B34DA252-E853-4790-B3DA-CF9965B5E4ED}">
      <dgm:prSet/>
      <dgm:spPr/>
      <dgm:t>
        <a:bodyPr/>
        <a:lstStyle/>
        <a:p>
          <a:endParaRPr lang="en-US"/>
        </a:p>
      </dgm:t>
    </dgm:pt>
    <dgm:pt modelId="{8766A0B7-09D1-4646-B516-90A9CD94F4DB}" type="sibTrans" cxnId="{B34DA252-E853-4790-B3DA-CF9965B5E4ED}">
      <dgm:prSet/>
      <dgm:spPr/>
      <dgm:t>
        <a:bodyPr/>
        <a:lstStyle/>
        <a:p>
          <a:endParaRPr lang="en-US"/>
        </a:p>
      </dgm:t>
    </dgm:pt>
    <dgm:pt modelId="{C0C516E2-78D0-47A2-880B-EFE297120267}">
      <dgm:prSet phldrT="[Text]" custT="1"/>
      <dgm:spPr/>
      <dgm:t>
        <a:bodyPr/>
        <a:lstStyle/>
        <a:p>
          <a:r>
            <a:rPr lang="en-US" sz="1200" dirty="0" smtClean="0"/>
            <a:t>APRIL 20</a:t>
          </a:r>
          <a:r>
            <a:rPr lang="en-US" sz="1200" baseline="30000" dirty="0" smtClean="0"/>
            <a:t>TH</a:t>
          </a:r>
          <a:r>
            <a:rPr lang="en-US" sz="1200" dirty="0" smtClean="0"/>
            <a:t> </a:t>
          </a:r>
        </a:p>
        <a:p>
          <a:r>
            <a:rPr lang="en-US" sz="600" dirty="0" smtClean="0"/>
            <a:t>OR FIVE (5) DAYS AFTER THE DATE OF NOTIFICATION, EXCLUDING WEEKENDS AND HOLIDAYS</a:t>
          </a:r>
          <a:endParaRPr lang="en-US" sz="600" dirty="0"/>
        </a:p>
      </dgm:t>
    </dgm:pt>
    <dgm:pt modelId="{AF214AF4-3CF9-4873-9050-4A2CF873323F}" type="parTrans" cxnId="{11D3F2B1-367B-4AB6-9253-0AFDBD7E6FC2}">
      <dgm:prSet/>
      <dgm:spPr/>
      <dgm:t>
        <a:bodyPr/>
        <a:lstStyle/>
        <a:p>
          <a:endParaRPr lang="en-US"/>
        </a:p>
      </dgm:t>
    </dgm:pt>
    <dgm:pt modelId="{2AF0D7CA-BDFE-457C-9E5C-1CBFBED8D48A}" type="sibTrans" cxnId="{11D3F2B1-367B-4AB6-9253-0AFDBD7E6FC2}">
      <dgm:prSet/>
      <dgm:spPr/>
      <dgm:t>
        <a:bodyPr/>
        <a:lstStyle/>
        <a:p>
          <a:endParaRPr lang="en-US"/>
        </a:p>
      </dgm:t>
    </dgm:pt>
    <dgm:pt modelId="{D0E7D045-A61F-47D6-AD65-41C38F9E8C21}">
      <dgm:prSet phldrT="[Text]" custT="1"/>
      <dgm:spPr/>
      <dgm:t>
        <a:bodyPr/>
        <a:lstStyle/>
        <a:p>
          <a:r>
            <a:rPr lang="en-US" sz="1600" dirty="0" smtClean="0">
              <a:solidFill>
                <a:schemeClr val="tx2">
                  <a:lumMod val="10000"/>
                </a:schemeClr>
              </a:solidFill>
              <a:latin typeface="Agency FB" panose="020B0503020202020204" pitchFamily="34" charset="0"/>
            </a:rPr>
            <a:t>Employees submit all Designation Appeals </a:t>
          </a:r>
          <a:endParaRPr lang="en-US" sz="1600" dirty="0">
            <a:solidFill>
              <a:schemeClr val="tx2">
                <a:lumMod val="10000"/>
              </a:schemeClr>
            </a:solidFill>
            <a:latin typeface="Agency FB" panose="020B0503020202020204" pitchFamily="34" charset="0"/>
          </a:endParaRPr>
        </a:p>
      </dgm:t>
    </dgm:pt>
    <dgm:pt modelId="{887C8F7E-8BB3-4269-A707-FE7162969C79}" type="parTrans" cxnId="{7E92CA09-1213-4CB0-B4D8-3ED7E6E7FC35}">
      <dgm:prSet/>
      <dgm:spPr/>
      <dgm:t>
        <a:bodyPr/>
        <a:lstStyle/>
        <a:p>
          <a:endParaRPr lang="en-US"/>
        </a:p>
      </dgm:t>
    </dgm:pt>
    <dgm:pt modelId="{4866C692-81BE-41D2-ADCB-99CF978D77DC}" type="sibTrans" cxnId="{7E92CA09-1213-4CB0-B4D8-3ED7E6E7FC35}">
      <dgm:prSet/>
      <dgm:spPr/>
      <dgm:t>
        <a:bodyPr/>
        <a:lstStyle/>
        <a:p>
          <a:endParaRPr lang="en-US"/>
        </a:p>
      </dgm:t>
    </dgm:pt>
    <dgm:pt modelId="{0F0D635E-6CDB-47A0-9395-FACF919FEE2F}">
      <dgm:prSet phldrT="[Text]" custT="1"/>
      <dgm:spPr/>
      <dgm:t>
        <a:bodyPr/>
        <a:lstStyle/>
        <a:p>
          <a:r>
            <a:rPr lang="en-US" sz="1500" dirty="0" smtClean="0">
              <a:solidFill>
                <a:schemeClr val="tx2">
                  <a:lumMod val="10000"/>
                </a:schemeClr>
              </a:solidFill>
              <a:latin typeface="Agency FB" panose="020B0503020202020204" pitchFamily="34" charset="0"/>
            </a:rPr>
            <a:t>Ethics Counselors send out filer notices to all of their agency’s Confidential Financial Disclosure Statement filers</a:t>
          </a:r>
          <a:endParaRPr lang="en-US" sz="1500" dirty="0">
            <a:solidFill>
              <a:schemeClr val="tx2">
                <a:lumMod val="10000"/>
              </a:schemeClr>
            </a:solidFill>
            <a:latin typeface="Agency FB" panose="020B0503020202020204" pitchFamily="34" charset="0"/>
          </a:endParaRPr>
        </a:p>
      </dgm:t>
    </dgm:pt>
    <dgm:pt modelId="{291D9DB4-E505-45D6-AE7A-D16984627AE8}" type="parTrans" cxnId="{0892AEA7-2445-404E-A2DB-F299D5928CB9}">
      <dgm:prSet/>
      <dgm:spPr/>
    </dgm:pt>
    <dgm:pt modelId="{B0AF848F-F381-4A4C-AE14-B40FC1A91DA0}" type="sibTrans" cxnId="{0892AEA7-2445-404E-A2DB-F299D5928CB9}">
      <dgm:prSet/>
      <dgm:spPr/>
    </dgm:pt>
    <dgm:pt modelId="{2A9924BE-CA21-4D18-97B4-82830D8C8E42}">
      <dgm:prSet phldrT="[Text]" custT="1"/>
      <dgm:spPr/>
      <dgm:t>
        <a:bodyPr/>
        <a:lstStyle/>
        <a:p>
          <a:r>
            <a:rPr lang="en-US" sz="1800" dirty="0" smtClean="0">
              <a:solidFill>
                <a:schemeClr val="tx2">
                  <a:lumMod val="10000"/>
                </a:schemeClr>
              </a:solidFill>
              <a:latin typeface="Agency FB" panose="020B0503020202020204" pitchFamily="34" charset="0"/>
            </a:rPr>
            <a:t>Ethics Counselors submit their agency’s list of Confidential Financial Disclosure Statement filers</a:t>
          </a:r>
          <a:endParaRPr lang="en-US" sz="1800" dirty="0">
            <a:solidFill>
              <a:schemeClr val="tx2">
                <a:lumMod val="10000"/>
              </a:schemeClr>
            </a:solidFill>
            <a:latin typeface="Agency FB" panose="020B0503020202020204" pitchFamily="34" charset="0"/>
          </a:endParaRPr>
        </a:p>
      </dgm:t>
    </dgm:pt>
    <dgm:pt modelId="{24D9EEA6-063B-499C-8C43-49A6EC7F6522}" type="parTrans" cxnId="{3223D593-CC77-4AF4-BB8B-493F940C262E}">
      <dgm:prSet/>
      <dgm:spPr/>
    </dgm:pt>
    <dgm:pt modelId="{49F410A7-BCB4-4AF9-91C2-4E48DFB7DD3D}" type="sibTrans" cxnId="{3223D593-CC77-4AF4-BB8B-493F940C262E}">
      <dgm:prSet/>
      <dgm:spPr/>
    </dgm:pt>
    <dgm:pt modelId="{F3542B81-6722-4413-8010-EE8A852864F1}" type="pres">
      <dgm:prSet presAssocID="{787128EE-5A77-426B-BA77-15694B822843}" presName="linearFlow" presStyleCnt="0">
        <dgm:presLayoutVars>
          <dgm:dir/>
          <dgm:animLvl val="lvl"/>
          <dgm:resizeHandles val="exact"/>
        </dgm:presLayoutVars>
      </dgm:prSet>
      <dgm:spPr/>
      <dgm:t>
        <a:bodyPr/>
        <a:lstStyle/>
        <a:p>
          <a:endParaRPr lang="en-US"/>
        </a:p>
      </dgm:t>
    </dgm:pt>
    <dgm:pt modelId="{94ACD5D4-E3CA-402F-B758-D98A1BE27C79}" type="pres">
      <dgm:prSet presAssocID="{D2BBAF9E-B331-4026-B8EA-11680C18A098}" presName="composite" presStyleCnt="0"/>
      <dgm:spPr/>
    </dgm:pt>
    <dgm:pt modelId="{4ABBC3CA-769C-46C4-8196-CE806631E622}" type="pres">
      <dgm:prSet presAssocID="{D2BBAF9E-B331-4026-B8EA-11680C18A098}" presName="parentText" presStyleLbl="alignNode1" presStyleIdx="0" presStyleCnt="3">
        <dgm:presLayoutVars>
          <dgm:chMax val="1"/>
          <dgm:bulletEnabled val="1"/>
        </dgm:presLayoutVars>
      </dgm:prSet>
      <dgm:spPr/>
      <dgm:t>
        <a:bodyPr/>
        <a:lstStyle/>
        <a:p>
          <a:endParaRPr lang="en-US"/>
        </a:p>
      </dgm:t>
    </dgm:pt>
    <dgm:pt modelId="{E2E6D478-C523-4248-B711-3C95DFAC3D2C}" type="pres">
      <dgm:prSet presAssocID="{D2BBAF9E-B331-4026-B8EA-11680C18A098}" presName="descendantText" presStyleLbl="alignAcc1" presStyleIdx="0" presStyleCnt="3">
        <dgm:presLayoutVars>
          <dgm:bulletEnabled val="1"/>
        </dgm:presLayoutVars>
      </dgm:prSet>
      <dgm:spPr/>
      <dgm:t>
        <a:bodyPr/>
        <a:lstStyle/>
        <a:p>
          <a:endParaRPr lang="en-US"/>
        </a:p>
      </dgm:t>
    </dgm:pt>
    <dgm:pt modelId="{D1577732-70EB-4B93-9F5F-A93C213FE8B1}" type="pres">
      <dgm:prSet presAssocID="{D5849635-061D-495F-948C-67537FAECA75}" presName="sp" presStyleCnt="0"/>
      <dgm:spPr/>
    </dgm:pt>
    <dgm:pt modelId="{39B8A340-41F1-44B6-8845-940DEC0AE344}" type="pres">
      <dgm:prSet presAssocID="{7CAB25BF-9CE0-4C78-8E92-94E80B6782EB}" presName="composite" presStyleCnt="0"/>
      <dgm:spPr/>
    </dgm:pt>
    <dgm:pt modelId="{96FB2D9E-CFF7-4A67-BE87-ECFB04100F6D}" type="pres">
      <dgm:prSet presAssocID="{7CAB25BF-9CE0-4C78-8E92-94E80B6782EB}" presName="parentText" presStyleLbl="alignNode1" presStyleIdx="1" presStyleCnt="3">
        <dgm:presLayoutVars>
          <dgm:chMax val="1"/>
          <dgm:bulletEnabled val="1"/>
        </dgm:presLayoutVars>
      </dgm:prSet>
      <dgm:spPr/>
      <dgm:t>
        <a:bodyPr/>
        <a:lstStyle/>
        <a:p>
          <a:endParaRPr lang="en-US"/>
        </a:p>
      </dgm:t>
    </dgm:pt>
    <dgm:pt modelId="{0666324E-6091-47C0-A6E4-67EF79C5EC2F}" type="pres">
      <dgm:prSet presAssocID="{7CAB25BF-9CE0-4C78-8E92-94E80B6782EB}" presName="descendantText" presStyleLbl="alignAcc1" presStyleIdx="1" presStyleCnt="3">
        <dgm:presLayoutVars>
          <dgm:bulletEnabled val="1"/>
        </dgm:presLayoutVars>
      </dgm:prSet>
      <dgm:spPr/>
      <dgm:t>
        <a:bodyPr/>
        <a:lstStyle/>
        <a:p>
          <a:endParaRPr lang="en-US"/>
        </a:p>
      </dgm:t>
    </dgm:pt>
    <dgm:pt modelId="{52CCBF92-E99A-4624-87D0-7D85A727FEE8}" type="pres">
      <dgm:prSet presAssocID="{9E6DA849-E5FE-4076-9756-D66679002920}" presName="sp" presStyleCnt="0"/>
      <dgm:spPr/>
    </dgm:pt>
    <dgm:pt modelId="{9CE2C4A5-D7BF-43AD-8FCE-85C6571C932A}" type="pres">
      <dgm:prSet presAssocID="{C0C516E2-78D0-47A2-880B-EFE297120267}" presName="composite" presStyleCnt="0"/>
      <dgm:spPr/>
    </dgm:pt>
    <dgm:pt modelId="{49A60C8F-844C-439D-8784-F75C89EADCE8}" type="pres">
      <dgm:prSet presAssocID="{C0C516E2-78D0-47A2-880B-EFE297120267}" presName="parentText" presStyleLbl="alignNode1" presStyleIdx="2" presStyleCnt="3">
        <dgm:presLayoutVars>
          <dgm:chMax val="1"/>
          <dgm:bulletEnabled val="1"/>
        </dgm:presLayoutVars>
      </dgm:prSet>
      <dgm:spPr/>
      <dgm:t>
        <a:bodyPr/>
        <a:lstStyle/>
        <a:p>
          <a:endParaRPr lang="en-US"/>
        </a:p>
      </dgm:t>
    </dgm:pt>
    <dgm:pt modelId="{E5FDF334-D5E9-4DAD-A798-6A79D13E3C33}" type="pres">
      <dgm:prSet presAssocID="{C0C516E2-78D0-47A2-880B-EFE297120267}" presName="descendantText" presStyleLbl="alignAcc1" presStyleIdx="2" presStyleCnt="3">
        <dgm:presLayoutVars>
          <dgm:bulletEnabled val="1"/>
        </dgm:presLayoutVars>
      </dgm:prSet>
      <dgm:spPr/>
      <dgm:t>
        <a:bodyPr/>
        <a:lstStyle/>
        <a:p>
          <a:endParaRPr lang="en-US"/>
        </a:p>
      </dgm:t>
    </dgm:pt>
  </dgm:ptLst>
  <dgm:cxnLst>
    <dgm:cxn modelId="{23336540-E202-4A1F-BCB0-F1CC5F5FA9BF}" type="presOf" srcId="{787128EE-5A77-426B-BA77-15694B822843}" destId="{F3542B81-6722-4413-8010-EE8A852864F1}" srcOrd="0" destOrd="0" presId="urn:microsoft.com/office/officeart/2005/8/layout/chevron2"/>
    <dgm:cxn modelId="{CCE1789D-0757-43EE-A545-61CADD4725EF}" type="presOf" srcId="{7CAB25BF-9CE0-4C78-8E92-94E80B6782EB}" destId="{96FB2D9E-CFF7-4A67-BE87-ECFB04100F6D}" srcOrd="0" destOrd="0" presId="urn:microsoft.com/office/officeart/2005/8/layout/chevron2"/>
    <dgm:cxn modelId="{89E46E96-3F91-48AB-895A-F7A5D0A7662F}" srcId="{787128EE-5A77-426B-BA77-15694B822843}" destId="{7CAB25BF-9CE0-4C78-8E92-94E80B6782EB}" srcOrd="1" destOrd="0" parTransId="{0A04BF3A-8BBB-40C8-BAC1-741DA50381C8}" sibTransId="{9E6DA849-E5FE-4076-9756-D66679002920}"/>
    <dgm:cxn modelId="{2071F5D8-1ED4-49C1-B3D1-FB5C877A64FE}" type="presOf" srcId="{C0C516E2-78D0-47A2-880B-EFE297120267}" destId="{49A60C8F-844C-439D-8784-F75C89EADCE8}" srcOrd="0" destOrd="0" presId="urn:microsoft.com/office/officeart/2005/8/layout/chevron2"/>
    <dgm:cxn modelId="{937C152B-1504-45CB-893D-C14BBF16F787}" type="presOf" srcId="{E298ACCD-C921-4A72-95C8-926ED9DFB93C}" destId="{0666324E-6091-47C0-A6E4-67EF79C5EC2F}" srcOrd="0" destOrd="0" presId="urn:microsoft.com/office/officeart/2005/8/layout/chevron2"/>
    <dgm:cxn modelId="{B34DA252-E853-4790-B3DA-CF9965B5E4ED}" srcId="{7CAB25BF-9CE0-4C78-8E92-94E80B6782EB}" destId="{DCC2B8BF-5201-459D-BE68-B9EB7FA0C889}" srcOrd="1" destOrd="0" parTransId="{22CA58C7-5C12-46F2-AC16-761CCC3B4ECC}" sibTransId="{8766A0B7-09D1-4646-B516-90A9CD94F4DB}"/>
    <dgm:cxn modelId="{11D3F2B1-367B-4AB6-9253-0AFDBD7E6FC2}" srcId="{787128EE-5A77-426B-BA77-15694B822843}" destId="{C0C516E2-78D0-47A2-880B-EFE297120267}" srcOrd="2" destOrd="0" parTransId="{AF214AF4-3CF9-4873-9050-4A2CF873323F}" sibTransId="{2AF0D7CA-BDFE-457C-9E5C-1CBFBED8D48A}"/>
    <dgm:cxn modelId="{D05B4D34-1B45-4942-BA67-B739E846CAAD}" type="presOf" srcId="{DCC2B8BF-5201-459D-BE68-B9EB7FA0C889}" destId="{0666324E-6091-47C0-A6E4-67EF79C5EC2F}" srcOrd="0" destOrd="1" presId="urn:microsoft.com/office/officeart/2005/8/layout/chevron2"/>
    <dgm:cxn modelId="{3223D593-CC77-4AF4-BB8B-493F940C262E}" srcId="{D2BBAF9E-B331-4026-B8EA-11680C18A098}" destId="{2A9924BE-CA21-4D18-97B4-82830D8C8E42}" srcOrd="1" destOrd="0" parTransId="{24D9EEA6-063B-499C-8C43-49A6EC7F6522}" sibTransId="{49F410A7-BCB4-4AF9-91C2-4E48DFB7DD3D}"/>
    <dgm:cxn modelId="{4406D845-9D08-4814-BB38-49DB135C20A2}" srcId="{7CAB25BF-9CE0-4C78-8E92-94E80B6782EB}" destId="{E298ACCD-C921-4A72-95C8-926ED9DFB93C}" srcOrd="0" destOrd="0" parTransId="{004572B6-2AB4-4256-8877-89C3FF6F9C7B}" sibTransId="{C5235F0A-6ACD-4D7A-89F1-AC95E44505A4}"/>
    <dgm:cxn modelId="{B1624D52-C022-4C26-BCBC-CE8341681509}" type="presOf" srcId="{0F0D635E-6CDB-47A0-9395-FACF919FEE2F}" destId="{0666324E-6091-47C0-A6E4-67EF79C5EC2F}" srcOrd="0" destOrd="2" presId="urn:microsoft.com/office/officeart/2005/8/layout/chevron2"/>
    <dgm:cxn modelId="{4AF4F077-417D-4178-981D-17A425182404}" type="presOf" srcId="{AB75D96D-E0B9-4AF2-9904-5BDAFFD1965B}" destId="{E2E6D478-C523-4248-B711-3C95DFAC3D2C}" srcOrd="0" destOrd="0" presId="urn:microsoft.com/office/officeart/2005/8/layout/chevron2"/>
    <dgm:cxn modelId="{6FC67EF3-0208-4BC9-BCD6-D118E3ABDF23}" type="presOf" srcId="{D2BBAF9E-B331-4026-B8EA-11680C18A098}" destId="{4ABBC3CA-769C-46C4-8196-CE806631E622}" srcOrd="0" destOrd="0" presId="urn:microsoft.com/office/officeart/2005/8/layout/chevron2"/>
    <dgm:cxn modelId="{5DB6A296-102D-4781-A78E-D39D2C03313D}" srcId="{787128EE-5A77-426B-BA77-15694B822843}" destId="{D2BBAF9E-B331-4026-B8EA-11680C18A098}" srcOrd="0" destOrd="0" parTransId="{E2E17D20-3087-4775-8A40-F4CA724AFBA2}" sibTransId="{D5849635-061D-495F-948C-67537FAECA75}"/>
    <dgm:cxn modelId="{9B97E124-1494-4D87-9B51-CE7138883FC4}" srcId="{D2BBAF9E-B331-4026-B8EA-11680C18A098}" destId="{AB75D96D-E0B9-4AF2-9904-5BDAFFD1965B}" srcOrd="0" destOrd="0" parTransId="{821684D6-77E1-4B0E-80D7-5BBEE2B346A7}" sibTransId="{503DF7CA-4B7B-4B88-B2CF-958BBDFFCB49}"/>
    <dgm:cxn modelId="{BACAE9B9-4760-4719-9F37-C15D1B7D19BD}" type="presOf" srcId="{2A9924BE-CA21-4D18-97B4-82830D8C8E42}" destId="{E2E6D478-C523-4248-B711-3C95DFAC3D2C}" srcOrd="0" destOrd="1" presId="urn:microsoft.com/office/officeart/2005/8/layout/chevron2"/>
    <dgm:cxn modelId="{CF501857-5E76-4047-BFB5-6407B0A29A07}" srcId="{D2BBAF9E-B331-4026-B8EA-11680C18A098}" destId="{37A877DA-CEE3-4CF9-8D68-0C6806410C43}" srcOrd="2" destOrd="0" parTransId="{CAA5B834-DC87-4D54-B475-D1B86890CF6D}" sibTransId="{BEFB45DD-19C4-4F5A-BE58-4A40DEB5A1AF}"/>
    <dgm:cxn modelId="{0892AEA7-2445-404E-A2DB-F299D5928CB9}" srcId="{7CAB25BF-9CE0-4C78-8E92-94E80B6782EB}" destId="{0F0D635E-6CDB-47A0-9395-FACF919FEE2F}" srcOrd="2" destOrd="0" parTransId="{291D9DB4-E505-45D6-AE7A-D16984627AE8}" sibTransId="{B0AF848F-F381-4A4C-AE14-B40FC1A91DA0}"/>
    <dgm:cxn modelId="{0F22FCE3-817E-4ED5-A63F-51A96CD6FA8D}" type="presOf" srcId="{37A877DA-CEE3-4CF9-8D68-0C6806410C43}" destId="{E2E6D478-C523-4248-B711-3C95DFAC3D2C}" srcOrd="0" destOrd="2" presId="urn:microsoft.com/office/officeart/2005/8/layout/chevron2"/>
    <dgm:cxn modelId="{A98375C7-4A0D-44CE-8310-C2693507021C}" type="presOf" srcId="{D0E7D045-A61F-47D6-AD65-41C38F9E8C21}" destId="{E5FDF334-D5E9-4DAD-A798-6A79D13E3C33}" srcOrd="0" destOrd="0" presId="urn:microsoft.com/office/officeart/2005/8/layout/chevron2"/>
    <dgm:cxn modelId="{7E92CA09-1213-4CB0-B4D8-3ED7E6E7FC35}" srcId="{C0C516E2-78D0-47A2-880B-EFE297120267}" destId="{D0E7D045-A61F-47D6-AD65-41C38F9E8C21}" srcOrd="0" destOrd="0" parTransId="{887C8F7E-8BB3-4269-A707-FE7162969C79}" sibTransId="{4866C692-81BE-41D2-ADCB-99CF978D77DC}"/>
    <dgm:cxn modelId="{FF5354E2-9B69-49E1-BFB0-2B740F10FA0E}" type="presParOf" srcId="{F3542B81-6722-4413-8010-EE8A852864F1}" destId="{94ACD5D4-E3CA-402F-B758-D98A1BE27C79}" srcOrd="0" destOrd="0" presId="urn:microsoft.com/office/officeart/2005/8/layout/chevron2"/>
    <dgm:cxn modelId="{D5421BFE-8993-460A-8E5D-2581F44581A6}" type="presParOf" srcId="{94ACD5D4-E3CA-402F-B758-D98A1BE27C79}" destId="{4ABBC3CA-769C-46C4-8196-CE806631E622}" srcOrd="0" destOrd="0" presId="urn:microsoft.com/office/officeart/2005/8/layout/chevron2"/>
    <dgm:cxn modelId="{499589A0-A813-49D7-8A4F-72F4198C6BEB}" type="presParOf" srcId="{94ACD5D4-E3CA-402F-B758-D98A1BE27C79}" destId="{E2E6D478-C523-4248-B711-3C95DFAC3D2C}" srcOrd="1" destOrd="0" presId="urn:microsoft.com/office/officeart/2005/8/layout/chevron2"/>
    <dgm:cxn modelId="{1B011FA3-DB49-4FED-B056-25C019FFA9E0}" type="presParOf" srcId="{F3542B81-6722-4413-8010-EE8A852864F1}" destId="{D1577732-70EB-4B93-9F5F-A93C213FE8B1}" srcOrd="1" destOrd="0" presId="urn:microsoft.com/office/officeart/2005/8/layout/chevron2"/>
    <dgm:cxn modelId="{C7805D21-EF06-4C4A-9973-36A35B09676D}" type="presParOf" srcId="{F3542B81-6722-4413-8010-EE8A852864F1}" destId="{39B8A340-41F1-44B6-8845-940DEC0AE344}" srcOrd="2" destOrd="0" presId="urn:microsoft.com/office/officeart/2005/8/layout/chevron2"/>
    <dgm:cxn modelId="{EC0E5269-0B18-4AF3-9AA9-540872EF70EE}" type="presParOf" srcId="{39B8A340-41F1-44B6-8845-940DEC0AE344}" destId="{96FB2D9E-CFF7-4A67-BE87-ECFB04100F6D}" srcOrd="0" destOrd="0" presId="urn:microsoft.com/office/officeart/2005/8/layout/chevron2"/>
    <dgm:cxn modelId="{C4A57133-F379-4E2E-9171-0F48D72F14A2}" type="presParOf" srcId="{39B8A340-41F1-44B6-8845-940DEC0AE344}" destId="{0666324E-6091-47C0-A6E4-67EF79C5EC2F}" srcOrd="1" destOrd="0" presId="urn:microsoft.com/office/officeart/2005/8/layout/chevron2"/>
    <dgm:cxn modelId="{24B8E0A7-06CA-43A9-B313-F46819E5C331}" type="presParOf" srcId="{F3542B81-6722-4413-8010-EE8A852864F1}" destId="{52CCBF92-E99A-4624-87D0-7D85A727FEE8}" srcOrd="3" destOrd="0" presId="urn:microsoft.com/office/officeart/2005/8/layout/chevron2"/>
    <dgm:cxn modelId="{ACC451F8-011A-4032-8E5A-DA888A0B473B}" type="presParOf" srcId="{F3542B81-6722-4413-8010-EE8A852864F1}" destId="{9CE2C4A5-D7BF-43AD-8FCE-85C6571C932A}" srcOrd="4" destOrd="0" presId="urn:microsoft.com/office/officeart/2005/8/layout/chevron2"/>
    <dgm:cxn modelId="{465DD003-F1E7-4720-AB7A-A839785BC37B}" type="presParOf" srcId="{9CE2C4A5-D7BF-43AD-8FCE-85C6571C932A}" destId="{49A60C8F-844C-439D-8784-F75C89EADCE8}" srcOrd="0" destOrd="0" presId="urn:microsoft.com/office/officeart/2005/8/layout/chevron2"/>
    <dgm:cxn modelId="{DADF79F7-17E8-4326-8356-8EBDB70C407F}" type="presParOf" srcId="{9CE2C4A5-D7BF-43AD-8FCE-85C6571C932A}" destId="{E5FDF334-D5E9-4DAD-A798-6A79D13E3C33}" srcOrd="1" destOrd="0" presId="urn:microsoft.com/office/officeart/2005/8/layout/chevron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3A281587-E4ED-45B2-8954-A3ECC7856623}" type="doc">
      <dgm:prSet loTypeId="urn:microsoft.com/office/officeart/2005/8/layout/chevron2" loCatId="list" qsTypeId="urn:microsoft.com/office/officeart/2005/8/quickstyle/simple1" qsCatId="simple" csTypeId="urn:microsoft.com/office/officeart/2005/8/colors/accent1_2" csCatId="accent1" phldr="1"/>
      <dgm:spPr/>
      <dgm:t>
        <a:bodyPr/>
        <a:lstStyle/>
        <a:p>
          <a:endParaRPr lang="en-US"/>
        </a:p>
      </dgm:t>
    </dgm:pt>
    <dgm:pt modelId="{E16537F2-7E0D-4489-8282-1F98F9972587}">
      <dgm:prSet phldrT="[Text]" custT="1"/>
      <dgm:spPr/>
      <dgm:t>
        <a:bodyPr/>
        <a:lstStyle/>
        <a:p>
          <a:r>
            <a:rPr lang="en-US" sz="1400" dirty="0" smtClean="0">
              <a:solidFill>
                <a:schemeClr val="tx2">
                  <a:lumMod val="10000"/>
                </a:schemeClr>
              </a:solidFill>
              <a:latin typeface="Agency FB" panose="020B0503020202020204" pitchFamily="34" charset="0"/>
            </a:rPr>
            <a:t>Both Public and Confidential Financial Disclosure Statements are due</a:t>
          </a:r>
          <a:endParaRPr lang="en-US" sz="1400" dirty="0">
            <a:latin typeface="Agency FB" panose="020B0503020202020204" pitchFamily="34" charset="0"/>
          </a:endParaRPr>
        </a:p>
      </dgm:t>
    </dgm:pt>
    <dgm:pt modelId="{14C31871-2545-494B-88AB-84763CF7AB8A}" type="parTrans" cxnId="{16DDDF1A-D3CE-4556-9F7C-626B0C60AA72}">
      <dgm:prSet/>
      <dgm:spPr/>
      <dgm:t>
        <a:bodyPr/>
        <a:lstStyle/>
        <a:p>
          <a:endParaRPr lang="en-US"/>
        </a:p>
      </dgm:t>
    </dgm:pt>
    <dgm:pt modelId="{9ECA4D77-4272-442E-86E7-E2EE4F167BB8}" type="sibTrans" cxnId="{16DDDF1A-D3CE-4556-9F7C-626B0C60AA72}">
      <dgm:prSet/>
      <dgm:spPr/>
      <dgm:t>
        <a:bodyPr/>
        <a:lstStyle/>
        <a:p>
          <a:endParaRPr lang="en-US"/>
        </a:p>
      </dgm:t>
    </dgm:pt>
    <dgm:pt modelId="{734ACBEA-C3D7-4D2D-B034-7B7E7991938D}">
      <dgm:prSet phldrT="[Text]" phldr="1"/>
      <dgm:spPr/>
      <dgm:t>
        <a:bodyPr/>
        <a:lstStyle/>
        <a:p>
          <a:endParaRPr lang="en-US" sz="1300" dirty="0">
            <a:latin typeface="Agency FB" panose="020B0503020202020204" pitchFamily="34" charset="0"/>
          </a:endParaRPr>
        </a:p>
      </dgm:t>
    </dgm:pt>
    <dgm:pt modelId="{F036B3AB-4918-4A01-946C-5591DBE9E292}" type="parTrans" cxnId="{E6B99537-2BDE-467B-8C1F-3C6B40B1CAE6}">
      <dgm:prSet/>
      <dgm:spPr/>
      <dgm:t>
        <a:bodyPr/>
        <a:lstStyle/>
        <a:p>
          <a:endParaRPr lang="en-US"/>
        </a:p>
      </dgm:t>
    </dgm:pt>
    <dgm:pt modelId="{CD330E52-FA30-4563-AF9F-303B4E124BF8}" type="sibTrans" cxnId="{E6B99537-2BDE-467B-8C1F-3C6B40B1CAE6}">
      <dgm:prSet/>
      <dgm:spPr/>
      <dgm:t>
        <a:bodyPr/>
        <a:lstStyle/>
        <a:p>
          <a:endParaRPr lang="en-US"/>
        </a:p>
      </dgm:t>
    </dgm:pt>
    <dgm:pt modelId="{3192FF5F-F7D1-4D64-8E98-933A6FB90661}">
      <dgm:prSet phldrT="[Text]"/>
      <dgm:spPr/>
      <dgm:t>
        <a:bodyPr/>
        <a:lstStyle/>
        <a:p>
          <a:r>
            <a:rPr lang="en-US" dirty="0" smtClean="0"/>
            <a:t>JUNE 1ST</a:t>
          </a:r>
          <a:endParaRPr lang="en-US" dirty="0"/>
        </a:p>
      </dgm:t>
    </dgm:pt>
    <dgm:pt modelId="{A60C468C-AE4C-4EBC-B7C5-52BAE12E8DE1}" type="parTrans" cxnId="{E09A1869-71CB-4DF7-ADF5-D839123B601B}">
      <dgm:prSet/>
      <dgm:spPr/>
      <dgm:t>
        <a:bodyPr/>
        <a:lstStyle/>
        <a:p>
          <a:endParaRPr lang="en-US"/>
        </a:p>
      </dgm:t>
    </dgm:pt>
    <dgm:pt modelId="{3B01D6BC-1C44-42FA-8BDC-550F3F9C6A90}" type="sibTrans" cxnId="{E09A1869-71CB-4DF7-ADF5-D839123B601B}">
      <dgm:prSet/>
      <dgm:spPr/>
      <dgm:t>
        <a:bodyPr/>
        <a:lstStyle/>
        <a:p>
          <a:endParaRPr lang="en-US"/>
        </a:p>
      </dgm:t>
    </dgm:pt>
    <dgm:pt modelId="{DDC676BC-CE7F-44AC-B40A-E118C9DFAE14}">
      <dgm:prSet phldrT="[Text]" phldr="1"/>
      <dgm:spPr/>
      <dgm:t>
        <a:bodyPr/>
        <a:lstStyle/>
        <a:p>
          <a:endParaRPr lang="en-US" sz="1300" dirty="0"/>
        </a:p>
      </dgm:t>
    </dgm:pt>
    <dgm:pt modelId="{0BEBE6B7-3F4F-4FFE-96C5-DB42CC1C165B}" type="parTrans" cxnId="{AD8CE9E0-0E95-405E-A4CB-BDFFA6E87962}">
      <dgm:prSet/>
      <dgm:spPr/>
      <dgm:t>
        <a:bodyPr/>
        <a:lstStyle/>
        <a:p>
          <a:endParaRPr lang="en-US"/>
        </a:p>
      </dgm:t>
    </dgm:pt>
    <dgm:pt modelId="{9B406547-ACFC-447B-BDFD-044DF22C5B34}" type="sibTrans" cxnId="{AD8CE9E0-0E95-405E-A4CB-BDFFA6E87962}">
      <dgm:prSet/>
      <dgm:spPr/>
      <dgm:t>
        <a:bodyPr/>
        <a:lstStyle/>
        <a:p>
          <a:endParaRPr lang="en-US"/>
        </a:p>
      </dgm:t>
    </dgm:pt>
    <dgm:pt modelId="{3D2EF5D0-DA7E-494C-82FD-3EE952E0D6E4}">
      <dgm:prSet phldrT="[Text]" phldr="1"/>
      <dgm:spPr/>
      <dgm:t>
        <a:bodyPr/>
        <a:lstStyle/>
        <a:p>
          <a:endParaRPr lang="en-US" sz="1300" dirty="0"/>
        </a:p>
      </dgm:t>
    </dgm:pt>
    <dgm:pt modelId="{2FEB3721-FF4A-4C65-9564-B91A092FBC28}" type="parTrans" cxnId="{C709FE07-8692-40D6-B5E2-E34496EB86C3}">
      <dgm:prSet/>
      <dgm:spPr/>
      <dgm:t>
        <a:bodyPr/>
        <a:lstStyle/>
        <a:p>
          <a:endParaRPr lang="en-US"/>
        </a:p>
      </dgm:t>
    </dgm:pt>
    <dgm:pt modelId="{6CA5DC31-4A98-4239-9D9C-ED34B1024367}" type="sibTrans" cxnId="{C709FE07-8692-40D6-B5E2-E34496EB86C3}">
      <dgm:prSet/>
      <dgm:spPr/>
      <dgm:t>
        <a:bodyPr/>
        <a:lstStyle/>
        <a:p>
          <a:endParaRPr lang="en-US"/>
        </a:p>
      </dgm:t>
    </dgm:pt>
    <dgm:pt modelId="{F900148B-D4E3-4DFD-AF74-03B0AD678EF3}">
      <dgm:prSet custT="1"/>
      <dgm:spPr/>
      <dgm:t>
        <a:bodyPr/>
        <a:lstStyle/>
        <a:p>
          <a:r>
            <a:rPr lang="en-US" sz="1400" dirty="0" smtClean="0">
              <a:solidFill>
                <a:schemeClr val="tx2">
                  <a:lumMod val="10000"/>
                </a:schemeClr>
              </a:solidFill>
              <a:latin typeface="Agency FB" panose="020B0503020202020204" pitchFamily="34" charset="0"/>
            </a:rPr>
            <a:t>Ethics Counselors submit their agency’s Confidential Filer Review Report to BEGA by attaching a copy of the report to an email addressed to the BEGA FDS Inbox (</a:t>
          </a:r>
          <a:r>
            <a:rPr lang="en-US" sz="1400" dirty="0" smtClean="0">
              <a:solidFill>
                <a:schemeClr val="tx2">
                  <a:lumMod val="10000"/>
                </a:schemeClr>
              </a:solidFill>
              <a:latin typeface="Agency FB" panose="020B0503020202020204" pitchFamily="34" charset="0"/>
              <a:hlinkClick xmlns:r="http://schemas.openxmlformats.org/officeDocument/2006/relationships" r:id="rId1"/>
            </a:rPr>
            <a:t>bega-fds@dc.gov</a:t>
          </a:r>
          <a:r>
            <a:rPr lang="en-US" sz="1400" dirty="0" smtClean="0">
              <a:solidFill>
                <a:schemeClr val="tx2">
                  <a:lumMod val="10000"/>
                </a:schemeClr>
              </a:solidFill>
              <a:latin typeface="Agency FB" panose="020B0503020202020204" pitchFamily="34" charset="0"/>
            </a:rPr>
            <a:t>) </a:t>
          </a:r>
          <a:endParaRPr lang="en-US" sz="1400" dirty="0">
            <a:solidFill>
              <a:schemeClr val="tx2">
                <a:lumMod val="10000"/>
              </a:schemeClr>
            </a:solidFill>
            <a:latin typeface="Agency FB" panose="020B0503020202020204" pitchFamily="34" charset="0"/>
          </a:endParaRPr>
        </a:p>
      </dgm:t>
    </dgm:pt>
    <dgm:pt modelId="{71463989-31E4-4062-A28F-E75C6E7D7D04}" type="parTrans" cxnId="{D67FDD58-9EC2-4E74-B472-E0AB96D92894}">
      <dgm:prSet/>
      <dgm:spPr/>
      <dgm:t>
        <a:bodyPr/>
        <a:lstStyle/>
        <a:p>
          <a:endParaRPr lang="en-US"/>
        </a:p>
      </dgm:t>
    </dgm:pt>
    <dgm:pt modelId="{0EA76E0A-3417-437C-B667-9F67E2DF78BB}" type="sibTrans" cxnId="{D67FDD58-9EC2-4E74-B472-E0AB96D92894}">
      <dgm:prSet/>
      <dgm:spPr/>
      <dgm:t>
        <a:bodyPr/>
        <a:lstStyle/>
        <a:p>
          <a:endParaRPr lang="en-US"/>
        </a:p>
      </dgm:t>
    </dgm:pt>
    <dgm:pt modelId="{6B1D8433-EBF9-410B-AC08-AD566C487E3E}">
      <dgm:prSet phldrT="[Text]" custT="1"/>
      <dgm:spPr/>
      <dgm:t>
        <a:bodyPr/>
        <a:lstStyle/>
        <a:p>
          <a:r>
            <a:rPr lang="en-US" sz="1400" dirty="0" smtClean="0">
              <a:solidFill>
                <a:schemeClr val="tx2">
                  <a:lumMod val="10000"/>
                </a:schemeClr>
              </a:solidFill>
              <a:latin typeface="Agency FB" panose="020B0503020202020204" pitchFamily="34" charset="0"/>
            </a:rPr>
            <a:t>-PFDS filers </a:t>
          </a:r>
          <a:r>
            <a:rPr lang="en-US" sz="1400" b="1" dirty="0" smtClean="0">
              <a:solidFill>
                <a:schemeClr val="tx2">
                  <a:lumMod val="10000"/>
                </a:schemeClr>
              </a:solidFill>
              <a:latin typeface="Agency FB" panose="020B0503020202020204" pitchFamily="34" charset="0"/>
            </a:rPr>
            <a:t>MUST</a:t>
          </a:r>
          <a:r>
            <a:rPr lang="en-US" sz="1400" dirty="0" smtClean="0">
              <a:solidFill>
                <a:schemeClr val="tx2">
                  <a:lumMod val="10000"/>
                </a:schemeClr>
              </a:solidFill>
              <a:latin typeface="Agency FB" panose="020B0503020202020204" pitchFamily="34" charset="0"/>
            </a:rPr>
            <a:t> file their forms via BEGA’s online e-filing system</a:t>
          </a:r>
          <a:endParaRPr lang="en-US" sz="1400" dirty="0">
            <a:latin typeface="Agency FB" panose="020B0503020202020204" pitchFamily="34" charset="0"/>
          </a:endParaRPr>
        </a:p>
      </dgm:t>
    </dgm:pt>
    <dgm:pt modelId="{13B511C0-33F2-4DA6-926C-3B36A3E15567}" type="parTrans" cxnId="{05B43972-78C5-4433-B218-C24F01D87E21}">
      <dgm:prSet/>
      <dgm:spPr/>
    </dgm:pt>
    <dgm:pt modelId="{72C62CD8-67D0-413B-950A-5A5502C170DB}" type="sibTrans" cxnId="{05B43972-78C5-4433-B218-C24F01D87E21}">
      <dgm:prSet/>
      <dgm:spPr/>
    </dgm:pt>
    <dgm:pt modelId="{8D5536AD-061F-47CD-B53C-73C1DD01F0C6}">
      <dgm:prSet phldrT="[Text]" custT="1"/>
      <dgm:spPr/>
      <dgm:t>
        <a:bodyPr/>
        <a:lstStyle/>
        <a:p>
          <a:r>
            <a:rPr lang="en-US" sz="1400" dirty="0" smtClean="0">
              <a:solidFill>
                <a:schemeClr val="tx2">
                  <a:lumMod val="10000"/>
                </a:schemeClr>
              </a:solidFill>
              <a:latin typeface="Agency FB" panose="020B0503020202020204" pitchFamily="34" charset="0"/>
            </a:rPr>
            <a:t>-CFDS filers must file their form with their agency per the instructions given by the agency in the April 15</a:t>
          </a:r>
          <a:r>
            <a:rPr lang="en-US" sz="1400" baseline="30000" dirty="0" smtClean="0">
              <a:solidFill>
                <a:schemeClr val="tx2">
                  <a:lumMod val="10000"/>
                </a:schemeClr>
              </a:solidFill>
              <a:latin typeface="Agency FB" panose="020B0503020202020204" pitchFamily="34" charset="0"/>
            </a:rPr>
            <a:t>th</a:t>
          </a:r>
          <a:r>
            <a:rPr lang="en-US" sz="1400" dirty="0" smtClean="0">
              <a:solidFill>
                <a:schemeClr val="tx2">
                  <a:lumMod val="10000"/>
                </a:schemeClr>
              </a:solidFill>
              <a:latin typeface="Agency FB" panose="020B0503020202020204" pitchFamily="34" charset="0"/>
            </a:rPr>
            <a:t> designation notification </a:t>
          </a:r>
          <a:endParaRPr lang="en-US" sz="1400" dirty="0">
            <a:latin typeface="Agency FB" panose="020B0503020202020204" pitchFamily="34" charset="0"/>
          </a:endParaRPr>
        </a:p>
      </dgm:t>
    </dgm:pt>
    <dgm:pt modelId="{ADAB9967-7E0D-4AB8-992C-CD5E367AFC26}" type="parTrans" cxnId="{5326B628-6D15-4B06-BCA9-D3A5D3B5F00C}">
      <dgm:prSet/>
      <dgm:spPr/>
    </dgm:pt>
    <dgm:pt modelId="{33A6800F-71D3-4FB0-9101-3BA9EF43971D}" type="sibTrans" cxnId="{5326B628-6D15-4B06-BCA9-D3A5D3B5F00C}">
      <dgm:prSet/>
      <dgm:spPr/>
    </dgm:pt>
    <dgm:pt modelId="{A682799A-BDB5-46C2-A1BD-859F02563CF8}">
      <dgm:prSet phldrT="[Text]"/>
      <dgm:spPr/>
      <dgm:t>
        <a:bodyPr/>
        <a:lstStyle/>
        <a:p>
          <a:r>
            <a:rPr lang="en-US" dirty="0" smtClean="0"/>
            <a:t>MAY 15TH</a:t>
          </a:r>
          <a:endParaRPr lang="en-US" dirty="0"/>
        </a:p>
      </dgm:t>
    </dgm:pt>
    <dgm:pt modelId="{87A8AFB4-2AF2-4014-B0A4-307998C973B6}" type="sibTrans" cxnId="{60C0C0F8-2678-4934-B3AA-6EA26D13C52C}">
      <dgm:prSet/>
      <dgm:spPr/>
      <dgm:t>
        <a:bodyPr/>
        <a:lstStyle/>
        <a:p>
          <a:endParaRPr lang="en-US"/>
        </a:p>
      </dgm:t>
    </dgm:pt>
    <dgm:pt modelId="{F7CFEC1D-FA78-456A-8FD0-18B7A00656BC}" type="parTrans" cxnId="{60C0C0F8-2678-4934-B3AA-6EA26D13C52C}">
      <dgm:prSet/>
      <dgm:spPr/>
      <dgm:t>
        <a:bodyPr/>
        <a:lstStyle/>
        <a:p>
          <a:endParaRPr lang="en-US"/>
        </a:p>
      </dgm:t>
    </dgm:pt>
    <dgm:pt modelId="{70807FFA-F21A-455D-9523-1BB2950C5F68}">
      <dgm:prSet custT="1"/>
      <dgm:spPr/>
      <dgm:t>
        <a:bodyPr/>
        <a:lstStyle/>
        <a:p>
          <a:r>
            <a:rPr lang="en-US" sz="1400" dirty="0" smtClean="0">
              <a:solidFill>
                <a:schemeClr val="tx2">
                  <a:lumMod val="10000"/>
                </a:schemeClr>
              </a:solidFill>
              <a:latin typeface="Agency FB" panose="020B0503020202020204" pitchFamily="34" charset="0"/>
            </a:rPr>
            <a:t>Ethics Counselors submit amendments to CFRRs in the same manner as they submit amendments to filer lists</a:t>
          </a:r>
          <a:endParaRPr lang="en-US" sz="1400" dirty="0">
            <a:solidFill>
              <a:schemeClr val="tx2">
                <a:lumMod val="10000"/>
              </a:schemeClr>
            </a:solidFill>
            <a:latin typeface="Agency FB" panose="020B0503020202020204" pitchFamily="34" charset="0"/>
          </a:endParaRPr>
        </a:p>
      </dgm:t>
    </dgm:pt>
    <dgm:pt modelId="{BB7FFF89-3D22-4484-B725-690A206D9235}" type="parTrans" cxnId="{48F9A110-0B70-4472-A1BA-8154292465AD}">
      <dgm:prSet/>
      <dgm:spPr/>
    </dgm:pt>
    <dgm:pt modelId="{FCD59A3A-B846-4F14-ADB4-1DF167EF841F}" type="sibTrans" cxnId="{48F9A110-0B70-4472-A1BA-8154292465AD}">
      <dgm:prSet/>
      <dgm:spPr/>
    </dgm:pt>
    <dgm:pt modelId="{AFF8CE31-749C-4425-A8E0-D577DD3FD1DA}" type="pres">
      <dgm:prSet presAssocID="{3A281587-E4ED-45B2-8954-A3ECC7856623}" presName="linearFlow" presStyleCnt="0">
        <dgm:presLayoutVars>
          <dgm:dir/>
          <dgm:animLvl val="lvl"/>
          <dgm:resizeHandles val="exact"/>
        </dgm:presLayoutVars>
      </dgm:prSet>
      <dgm:spPr/>
      <dgm:t>
        <a:bodyPr/>
        <a:lstStyle/>
        <a:p>
          <a:endParaRPr lang="en-US"/>
        </a:p>
      </dgm:t>
    </dgm:pt>
    <dgm:pt modelId="{16B8A2BA-D773-46E0-8ADD-9277F75212C1}" type="pres">
      <dgm:prSet presAssocID="{A682799A-BDB5-46C2-A1BD-859F02563CF8}" presName="composite" presStyleCnt="0"/>
      <dgm:spPr/>
    </dgm:pt>
    <dgm:pt modelId="{D504AAD2-A3EF-4897-89E4-F2ABEC82B854}" type="pres">
      <dgm:prSet presAssocID="{A682799A-BDB5-46C2-A1BD-859F02563CF8}" presName="parentText" presStyleLbl="alignNode1" presStyleIdx="0" presStyleCnt="2">
        <dgm:presLayoutVars>
          <dgm:chMax val="1"/>
          <dgm:bulletEnabled val="1"/>
        </dgm:presLayoutVars>
      </dgm:prSet>
      <dgm:spPr/>
      <dgm:t>
        <a:bodyPr/>
        <a:lstStyle/>
        <a:p>
          <a:endParaRPr lang="en-US"/>
        </a:p>
      </dgm:t>
    </dgm:pt>
    <dgm:pt modelId="{DE62C1A8-B600-4CD4-895C-33C530574546}" type="pres">
      <dgm:prSet presAssocID="{A682799A-BDB5-46C2-A1BD-859F02563CF8}" presName="descendantText" presStyleLbl="alignAcc1" presStyleIdx="0" presStyleCnt="2">
        <dgm:presLayoutVars>
          <dgm:bulletEnabled val="1"/>
        </dgm:presLayoutVars>
      </dgm:prSet>
      <dgm:spPr/>
      <dgm:t>
        <a:bodyPr/>
        <a:lstStyle/>
        <a:p>
          <a:endParaRPr lang="en-US"/>
        </a:p>
      </dgm:t>
    </dgm:pt>
    <dgm:pt modelId="{E994B2CE-1209-4618-9BAE-247E1C5DE9F9}" type="pres">
      <dgm:prSet presAssocID="{87A8AFB4-2AF2-4014-B0A4-307998C973B6}" presName="sp" presStyleCnt="0"/>
      <dgm:spPr/>
    </dgm:pt>
    <dgm:pt modelId="{D94CF7CE-405E-4954-B18B-D33750E4F31B}" type="pres">
      <dgm:prSet presAssocID="{3192FF5F-F7D1-4D64-8E98-933A6FB90661}" presName="composite" presStyleCnt="0"/>
      <dgm:spPr/>
    </dgm:pt>
    <dgm:pt modelId="{E3AA748F-0984-4D9A-A3B7-A8CF67714B87}" type="pres">
      <dgm:prSet presAssocID="{3192FF5F-F7D1-4D64-8E98-933A6FB90661}" presName="parentText" presStyleLbl="alignNode1" presStyleIdx="1" presStyleCnt="2">
        <dgm:presLayoutVars>
          <dgm:chMax val="1"/>
          <dgm:bulletEnabled val="1"/>
        </dgm:presLayoutVars>
      </dgm:prSet>
      <dgm:spPr/>
      <dgm:t>
        <a:bodyPr/>
        <a:lstStyle/>
        <a:p>
          <a:endParaRPr lang="en-US"/>
        </a:p>
      </dgm:t>
    </dgm:pt>
    <dgm:pt modelId="{77DE07E4-A74A-4D11-9AFC-D5A75BBD5579}" type="pres">
      <dgm:prSet presAssocID="{3192FF5F-F7D1-4D64-8E98-933A6FB90661}" presName="descendantText" presStyleLbl="alignAcc1" presStyleIdx="1" presStyleCnt="2">
        <dgm:presLayoutVars>
          <dgm:bulletEnabled val="1"/>
        </dgm:presLayoutVars>
      </dgm:prSet>
      <dgm:spPr/>
      <dgm:t>
        <a:bodyPr/>
        <a:lstStyle/>
        <a:p>
          <a:endParaRPr lang="en-US"/>
        </a:p>
      </dgm:t>
    </dgm:pt>
  </dgm:ptLst>
  <dgm:cxnLst>
    <dgm:cxn modelId="{7D9B0708-B2F9-4CB8-92F8-1078475AF51C}" type="presOf" srcId="{DDC676BC-CE7F-44AC-B40A-E118C9DFAE14}" destId="{77DE07E4-A74A-4D11-9AFC-D5A75BBD5579}" srcOrd="0" destOrd="0" presId="urn:microsoft.com/office/officeart/2005/8/layout/chevron2"/>
    <dgm:cxn modelId="{9CDE3121-845C-4E0D-B507-76569D738BFB}" type="presOf" srcId="{8D5536AD-061F-47CD-B53C-73C1DD01F0C6}" destId="{DE62C1A8-B600-4CD4-895C-33C530574546}" srcOrd="0" destOrd="2" presId="urn:microsoft.com/office/officeart/2005/8/layout/chevron2"/>
    <dgm:cxn modelId="{C709FE07-8692-40D6-B5E2-E34496EB86C3}" srcId="{3192FF5F-F7D1-4D64-8E98-933A6FB90661}" destId="{3D2EF5D0-DA7E-494C-82FD-3EE952E0D6E4}" srcOrd="2" destOrd="0" parTransId="{2FEB3721-FF4A-4C65-9564-B91A092FBC28}" sibTransId="{6CA5DC31-4A98-4239-9D9C-ED34B1024367}"/>
    <dgm:cxn modelId="{182463D2-E9E1-4FC4-999B-04EDAECD0267}" type="presOf" srcId="{6B1D8433-EBF9-410B-AC08-AD566C487E3E}" destId="{DE62C1A8-B600-4CD4-895C-33C530574546}" srcOrd="0" destOrd="1" presId="urn:microsoft.com/office/officeart/2005/8/layout/chevron2"/>
    <dgm:cxn modelId="{DF718CC9-97AC-4D53-BD91-8095F8F4724F}" type="presOf" srcId="{A682799A-BDB5-46C2-A1BD-859F02563CF8}" destId="{D504AAD2-A3EF-4897-89E4-F2ABEC82B854}" srcOrd="0" destOrd="0" presId="urn:microsoft.com/office/officeart/2005/8/layout/chevron2"/>
    <dgm:cxn modelId="{AD8CE9E0-0E95-405E-A4CB-BDFFA6E87962}" srcId="{3192FF5F-F7D1-4D64-8E98-933A6FB90661}" destId="{DDC676BC-CE7F-44AC-B40A-E118C9DFAE14}" srcOrd="0" destOrd="0" parTransId="{0BEBE6B7-3F4F-4FFE-96C5-DB42CC1C165B}" sibTransId="{9B406547-ACFC-447B-BDFD-044DF22C5B34}"/>
    <dgm:cxn modelId="{1DC24C85-E52D-4E33-A4A3-34C0B73C052D}" type="presOf" srcId="{3D2EF5D0-DA7E-494C-82FD-3EE952E0D6E4}" destId="{77DE07E4-A74A-4D11-9AFC-D5A75BBD5579}" srcOrd="0" destOrd="3" presId="urn:microsoft.com/office/officeart/2005/8/layout/chevron2"/>
    <dgm:cxn modelId="{24AAF849-E809-420C-9114-9736A6BA0FDB}" type="presOf" srcId="{70807FFA-F21A-455D-9523-1BB2950C5F68}" destId="{77DE07E4-A74A-4D11-9AFC-D5A75BBD5579}" srcOrd="0" destOrd="2" presId="urn:microsoft.com/office/officeart/2005/8/layout/chevron2"/>
    <dgm:cxn modelId="{A142A0F6-E69B-4DCB-AEB8-F8F4B440F05D}" type="presOf" srcId="{F900148B-D4E3-4DFD-AF74-03B0AD678EF3}" destId="{77DE07E4-A74A-4D11-9AFC-D5A75BBD5579}" srcOrd="0" destOrd="1" presId="urn:microsoft.com/office/officeart/2005/8/layout/chevron2"/>
    <dgm:cxn modelId="{5326B628-6D15-4B06-BCA9-D3A5D3B5F00C}" srcId="{E16537F2-7E0D-4489-8282-1F98F9972587}" destId="{8D5536AD-061F-47CD-B53C-73C1DD01F0C6}" srcOrd="1" destOrd="0" parTransId="{ADAB9967-7E0D-4AB8-992C-CD5E367AFC26}" sibTransId="{33A6800F-71D3-4FB0-9101-3BA9EF43971D}"/>
    <dgm:cxn modelId="{48F9A110-0B70-4472-A1BA-8154292465AD}" srcId="{F900148B-D4E3-4DFD-AF74-03B0AD678EF3}" destId="{70807FFA-F21A-455D-9523-1BB2950C5F68}" srcOrd="0" destOrd="0" parTransId="{BB7FFF89-3D22-4484-B725-690A206D9235}" sibTransId="{FCD59A3A-B846-4F14-ADB4-1DF167EF841F}"/>
    <dgm:cxn modelId="{16DDDF1A-D3CE-4556-9F7C-626B0C60AA72}" srcId="{A682799A-BDB5-46C2-A1BD-859F02563CF8}" destId="{E16537F2-7E0D-4489-8282-1F98F9972587}" srcOrd="0" destOrd="0" parTransId="{14C31871-2545-494B-88AB-84763CF7AB8A}" sibTransId="{9ECA4D77-4272-442E-86E7-E2EE4F167BB8}"/>
    <dgm:cxn modelId="{D67FDD58-9EC2-4E74-B472-E0AB96D92894}" srcId="{3192FF5F-F7D1-4D64-8E98-933A6FB90661}" destId="{F900148B-D4E3-4DFD-AF74-03B0AD678EF3}" srcOrd="1" destOrd="0" parTransId="{71463989-31E4-4062-A28F-E75C6E7D7D04}" sibTransId="{0EA76E0A-3417-437C-B667-9F67E2DF78BB}"/>
    <dgm:cxn modelId="{E6B99537-2BDE-467B-8C1F-3C6B40B1CAE6}" srcId="{A682799A-BDB5-46C2-A1BD-859F02563CF8}" destId="{734ACBEA-C3D7-4D2D-B034-7B7E7991938D}" srcOrd="1" destOrd="0" parTransId="{F036B3AB-4918-4A01-946C-5591DBE9E292}" sibTransId="{CD330E52-FA30-4563-AF9F-303B4E124BF8}"/>
    <dgm:cxn modelId="{05B43972-78C5-4433-B218-C24F01D87E21}" srcId="{E16537F2-7E0D-4489-8282-1F98F9972587}" destId="{6B1D8433-EBF9-410B-AC08-AD566C487E3E}" srcOrd="0" destOrd="0" parTransId="{13B511C0-33F2-4DA6-926C-3B36A3E15567}" sibTransId="{72C62CD8-67D0-413B-950A-5A5502C170DB}"/>
    <dgm:cxn modelId="{60C0C0F8-2678-4934-B3AA-6EA26D13C52C}" srcId="{3A281587-E4ED-45B2-8954-A3ECC7856623}" destId="{A682799A-BDB5-46C2-A1BD-859F02563CF8}" srcOrd="0" destOrd="0" parTransId="{F7CFEC1D-FA78-456A-8FD0-18B7A00656BC}" sibTransId="{87A8AFB4-2AF2-4014-B0A4-307998C973B6}"/>
    <dgm:cxn modelId="{6C4B7469-30D9-402B-B768-66E04611841E}" type="presOf" srcId="{E16537F2-7E0D-4489-8282-1F98F9972587}" destId="{DE62C1A8-B600-4CD4-895C-33C530574546}" srcOrd="0" destOrd="0" presId="urn:microsoft.com/office/officeart/2005/8/layout/chevron2"/>
    <dgm:cxn modelId="{4F72E4C8-C018-4F69-A67E-FC9791ADD70D}" type="presOf" srcId="{3192FF5F-F7D1-4D64-8E98-933A6FB90661}" destId="{E3AA748F-0984-4D9A-A3B7-A8CF67714B87}" srcOrd="0" destOrd="0" presId="urn:microsoft.com/office/officeart/2005/8/layout/chevron2"/>
    <dgm:cxn modelId="{E09A1869-71CB-4DF7-ADF5-D839123B601B}" srcId="{3A281587-E4ED-45B2-8954-A3ECC7856623}" destId="{3192FF5F-F7D1-4D64-8E98-933A6FB90661}" srcOrd="1" destOrd="0" parTransId="{A60C468C-AE4C-4EBC-B7C5-52BAE12E8DE1}" sibTransId="{3B01D6BC-1C44-42FA-8BDC-550F3F9C6A90}"/>
    <dgm:cxn modelId="{6C372BAA-125E-4FA3-8989-22EFC009CF64}" type="presOf" srcId="{734ACBEA-C3D7-4D2D-B034-7B7E7991938D}" destId="{DE62C1A8-B600-4CD4-895C-33C530574546}" srcOrd="0" destOrd="3" presId="urn:microsoft.com/office/officeart/2005/8/layout/chevron2"/>
    <dgm:cxn modelId="{CF969B76-67FC-42AB-B2C4-363BEE2A3A16}" type="presOf" srcId="{3A281587-E4ED-45B2-8954-A3ECC7856623}" destId="{AFF8CE31-749C-4425-A8E0-D577DD3FD1DA}" srcOrd="0" destOrd="0" presId="urn:microsoft.com/office/officeart/2005/8/layout/chevron2"/>
    <dgm:cxn modelId="{79D4E88E-CBB7-4FF5-9786-D1B116C1E015}" type="presParOf" srcId="{AFF8CE31-749C-4425-A8E0-D577DD3FD1DA}" destId="{16B8A2BA-D773-46E0-8ADD-9277F75212C1}" srcOrd="0" destOrd="0" presId="urn:microsoft.com/office/officeart/2005/8/layout/chevron2"/>
    <dgm:cxn modelId="{3289B37B-57CD-4DA2-B591-32C4E56C64B3}" type="presParOf" srcId="{16B8A2BA-D773-46E0-8ADD-9277F75212C1}" destId="{D504AAD2-A3EF-4897-89E4-F2ABEC82B854}" srcOrd="0" destOrd="0" presId="urn:microsoft.com/office/officeart/2005/8/layout/chevron2"/>
    <dgm:cxn modelId="{194A5292-347E-44C4-90EC-96C1A2528D9E}" type="presParOf" srcId="{16B8A2BA-D773-46E0-8ADD-9277F75212C1}" destId="{DE62C1A8-B600-4CD4-895C-33C530574546}" srcOrd="1" destOrd="0" presId="urn:microsoft.com/office/officeart/2005/8/layout/chevron2"/>
    <dgm:cxn modelId="{354A7047-74D0-497B-8BD2-252E9CFB9BC1}" type="presParOf" srcId="{AFF8CE31-749C-4425-A8E0-D577DD3FD1DA}" destId="{E994B2CE-1209-4618-9BAE-247E1C5DE9F9}" srcOrd="1" destOrd="0" presId="urn:microsoft.com/office/officeart/2005/8/layout/chevron2"/>
    <dgm:cxn modelId="{7EEF120A-711B-492B-A5F7-AE28FF6117F3}" type="presParOf" srcId="{AFF8CE31-749C-4425-A8E0-D577DD3FD1DA}" destId="{D94CF7CE-405E-4954-B18B-D33750E4F31B}" srcOrd="2" destOrd="0" presId="urn:microsoft.com/office/officeart/2005/8/layout/chevron2"/>
    <dgm:cxn modelId="{5C0BDE4F-DDF2-4F83-B507-A582ED22E25D}" type="presParOf" srcId="{D94CF7CE-405E-4954-B18B-D33750E4F31B}" destId="{E3AA748F-0984-4D9A-A3B7-A8CF67714B87}" srcOrd="0" destOrd="0" presId="urn:microsoft.com/office/officeart/2005/8/layout/chevron2"/>
    <dgm:cxn modelId="{83E59525-EAF1-4137-914E-A2F3F0DC6ED4}" type="presParOf" srcId="{D94CF7CE-405E-4954-B18B-D33750E4F31B}" destId="{77DE07E4-A74A-4D11-9AFC-D5A75BBD5579}" srcOrd="1" destOrd="0" presId="urn:microsoft.com/office/officeart/2005/8/layout/chevron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6D57201B-3CF5-482B-A6A0-060C8393EAE6}" type="doc">
      <dgm:prSet loTypeId="urn:microsoft.com/office/officeart/2005/8/layout/chevron2" loCatId="list" qsTypeId="urn:microsoft.com/office/officeart/2005/8/quickstyle/simple1" qsCatId="simple" csTypeId="urn:microsoft.com/office/officeart/2005/8/colors/accent1_2" csCatId="accent1" phldr="1"/>
      <dgm:spPr/>
      <dgm:t>
        <a:bodyPr/>
        <a:lstStyle/>
        <a:p>
          <a:endParaRPr lang="en-US"/>
        </a:p>
      </dgm:t>
    </dgm:pt>
    <dgm:pt modelId="{946A4267-6773-4104-9A71-257D88333F30}">
      <dgm:prSet phldrT="[Text]"/>
      <dgm:spPr/>
      <dgm:t>
        <a:bodyPr/>
        <a:lstStyle/>
        <a:p>
          <a:r>
            <a:rPr lang="en-US" dirty="0" smtClean="0"/>
            <a:t>June 15th</a:t>
          </a:r>
          <a:endParaRPr lang="en-US" dirty="0"/>
        </a:p>
      </dgm:t>
    </dgm:pt>
    <dgm:pt modelId="{2D0D3418-1753-4C04-AAB4-29F4B8A965BF}" type="parTrans" cxnId="{3A715989-BC56-43FD-A052-15C61FBD97CF}">
      <dgm:prSet/>
      <dgm:spPr/>
      <dgm:t>
        <a:bodyPr/>
        <a:lstStyle/>
        <a:p>
          <a:endParaRPr lang="en-US"/>
        </a:p>
      </dgm:t>
    </dgm:pt>
    <dgm:pt modelId="{0D381291-07F0-4D99-A96B-077972ABB25D}" type="sibTrans" cxnId="{3A715989-BC56-43FD-A052-15C61FBD97CF}">
      <dgm:prSet/>
      <dgm:spPr/>
      <dgm:t>
        <a:bodyPr/>
        <a:lstStyle/>
        <a:p>
          <a:endParaRPr lang="en-US"/>
        </a:p>
      </dgm:t>
    </dgm:pt>
    <dgm:pt modelId="{4A2A7E8B-E035-403D-92EF-171153545562}">
      <dgm:prSet phldrT="[Text]" phldr="1"/>
      <dgm:spPr/>
      <dgm:t>
        <a:bodyPr/>
        <a:lstStyle/>
        <a:p>
          <a:endParaRPr lang="en-US" sz="800"/>
        </a:p>
      </dgm:t>
    </dgm:pt>
    <dgm:pt modelId="{AA893B25-9832-41DB-A797-6EE872919B36}" type="parTrans" cxnId="{BFB210AD-7D8D-424E-BB3B-99A1444F205B}">
      <dgm:prSet/>
      <dgm:spPr/>
      <dgm:t>
        <a:bodyPr/>
        <a:lstStyle/>
        <a:p>
          <a:endParaRPr lang="en-US"/>
        </a:p>
      </dgm:t>
    </dgm:pt>
    <dgm:pt modelId="{757134F7-63D7-4FBD-BC61-19C294D64E82}" type="sibTrans" cxnId="{BFB210AD-7D8D-424E-BB3B-99A1444F205B}">
      <dgm:prSet/>
      <dgm:spPr/>
      <dgm:t>
        <a:bodyPr/>
        <a:lstStyle/>
        <a:p>
          <a:endParaRPr lang="en-US"/>
        </a:p>
      </dgm:t>
    </dgm:pt>
    <dgm:pt modelId="{E9D3DC2E-A249-4F96-B2D7-87C9F9F65DEB}">
      <dgm:prSet phldrT="[Text]" custT="1"/>
      <dgm:spPr/>
      <dgm:t>
        <a:bodyPr/>
        <a:lstStyle/>
        <a:p>
          <a:r>
            <a:rPr lang="en-US" sz="1200" dirty="0" smtClean="0">
              <a:solidFill>
                <a:schemeClr val="tx2">
                  <a:lumMod val="10000"/>
                </a:schemeClr>
              </a:solidFill>
            </a:rPr>
            <a:t>BEGA is required to submit a list to the DC Register of filers who</a:t>
          </a:r>
          <a:r>
            <a:rPr lang="en-US" sz="800" dirty="0" smtClean="0">
              <a:solidFill>
                <a:schemeClr val="tx2">
                  <a:lumMod val="10000"/>
                </a:schemeClr>
              </a:solidFill>
            </a:rPr>
            <a:t>:</a:t>
          </a:r>
          <a:endParaRPr lang="en-US" sz="800" dirty="0">
            <a:solidFill>
              <a:schemeClr val="tx2">
                <a:lumMod val="10000"/>
              </a:schemeClr>
            </a:solidFill>
          </a:endParaRPr>
        </a:p>
      </dgm:t>
    </dgm:pt>
    <dgm:pt modelId="{3C621026-F572-45DA-87E8-9B9C3002F6A7}" type="parTrans" cxnId="{33704720-75E1-46C6-A755-CA61B5DBB21C}">
      <dgm:prSet/>
      <dgm:spPr/>
      <dgm:t>
        <a:bodyPr/>
        <a:lstStyle/>
        <a:p>
          <a:endParaRPr lang="en-US"/>
        </a:p>
      </dgm:t>
    </dgm:pt>
    <dgm:pt modelId="{AAFCEF6C-BF62-4FFD-821D-5E547093D992}" type="sibTrans" cxnId="{33704720-75E1-46C6-A755-CA61B5DBB21C}">
      <dgm:prSet/>
      <dgm:spPr/>
      <dgm:t>
        <a:bodyPr/>
        <a:lstStyle/>
        <a:p>
          <a:endParaRPr lang="en-US"/>
        </a:p>
      </dgm:t>
    </dgm:pt>
    <dgm:pt modelId="{B28E9CF4-7B03-43DE-BD8A-B27A0774B4D4}">
      <dgm:prSet phldrT="[Text]"/>
      <dgm:spPr/>
      <dgm:t>
        <a:bodyPr/>
        <a:lstStyle/>
        <a:p>
          <a:r>
            <a:rPr lang="en-US" dirty="0" smtClean="0"/>
            <a:t>June 15th</a:t>
          </a:r>
          <a:endParaRPr lang="en-US" dirty="0"/>
        </a:p>
      </dgm:t>
    </dgm:pt>
    <dgm:pt modelId="{28573635-F41F-4AA9-AEF2-CA18C3DE296A}" type="parTrans" cxnId="{5FE38218-7BBC-4B54-8ED7-59FF0C56E520}">
      <dgm:prSet/>
      <dgm:spPr/>
      <dgm:t>
        <a:bodyPr/>
        <a:lstStyle/>
        <a:p>
          <a:endParaRPr lang="en-US"/>
        </a:p>
      </dgm:t>
    </dgm:pt>
    <dgm:pt modelId="{7E5169CC-6655-4C8D-85FA-F9CCE9920F3F}" type="sibTrans" cxnId="{5FE38218-7BBC-4B54-8ED7-59FF0C56E520}">
      <dgm:prSet/>
      <dgm:spPr/>
      <dgm:t>
        <a:bodyPr/>
        <a:lstStyle/>
        <a:p>
          <a:endParaRPr lang="en-US"/>
        </a:p>
      </dgm:t>
    </dgm:pt>
    <dgm:pt modelId="{B4B0DF1E-E407-424E-887E-173FB85B0109}">
      <dgm:prSet phldrT="[Text]"/>
      <dgm:spPr/>
      <dgm:t>
        <a:bodyPr/>
        <a:lstStyle/>
        <a:p>
          <a:endParaRPr lang="en-US" sz="800" dirty="0">
            <a:solidFill>
              <a:schemeClr val="tx2">
                <a:lumMod val="10000"/>
              </a:schemeClr>
            </a:solidFill>
          </a:endParaRPr>
        </a:p>
      </dgm:t>
    </dgm:pt>
    <dgm:pt modelId="{0CD073D3-2777-4C9D-A287-2C2B2B25E443}" type="parTrans" cxnId="{10265C6B-1FE8-4203-9243-AD2CA00921A6}">
      <dgm:prSet/>
      <dgm:spPr/>
      <dgm:t>
        <a:bodyPr/>
        <a:lstStyle/>
        <a:p>
          <a:endParaRPr lang="en-US"/>
        </a:p>
      </dgm:t>
    </dgm:pt>
    <dgm:pt modelId="{E3F02B43-526D-4394-9734-394320FB1C36}" type="sibTrans" cxnId="{10265C6B-1FE8-4203-9243-AD2CA00921A6}">
      <dgm:prSet/>
      <dgm:spPr/>
      <dgm:t>
        <a:bodyPr/>
        <a:lstStyle/>
        <a:p>
          <a:endParaRPr lang="en-US"/>
        </a:p>
      </dgm:t>
    </dgm:pt>
    <dgm:pt modelId="{CD6BA58A-0BA4-453C-9645-8272BF64A37F}">
      <dgm:prSet phldrT="[Text]"/>
      <dgm:spPr/>
      <dgm:t>
        <a:bodyPr/>
        <a:lstStyle/>
        <a:p>
          <a:r>
            <a:rPr lang="en-US" dirty="0" smtClean="0">
              <a:solidFill>
                <a:schemeClr val="tx2">
                  <a:lumMod val="10000"/>
                </a:schemeClr>
              </a:solidFill>
            </a:rPr>
            <a:t>BEGA begins coordinating the fine and enforcement process</a:t>
          </a:r>
          <a:endParaRPr lang="en-US" dirty="0">
            <a:solidFill>
              <a:schemeClr val="tx2">
                <a:lumMod val="10000"/>
              </a:schemeClr>
            </a:solidFill>
          </a:endParaRPr>
        </a:p>
      </dgm:t>
    </dgm:pt>
    <dgm:pt modelId="{866522E5-F801-4305-B0DF-DD76BD4073ED}" type="sibTrans" cxnId="{7723CB94-5A89-436A-B06B-B498402B11A9}">
      <dgm:prSet/>
      <dgm:spPr/>
      <dgm:t>
        <a:bodyPr/>
        <a:lstStyle/>
        <a:p>
          <a:endParaRPr lang="en-US"/>
        </a:p>
      </dgm:t>
    </dgm:pt>
    <dgm:pt modelId="{9F8A2650-33B8-40FA-9225-BF9F7FDF2D26}" type="parTrans" cxnId="{7723CB94-5A89-436A-B06B-B498402B11A9}">
      <dgm:prSet/>
      <dgm:spPr/>
      <dgm:t>
        <a:bodyPr/>
        <a:lstStyle/>
        <a:p>
          <a:endParaRPr lang="en-US"/>
        </a:p>
      </dgm:t>
    </dgm:pt>
    <dgm:pt modelId="{34362949-7DF1-424F-896F-E85A212CE496}">
      <dgm:prSet phldrT="[Text]" phldr="1"/>
      <dgm:spPr/>
      <dgm:t>
        <a:bodyPr/>
        <a:lstStyle/>
        <a:p>
          <a:endParaRPr lang="en-US" dirty="0"/>
        </a:p>
      </dgm:t>
    </dgm:pt>
    <dgm:pt modelId="{36A296C6-4CFF-421D-8CCE-B44077DEEF5C}" type="sibTrans" cxnId="{C604378E-6BBF-46A4-8129-796337BC3618}">
      <dgm:prSet/>
      <dgm:spPr/>
      <dgm:t>
        <a:bodyPr/>
        <a:lstStyle/>
        <a:p>
          <a:endParaRPr lang="en-US"/>
        </a:p>
      </dgm:t>
    </dgm:pt>
    <dgm:pt modelId="{65A2D694-2B92-42FF-86E2-A4974355815E}" type="parTrans" cxnId="{C604378E-6BBF-46A4-8129-796337BC3618}">
      <dgm:prSet/>
      <dgm:spPr/>
      <dgm:t>
        <a:bodyPr/>
        <a:lstStyle/>
        <a:p>
          <a:endParaRPr lang="en-US"/>
        </a:p>
      </dgm:t>
    </dgm:pt>
    <dgm:pt modelId="{06D8AD75-5DAC-43FB-8965-C6F4E40BF349}">
      <dgm:prSet phldrT="[Text]"/>
      <dgm:spPr/>
      <dgm:t>
        <a:bodyPr/>
        <a:lstStyle/>
        <a:p>
          <a:r>
            <a:rPr lang="en-US" sz="800" b="1" i="0" dirty="0" smtClean="0">
              <a:solidFill>
                <a:schemeClr val="tx2">
                  <a:lumMod val="10000"/>
                </a:schemeClr>
              </a:solidFill>
            </a:rPr>
            <a:t>(1)</a:t>
          </a:r>
          <a:r>
            <a:rPr lang="en-US" sz="800" b="0" i="0" dirty="0" smtClean="0">
              <a:solidFill>
                <a:schemeClr val="tx2">
                  <a:lumMod val="10000"/>
                </a:schemeClr>
              </a:solidFill>
            </a:rPr>
            <a:t> Filed a FDS;</a:t>
          </a:r>
          <a:endParaRPr lang="en-US" sz="800" dirty="0">
            <a:solidFill>
              <a:schemeClr val="tx2">
                <a:lumMod val="10000"/>
              </a:schemeClr>
            </a:solidFill>
          </a:endParaRPr>
        </a:p>
      </dgm:t>
    </dgm:pt>
    <dgm:pt modelId="{80A3567B-FD9E-438B-832C-7EB13C15035C}" type="parTrans" cxnId="{E57D0AF6-C7A7-4A11-A6A4-4676A7C6645E}">
      <dgm:prSet/>
      <dgm:spPr/>
    </dgm:pt>
    <dgm:pt modelId="{A6F5ADAA-08E7-4BAA-88AB-6978ED74DB9C}" type="sibTrans" cxnId="{E57D0AF6-C7A7-4A11-A6A4-4676A7C6645E}">
      <dgm:prSet/>
      <dgm:spPr/>
    </dgm:pt>
    <dgm:pt modelId="{F9DB7C00-68EC-4D75-AD1D-7B79AB62C0D7}">
      <dgm:prSet/>
      <dgm:spPr/>
      <dgm:t>
        <a:bodyPr/>
        <a:lstStyle/>
        <a:p>
          <a:r>
            <a:rPr lang="en-US" sz="800" b="1" i="0" dirty="0" smtClean="0">
              <a:solidFill>
                <a:schemeClr val="tx2">
                  <a:lumMod val="10000"/>
                </a:schemeClr>
              </a:solidFill>
            </a:rPr>
            <a:t>(2)</a:t>
          </a:r>
          <a:r>
            <a:rPr lang="en-US" sz="800" b="0" i="0" dirty="0" smtClean="0">
              <a:solidFill>
                <a:schemeClr val="tx2">
                  <a:lumMod val="10000"/>
                </a:schemeClr>
              </a:solidFill>
            </a:rPr>
            <a:t> Sought and received an extension of the filing deadline and the reason for the extension; and</a:t>
          </a:r>
          <a:endParaRPr lang="en-US" sz="800" b="0" i="0" dirty="0">
            <a:solidFill>
              <a:schemeClr val="tx2">
                <a:lumMod val="10000"/>
              </a:schemeClr>
            </a:solidFill>
          </a:endParaRPr>
        </a:p>
      </dgm:t>
    </dgm:pt>
    <dgm:pt modelId="{24F13F60-1D44-445D-AE7F-8106539975F1}" type="parTrans" cxnId="{3625FEAB-E1F7-4034-99F1-087B06C6C739}">
      <dgm:prSet/>
      <dgm:spPr/>
      <dgm:t>
        <a:bodyPr/>
        <a:lstStyle/>
        <a:p>
          <a:endParaRPr lang="en-US"/>
        </a:p>
      </dgm:t>
    </dgm:pt>
    <dgm:pt modelId="{147AACC2-33AB-4CFE-8132-2CE5D4C20C56}" type="sibTrans" cxnId="{3625FEAB-E1F7-4034-99F1-087B06C6C739}">
      <dgm:prSet/>
      <dgm:spPr/>
      <dgm:t>
        <a:bodyPr/>
        <a:lstStyle/>
        <a:p>
          <a:endParaRPr lang="en-US"/>
        </a:p>
      </dgm:t>
    </dgm:pt>
    <dgm:pt modelId="{3C82FCA1-2F7C-4B13-9F0D-EBC50DADFE78}">
      <dgm:prSet/>
      <dgm:spPr/>
      <dgm:t>
        <a:bodyPr/>
        <a:lstStyle/>
        <a:p>
          <a:r>
            <a:rPr lang="en-US" sz="800" b="1" i="0" dirty="0" smtClean="0">
              <a:solidFill>
                <a:schemeClr val="tx2">
                  <a:lumMod val="10000"/>
                </a:schemeClr>
              </a:solidFill>
            </a:rPr>
            <a:t>(3)</a:t>
          </a:r>
          <a:r>
            <a:rPr lang="en-US" sz="800" b="0" i="0" dirty="0" smtClean="0">
              <a:solidFill>
                <a:schemeClr val="tx2">
                  <a:lumMod val="10000"/>
                </a:schemeClr>
              </a:solidFill>
            </a:rPr>
            <a:t> Did not </a:t>
          </a:r>
          <a:r>
            <a:rPr lang="en-US" sz="800" b="0" i="0" dirty="0" smtClean="0">
              <a:solidFill>
                <a:schemeClr val="tx2">
                  <a:lumMod val="10000"/>
                </a:schemeClr>
              </a:solidFill>
            </a:rPr>
            <a:t>file a </a:t>
          </a:r>
          <a:r>
            <a:rPr lang="en-US" sz="800" b="0" i="0" dirty="0" smtClean="0">
              <a:solidFill>
                <a:schemeClr val="tx2">
                  <a:lumMod val="10000"/>
                </a:schemeClr>
              </a:solidFill>
            </a:rPr>
            <a:t>report and the reason for not filing, if known.</a:t>
          </a:r>
          <a:endParaRPr lang="en-US" sz="800" b="0" i="0" dirty="0">
            <a:solidFill>
              <a:schemeClr val="tx2">
                <a:lumMod val="10000"/>
              </a:schemeClr>
            </a:solidFill>
          </a:endParaRPr>
        </a:p>
      </dgm:t>
    </dgm:pt>
    <dgm:pt modelId="{5061E5A3-638C-42E4-9FA8-68F979367444}" type="parTrans" cxnId="{18701E24-5012-400B-B301-8A8603D30F2E}">
      <dgm:prSet/>
      <dgm:spPr/>
      <dgm:t>
        <a:bodyPr/>
        <a:lstStyle/>
        <a:p>
          <a:endParaRPr lang="en-US"/>
        </a:p>
      </dgm:t>
    </dgm:pt>
    <dgm:pt modelId="{8177E29B-728A-450D-AA49-CB57CC179BD1}" type="sibTrans" cxnId="{18701E24-5012-400B-B301-8A8603D30F2E}">
      <dgm:prSet/>
      <dgm:spPr/>
      <dgm:t>
        <a:bodyPr/>
        <a:lstStyle/>
        <a:p>
          <a:endParaRPr lang="en-US"/>
        </a:p>
      </dgm:t>
    </dgm:pt>
    <dgm:pt modelId="{806C9D14-734A-4A66-88EE-E1179613E348}">
      <dgm:prSet/>
      <dgm:spPr/>
      <dgm:t>
        <a:bodyPr/>
        <a:lstStyle/>
        <a:p>
          <a:r>
            <a:rPr lang="en-US" sz="800" b="0" i="0" dirty="0" smtClean="0">
              <a:solidFill>
                <a:schemeClr val="tx2">
                  <a:lumMod val="10000"/>
                </a:schemeClr>
              </a:solidFill>
            </a:rPr>
            <a:t>D.C. Official Code </a:t>
          </a:r>
          <a:r>
            <a:rPr lang="en-US" sz="800" b="0" i="0" dirty="0" smtClean="0">
              <a:solidFill>
                <a:schemeClr val="tx2">
                  <a:lumMod val="10000"/>
                </a:schemeClr>
              </a:solidFill>
              <a:latin typeface="Calibri"/>
              <a:cs typeface="Calibri"/>
            </a:rPr>
            <a:t>§ 1-1162.24(c-1)</a:t>
          </a:r>
          <a:endParaRPr lang="en-US" sz="800" b="0" i="0" dirty="0">
            <a:solidFill>
              <a:schemeClr val="tx2">
                <a:lumMod val="10000"/>
              </a:schemeClr>
            </a:solidFill>
          </a:endParaRPr>
        </a:p>
      </dgm:t>
    </dgm:pt>
    <dgm:pt modelId="{2D2AB0A3-BEA4-4653-87D5-B4AE116AD764}" type="parTrans" cxnId="{BC1F9D89-6482-47BF-BD25-F168D8AA6491}">
      <dgm:prSet/>
      <dgm:spPr/>
    </dgm:pt>
    <dgm:pt modelId="{6BFA577D-05AC-4FE6-976A-B2DB4A0E8AD6}" type="sibTrans" cxnId="{BC1F9D89-6482-47BF-BD25-F168D8AA6491}">
      <dgm:prSet/>
      <dgm:spPr/>
    </dgm:pt>
    <dgm:pt modelId="{D2715987-275C-4FA3-8FE9-B8D4B56196FF}" type="pres">
      <dgm:prSet presAssocID="{6D57201B-3CF5-482B-A6A0-060C8393EAE6}" presName="linearFlow" presStyleCnt="0">
        <dgm:presLayoutVars>
          <dgm:dir/>
          <dgm:animLvl val="lvl"/>
          <dgm:resizeHandles val="exact"/>
        </dgm:presLayoutVars>
      </dgm:prSet>
      <dgm:spPr/>
      <dgm:t>
        <a:bodyPr/>
        <a:lstStyle/>
        <a:p>
          <a:endParaRPr lang="en-US"/>
        </a:p>
      </dgm:t>
    </dgm:pt>
    <dgm:pt modelId="{DE03832F-4F59-44AF-9010-1CD6A77E4A5D}" type="pres">
      <dgm:prSet presAssocID="{946A4267-6773-4104-9A71-257D88333F30}" presName="composite" presStyleCnt="0"/>
      <dgm:spPr/>
    </dgm:pt>
    <dgm:pt modelId="{AC5EABDF-8397-44C6-A61B-072C2AC30EEF}" type="pres">
      <dgm:prSet presAssocID="{946A4267-6773-4104-9A71-257D88333F30}" presName="parentText" presStyleLbl="alignNode1" presStyleIdx="0" presStyleCnt="2">
        <dgm:presLayoutVars>
          <dgm:chMax val="1"/>
          <dgm:bulletEnabled val="1"/>
        </dgm:presLayoutVars>
      </dgm:prSet>
      <dgm:spPr/>
      <dgm:t>
        <a:bodyPr/>
        <a:lstStyle/>
        <a:p>
          <a:endParaRPr lang="en-US"/>
        </a:p>
      </dgm:t>
    </dgm:pt>
    <dgm:pt modelId="{935A4E1C-C37F-4657-A84C-FFF993FFCB40}" type="pres">
      <dgm:prSet presAssocID="{946A4267-6773-4104-9A71-257D88333F30}" presName="descendantText" presStyleLbl="alignAcc1" presStyleIdx="0" presStyleCnt="2">
        <dgm:presLayoutVars>
          <dgm:bulletEnabled val="1"/>
        </dgm:presLayoutVars>
      </dgm:prSet>
      <dgm:spPr/>
      <dgm:t>
        <a:bodyPr/>
        <a:lstStyle/>
        <a:p>
          <a:endParaRPr lang="en-US"/>
        </a:p>
      </dgm:t>
    </dgm:pt>
    <dgm:pt modelId="{2BF4BE27-8752-403D-BE52-B629ED4015E2}" type="pres">
      <dgm:prSet presAssocID="{0D381291-07F0-4D99-A96B-077972ABB25D}" presName="sp" presStyleCnt="0"/>
      <dgm:spPr/>
    </dgm:pt>
    <dgm:pt modelId="{8BFD10A9-5934-4A5B-A1CC-807209302248}" type="pres">
      <dgm:prSet presAssocID="{B28E9CF4-7B03-43DE-BD8A-B27A0774B4D4}" presName="composite" presStyleCnt="0"/>
      <dgm:spPr/>
    </dgm:pt>
    <dgm:pt modelId="{F25ECC63-7D1E-4524-90DD-92B9141CD245}" type="pres">
      <dgm:prSet presAssocID="{B28E9CF4-7B03-43DE-BD8A-B27A0774B4D4}" presName="parentText" presStyleLbl="alignNode1" presStyleIdx="1" presStyleCnt="2">
        <dgm:presLayoutVars>
          <dgm:chMax val="1"/>
          <dgm:bulletEnabled val="1"/>
        </dgm:presLayoutVars>
      </dgm:prSet>
      <dgm:spPr/>
      <dgm:t>
        <a:bodyPr/>
        <a:lstStyle/>
        <a:p>
          <a:endParaRPr lang="en-US"/>
        </a:p>
      </dgm:t>
    </dgm:pt>
    <dgm:pt modelId="{E23A873D-035B-4F81-8CBB-71733D15EF57}" type="pres">
      <dgm:prSet presAssocID="{B28E9CF4-7B03-43DE-BD8A-B27A0774B4D4}" presName="descendantText" presStyleLbl="alignAcc1" presStyleIdx="1" presStyleCnt="2" custLinFactNeighborX="1076">
        <dgm:presLayoutVars>
          <dgm:bulletEnabled val="1"/>
        </dgm:presLayoutVars>
      </dgm:prSet>
      <dgm:spPr/>
      <dgm:t>
        <a:bodyPr/>
        <a:lstStyle/>
        <a:p>
          <a:endParaRPr lang="en-US"/>
        </a:p>
      </dgm:t>
    </dgm:pt>
  </dgm:ptLst>
  <dgm:cxnLst>
    <dgm:cxn modelId="{A6F81B5C-B066-4BD6-B455-551F069838FE}" type="presOf" srcId="{806C9D14-734A-4A66-88EE-E1179613E348}" destId="{935A4E1C-C37F-4657-A84C-FFF993FFCB40}" srcOrd="0" destOrd="5" presId="urn:microsoft.com/office/officeart/2005/8/layout/chevron2"/>
    <dgm:cxn modelId="{7723CB94-5A89-436A-B06B-B498402B11A9}" srcId="{B28E9CF4-7B03-43DE-BD8A-B27A0774B4D4}" destId="{CD6BA58A-0BA4-453C-9645-8272BF64A37F}" srcOrd="1" destOrd="0" parTransId="{9F8A2650-33B8-40FA-9225-BF9F7FDF2D26}" sibTransId="{866522E5-F801-4305-B0DF-DD76BD4073ED}"/>
    <dgm:cxn modelId="{1F4900B4-5A92-4116-A293-F276E3E68E93}" type="presOf" srcId="{E9D3DC2E-A249-4F96-B2D7-87C9F9F65DEB}" destId="{935A4E1C-C37F-4657-A84C-FFF993FFCB40}" srcOrd="0" destOrd="1" presId="urn:microsoft.com/office/officeart/2005/8/layout/chevron2"/>
    <dgm:cxn modelId="{14409FE9-FF3F-42DE-931B-DD6F38217C09}" type="presOf" srcId="{B4B0DF1E-E407-424E-887E-173FB85B0109}" destId="{935A4E1C-C37F-4657-A84C-FFF993FFCB40}" srcOrd="0" destOrd="6" presId="urn:microsoft.com/office/officeart/2005/8/layout/chevron2"/>
    <dgm:cxn modelId="{C604378E-6BBF-46A4-8129-796337BC3618}" srcId="{B28E9CF4-7B03-43DE-BD8A-B27A0774B4D4}" destId="{34362949-7DF1-424F-896F-E85A212CE496}" srcOrd="0" destOrd="0" parTransId="{65A2D694-2B92-42FF-86E2-A4974355815E}" sibTransId="{36A296C6-4CFF-421D-8CCE-B44077DEEF5C}"/>
    <dgm:cxn modelId="{E57D0AF6-C7A7-4A11-A6A4-4676A7C6645E}" srcId="{E9D3DC2E-A249-4F96-B2D7-87C9F9F65DEB}" destId="{06D8AD75-5DAC-43FB-8965-C6F4E40BF349}" srcOrd="0" destOrd="0" parTransId="{80A3567B-FD9E-438B-832C-7EB13C15035C}" sibTransId="{A6F5ADAA-08E7-4BAA-88AB-6978ED74DB9C}"/>
    <dgm:cxn modelId="{BFB210AD-7D8D-424E-BB3B-99A1444F205B}" srcId="{946A4267-6773-4104-9A71-257D88333F30}" destId="{4A2A7E8B-E035-403D-92EF-171153545562}" srcOrd="0" destOrd="0" parTransId="{AA893B25-9832-41DB-A797-6EE872919B36}" sibTransId="{757134F7-63D7-4FBD-BC61-19C294D64E82}"/>
    <dgm:cxn modelId="{33704720-75E1-46C6-A755-CA61B5DBB21C}" srcId="{946A4267-6773-4104-9A71-257D88333F30}" destId="{E9D3DC2E-A249-4F96-B2D7-87C9F9F65DEB}" srcOrd="1" destOrd="0" parTransId="{3C621026-F572-45DA-87E8-9B9C3002F6A7}" sibTransId="{AAFCEF6C-BF62-4FFD-821D-5E547093D992}"/>
    <dgm:cxn modelId="{18701E24-5012-400B-B301-8A8603D30F2E}" srcId="{E9D3DC2E-A249-4F96-B2D7-87C9F9F65DEB}" destId="{3C82FCA1-2F7C-4B13-9F0D-EBC50DADFE78}" srcOrd="2" destOrd="0" parTransId="{5061E5A3-638C-42E4-9FA8-68F979367444}" sibTransId="{8177E29B-728A-450D-AA49-CB57CC179BD1}"/>
    <dgm:cxn modelId="{D85B24D0-A04F-40AD-8247-0831FC0AB910}" type="presOf" srcId="{B28E9CF4-7B03-43DE-BD8A-B27A0774B4D4}" destId="{F25ECC63-7D1E-4524-90DD-92B9141CD245}" srcOrd="0" destOrd="0" presId="urn:microsoft.com/office/officeart/2005/8/layout/chevron2"/>
    <dgm:cxn modelId="{3625FEAB-E1F7-4034-99F1-087B06C6C739}" srcId="{E9D3DC2E-A249-4F96-B2D7-87C9F9F65DEB}" destId="{F9DB7C00-68EC-4D75-AD1D-7B79AB62C0D7}" srcOrd="1" destOrd="0" parTransId="{24F13F60-1D44-445D-AE7F-8106539975F1}" sibTransId="{147AACC2-33AB-4CFE-8132-2CE5D4C20C56}"/>
    <dgm:cxn modelId="{59DABC1A-97F9-448E-9B30-FB207061C22D}" type="presOf" srcId="{4A2A7E8B-E035-403D-92EF-171153545562}" destId="{935A4E1C-C37F-4657-A84C-FFF993FFCB40}" srcOrd="0" destOrd="0" presId="urn:microsoft.com/office/officeart/2005/8/layout/chevron2"/>
    <dgm:cxn modelId="{C7BDDD3D-90A0-4856-B244-BF37DA5B3BB4}" type="presOf" srcId="{F9DB7C00-68EC-4D75-AD1D-7B79AB62C0D7}" destId="{935A4E1C-C37F-4657-A84C-FFF993FFCB40}" srcOrd="0" destOrd="3" presId="urn:microsoft.com/office/officeart/2005/8/layout/chevron2"/>
    <dgm:cxn modelId="{FC23E8DC-40D6-4BDB-B1B9-0D31636013C9}" type="presOf" srcId="{3C82FCA1-2F7C-4B13-9F0D-EBC50DADFE78}" destId="{935A4E1C-C37F-4657-A84C-FFF993FFCB40}" srcOrd="0" destOrd="4" presId="urn:microsoft.com/office/officeart/2005/8/layout/chevron2"/>
    <dgm:cxn modelId="{3A0146CA-BD5E-4450-8175-A2B679CFB37F}" type="presOf" srcId="{946A4267-6773-4104-9A71-257D88333F30}" destId="{AC5EABDF-8397-44C6-A61B-072C2AC30EEF}" srcOrd="0" destOrd="0" presId="urn:microsoft.com/office/officeart/2005/8/layout/chevron2"/>
    <dgm:cxn modelId="{3A715989-BC56-43FD-A052-15C61FBD97CF}" srcId="{6D57201B-3CF5-482B-A6A0-060C8393EAE6}" destId="{946A4267-6773-4104-9A71-257D88333F30}" srcOrd="0" destOrd="0" parTransId="{2D0D3418-1753-4C04-AAB4-29F4B8A965BF}" sibTransId="{0D381291-07F0-4D99-A96B-077972ABB25D}"/>
    <dgm:cxn modelId="{10265C6B-1FE8-4203-9243-AD2CA00921A6}" srcId="{E9D3DC2E-A249-4F96-B2D7-87C9F9F65DEB}" destId="{B4B0DF1E-E407-424E-887E-173FB85B0109}" srcOrd="3" destOrd="0" parTransId="{0CD073D3-2777-4C9D-A287-2C2B2B25E443}" sibTransId="{E3F02B43-526D-4394-9734-394320FB1C36}"/>
    <dgm:cxn modelId="{BC1F9D89-6482-47BF-BD25-F168D8AA6491}" srcId="{3C82FCA1-2F7C-4B13-9F0D-EBC50DADFE78}" destId="{806C9D14-734A-4A66-88EE-E1179613E348}" srcOrd="0" destOrd="0" parTransId="{2D2AB0A3-BEA4-4653-87D5-B4AE116AD764}" sibTransId="{6BFA577D-05AC-4FE6-976A-B2DB4A0E8AD6}"/>
    <dgm:cxn modelId="{2376FC59-B251-43BA-83A6-C67406399F75}" type="presOf" srcId="{34362949-7DF1-424F-896F-E85A212CE496}" destId="{E23A873D-035B-4F81-8CBB-71733D15EF57}" srcOrd="0" destOrd="0" presId="urn:microsoft.com/office/officeart/2005/8/layout/chevron2"/>
    <dgm:cxn modelId="{6663C6D3-2BFD-416C-9C94-70A0BC4680C1}" type="presOf" srcId="{06D8AD75-5DAC-43FB-8965-C6F4E40BF349}" destId="{935A4E1C-C37F-4657-A84C-FFF993FFCB40}" srcOrd="0" destOrd="2" presId="urn:microsoft.com/office/officeart/2005/8/layout/chevron2"/>
    <dgm:cxn modelId="{5FE38218-7BBC-4B54-8ED7-59FF0C56E520}" srcId="{6D57201B-3CF5-482B-A6A0-060C8393EAE6}" destId="{B28E9CF4-7B03-43DE-BD8A-B27A0774B4D4}" srcOrd="1" destOrd="0" parTransId="{28573635-F41F-4AA9-AEF2-CA18C3DE296A}" sibTransId="{7E5169CC-6655-4C8D-85FA-F9CCE9920F3F}"/>
    <dgm:cxn modelId="{014B5459-4B4E-443E-BA81-9EC1C16D91A8}" type="presOf" srcId="{6D57201B-3CF5-482B-A6A0-060C8393EAE6}" destId="{D2715987-275C-4FA3-8FE9-B8D4B56196FF}" srcOrd="0" destOrd="0" presId="urn:microsoft.com/office/officeart/2005/8/layout/chevron2"/>
    <dgm:cxn modelId="{7C3D6B65-10CF-4442-96B9-7943F6E363E5}" type="presOf" srcId="{CD6BA58A-0BA4-453C-9645-8272BF64A37F}" destId="{E23A873D-035B-4F81-8CBB-71733D15EF57}" srcOrd="0" destOrd="1" presId="urn:microsoft.com/office/officeart/2005/8/layout/chevron2"/>
    <dgm:cxn modelId="{A158E7B0-40F6-4A7A-BA23-DFCF3C3734B2}" type="presParOf" srcId="{D2715987-275C-4FA3-8FE9-B8D4B56196FF}" destId="{DE03832F-4F59-44AF-9010-1CD6A77E4A5D}" srcOrd="0" destOrd="0" presId="urn:microsoft.com/office/officeart/2005/8/layout/chevron2"/>
    <dgm:cxn modelId="{54822AD2-D123-47C1-B1FF-0BAE75F5F4F8}" type="presParOf" srcId="{DE03832F-4F59-44AF-9010-1CD6A77E4A5D}" destId="{AC5EABDF-8397-44C6-A61B-072C2AC30EEF}" srcOrd="0" destOrd="0" presId="urn:microsoft.com/office/officeart/2005/8/layout/chevron2"/>
    <dgm:cxn modelId="{618A27C7-FB7B-4E6D-A9A2-19424E2207CA}" type="presParOf" srcId="{DE03832F-4F59-44AF-9010-1CD6A77E4A5D}" destId="{935A4E1C-C37F-4657-A84C-FFF993FFCB40}" srcOrd="1" destOrd="0" presId="urn:microsoft.com/office/officeart/2005/8/layout/chevron2"/>
    <dgm:cxn modelId="{0E079FAD-0B4A-4072-B305-A08178F8F854}" type="presParOf" srcId="{D2715987-275C-4FA3-8FE9-B8D4B56196FF}" destId="{2BF4BE27-8752-403D-BE52-B629ED4015E2}" srcOrd="1" destOrd="0" presId="urn:microsoft.com/office/officeart/2005/8/layout/chevron2"/>
    <dgm:cxn modelId="{C235D3C4-D6D7-468C-974B-A5A97154BC9F}" type="presParOf" srcId="{D2715987-275C-4FA3-8FE9-B8D4B56196FF}" destId="{8BFD10A9-5934-4A5B-A1CC-807209302248}" srcOrd="2" destOrd="0" presId="urn:microsoft.com/office/officeart/2005/8/layout/chevron2"/>
    <dgm:cxn modelId="{0E7D0942-F854-433A-89E2-39EB3EB110BD}" type="presParOf" srcId="{8BFD10A9-5934-4A5B-A1CC-807209302248}" destId="{F25ECC63-7D1E-4524-90DD-92B9141CD245}" srcOrd="0" destOrd="0" presId="urn:microsoft.com/office/officeart/2005/8/layout/chevron2"/>
    <dgm:cxn modelId="{39CFF347-6694-45F3-A805-15545C5C6FAD}" type="presParOf" srcId="{8BFD10A9-5934-4A5B-A1CC-807209302248}" destId="{E23A873D-035B-4F81-8CBB-71733D15EF57}" srcOrd="1" destOrd="0" presId="urn:microsoft.com/office/officeart/2005/8/layout/chevron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4FE7C02-F444-4229-BC1A-E3FD59F7CB17}">
      <dsp:nvSpPr>
        <dsp:cNvPr id="0" name=""/>
        <dsp:cNvSpPr/>
      </dsp:nvSpPr>
      <dsp:spPr>
        <a:xfrm>
          <a:off x="2993454" y="2033438"/>
          <a:ext cx="1113614" cy="285545"/>
        </a:xfrm>
        <a:custGeom>
          <a:avLst/>
          <a:gdLst/>
          <a:ahLst/>
          <a:cxnLst/>
          <a:rect l="0" t="0" r="0" b="0"/>
          <a:pathLst>
            <a:path>
              <a:moveTo>
                <a:pt x="0" y="0"/>
              </a:moveTo>
              <a:lnTo>
                <a:pt x="0" y="194591"/>
              </a:lnTo>
              <a:lnTo>
                <a:pt x="1113614" y="194591"/>
              </a:lnTo>
              <a:lnTo>
                <a:pt x="1113614" y="285545"/>
              </a:lnTo>
            </a:path>
          </a:pathLst>
        </a:custGeom>
        <a:noFill/>
        <a:ln w="55000" cap="flat" cmpd="thickThin"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9FC2A64-7C13-4F55-8D62-277B8B6C8A2A}">
      <dsp:nvSpPr>
        <dsp:cNvPr id="0" name=""/>
        <dsp:cNvSpPr/>
      </dsp:nvSpPr>
      <dsp:spPr>
        <a:xfrm>
          <a:off x="1918921" y="2033438"/>
          <a:ext cx="1074533" cy="285545"/>
        </a:xfrm>
        <a:custGeom>
          <a:avLst/>
          <a:gdLst/>
          <a:ahLst/>
          <a:cxnLst/>
          <a:rect l="0" t="0" r="0" b="0"/>
          <a:pathLst>
            <a:path>
              <a:moveTo>
                <a:pt x="1074533" y="0"/>
              </a:moveTo>
              <a:lnTo>
                <a:pt x="1074533" y="194591"/>
              </a:lnTo>
              <a:lnTo>
                <a:pt x="0" y="194591"/>
              </a:lnTo>
              <a:lnTo>
                <a:pt x="0" y="285545"/>
              </a:lnTo>
            </a:path>
          </a:pathLst>
        </a:custGeom>
        <a:noFill/>
        <a:ln w="55000" cap="flat" cmpd="thickThin"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9D1B3DE-44A0-4169-9F1E-BD45A77AD69A}">
      <dsp:nvSpPr>
        <dsp:cNvPr id="0" name=""/>
        <dsp:cNvSpPr/>
      </dsp:nvSpPr>
      <dsp:spPr>
        <a:xfrm>
          <a:off x="2947734" y="869270"/>
          <a:ext cx="91440" cy="285545"/>
        </a:xfrm>
        <a:custGeom>
          <a:avLst/>
          <a:gdLst/>
          <a:ahLst/>
          <a:cxnLst/>
          <a:rect l="0" t="0" r="0" b="0"/>
          <a:pathLst>
            <a:path>
              <a:moveTo>
                <a:pt x="45720" y="0"/>
              </a:moveTo>
              <a:lnTo>
                <a:pt x="45720" y="285545"/>
              </a:lnTo>
            </a:path>
          </a:pathLst>
        </a:custGeom>
        <a:noFill/>
        <a:ln w="55000" cap="flat" cmpd="thickThin"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EA376C3-AE0C-407A-8541-0E3549DC33AA}">
      <dsp:nvSpPr>
        <dsp:cNvPr id="0" name=""/>
        <dsp:cNvSpPr/>
      </dsp:nvSpPr>
      <dsp:spPr>
        <a:xfrm>
          <a:off x="1491109" y="2156"/>
          <a:ext cx="3004690" cy="867113"/>
        </a:xfrm>
        <a:prstGeom prst="roundRect">
          <a:avLst>
            <a:gd name="adj" fmla="val 10000"/>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0C63590-84FA-4683-8602-388E054752FC}">
      <dsp:nvSpPr>
        <dsp:cNvPr id="0" name=""/>
        <dsp:cNvSpPr/>
      </dsp:nvSpPr>
      <dsp:spPr>
        <a:xfrm>
          <a:off x="1600200" y="105792"/>
          <a:ext cx="3004690" cy="867113"/>
        </a:xfrm>
        <a:prstGeom prst="roundRect">
          <a:avLst>
            <a:gd name="adj" fmla="val 10000"/>
          </a:avLst>
        </a:prstGeom>
        <a:solidFill>
          <a:schemeClr val="lt1">
            <a:alpha val="90000"/>
            <a:hueOff val="0"/>
            <a:satOff val="0"/>
            <a:lumOff val="0"/>
            <a:alphaOff val="0"/>
          </a:schemeClr>
        </a:solidFill>
        <a:ln w="55000" cap="flat" cmpd="thickThin"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lang="en-US" sz="1000" u="sng" kern="1200" dirty="0" smtClean="0">
              <a:solidFill>
                <a:schemeClr val="tx2">
                  <a:lumMod val="10000"/>
                </a:schemeClr>
              </a:solidFill>
            </a:rPr>
            <a:t>BOARD</a:t>
          </a:r>
        </a:p>
        <a:p>
          <a:pPr lvl="0" algn="l" defTabSz="444500">
            <a:lnSpc>
              <a:spcPct val="90000"/>
            </a:lnSpc>
            <a:spcBef>
              <a:spcPct val="0"/>
            </a:spcBef>
            <a:spcAft>
              <a:spcPct val="35000"/>
            </a:spcAft>
          </a:pPr>
          <a:r>
            <a:rPr lang="en-US" sz="1000" kern="1200" dirty="0" smtClean="0">
              <a:solidFill>
                <a:schemeClr val="tx2">
                  <a:lumMod val="10000"/>
                </a:schemeClr>
              </a:solidFill>
            </a:rPr>
            <a:t>-Decides all D.C. Official Code 1-1162.24(a)(2) waiver requests</a:t>
          </a:r>
        </a:p>
        <a:p>
          <a:pPr lvl="0" algn="l" defTabSz="444500">
            <a:lnSpc>
              <a:spcPct val="90000"/>
            </a:lnSpc>
            <a:spcBef>
              <a:spcPct val="0"/>
            </a:spcBef>
            <a:spcAft>
              <a:spcPct val="35000"/>
            </a:spcAft>
          </a:pPr>
          <a:r>
            <a:rPr lang="en-US" sz="1000" kern="1200" dirty="0" smtClean="0">
              <a:solidFill>
                <a:schemeClr val="tx2">
                  <a:lumMod val="10000"/>
                </a:schemeClr>
              </a:solidFill>
            </a:rPr>
            <a:t>-Decides all fine waiver requests </a:t>
          </a:r>
          <a:endParaRPr lang="en-US" sz="1000" kern="1200" dirty="0">
            <a:solidFill>
              <a:schemeClr val="tx2">
                <a:lumMod val="10000"/>
              </a:schemeClr>
            </a:solidFill>
          </a:endParaRPr>
        </a:p>
      </dsp:txBody>
      <dsp:txXfrm>
        <a:off x="1625597" y="131189"/>
        <a:ext cx="2953896" cy="816319"/>
      </dsp:txXfrm>
    </dsp:sp>
    <dsp:sp modelId="{046F4D35-E6D4-41D1-9655-19218795D1BD}">
      <dsp:nvSpPr>
        <dsp:cNvPr id="0" name=""/>
        <dsp:cNvSpPr/>
      </dsp:nvSpPr>
      <dsp:spPr>
        <a:xfrm>
          <a:off x="729109" y="1154815"/>
          <a:ext cx="4528689" cy="878622"/>
        </a:xfrm>
        <a:prstGeom prst="roundRect">
          <a:avLst>
            <a:gd name="adj" fmla="val 10000"/>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EB7A253-F5FE-409C-BD6D-9D8D5C860835}">
      <dsp:nvSpPr>
        <dsp:cNvPr id="0" name=""/>
        <dsp:cNvSpPr/>
      </dsp:nvSpPr>
      <dsp:spPr>
        <a:xfrm>
          <a:off x="838200" y="1258452"/>
          <a:ext cx="4528689" cy="878622"/>
        </a:xfrm>
        <a:prstGeom prst="roundRect">
          <a:avLst>
            <a:gd name="adj" fmla="val 10000"/>
          </a:avLst>
        </a:prstGeom>
        <a:solidFill>
          <a:schemeClr val="lt1">
            <a:alpha val="90000"/>
            <a:hueOff val="0"/>
            <a:satOff val="0"/>
            <a:lumOff val="0"/>
            <a:alphaOff val="0"/>
          </a:schemeClr>
        </a:solidFill>
        <a:ln w="55000" cap="flat" cmpd="thickThin"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lang="en-US" sz="1000" u="sng" kern="1200" dirty="0" smtClean="0">
              <a:solidFill>
                <a:schemeClr val="tx2">
                  <a:lumMod val="10000"/>
                </a:schemeClr>
              </a:solidFill>
            </a:rPr>
            <a:t>DIRECTOR</a:t>
          </a:r>
        </a:p>
        <a:p>
          <a:pPr lvl="0" algn="l" defTabSz="444500">
            <a:lnSpc>
              <a:spcPct val="90000"/>
            </a:lnSpc>
            <a:spcBef>
              <a:spcPct val="0"/>
            </a:spcBef>
            <a:spcAft>
              <a:spcPct val="35000"/>
            </a:spcAft>
          </a:pPr>
          <a:r>
            <a:rPr lang="en-US" sz="1000" kern="1200" dirty="0" smtClean="0">
              <a:solidFill>
                <a:schemeClr val="tx2">
                  <a:lumMod val="10000"/>
                </a:schemeClr>
              </a:solidFill>
            </a:rPr>
            <a:t>-Decides all 3 DCMR 5702.2 e-filing waiver requests</a:t>
          </a:r>
        </a:p>
        <a:p>
          <a:pPr lvl="0" algn="l" defTabSz="444500">
            <a:lnSpc>
              <a:spcPct val="90000"/>
            </a:lnSpc>
            <a:spcBef>
              <a:spcPct val="0"/>
            </a:spcBef>
            <a:spcAft>
              <a:spcPct val="35000"/>
            </a:spcAft>
          </a:pPr>
          <a:r>
            <a:rPr lang="en-US" sz="1000" kern="1200" dirty="0" smtClean="0">
              <a:solidFill>
                <a:schemeClr val="tx2">
                  <a:lumMod val="10000"/>
                </a:schemeClr>
              </a:solidFill>
            </a:rPr>
            <a:t>-Decides designation appeals that have been denied by the agency</a:t>
          </a:r>
          <a:endParaRPr lang="en-US" sz="1000" kern="1200" dirty="0">
            <a:solidFill>
              <a:schemeClr val="tx2">
                <a:lumMod val="10000"/>
              </a:schemeClr>
            </a:solidFill>
          </a:endParaRPr>
        </a:p>
      </dsp:txBody>
      <dsp:txXfrm>
        <a:off x="863934" y="1284186"/>
        <a:ext cx="4477221" cy="827154"/>
      </dsp:txXfrm>
    </dsp:sp>
    <dsp:sp modelId="{A20529FD-235B-4531-B3EF-FEEBA09FD805}">
      <dsp:nvSpPr>
        <dsp:cNvPr id="0" name=""/>
        <dsp:cNvSpPr/>
      </dsp:nvSpPr>
      <dsp:spPr>
        <a:xfrm>
          <a:off x="914397" y="2318984"/>
          <a:ext cx="2009047" cy="1080422"/>
        </a:xfrm>
        <a:prstGeom prst="roundRect">
          <a:avLst>
            <a:gd name="adj" fmla="val 10000"/>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33510A8-B514-4FE8-81E1-0E552E5B4920}">
      <dsp:nvSpPr>
        <dsp:cNvPr id="0" name=""/>
        <dsp:cNvSpPr/>
      </dsp:nvSpPr>
      <dsp:spPr>
        <a:xfrm>
          <a:off x="1023488" y="2422620"/>
          <a:ext cx="2009047" cy="1080422"/>
        </a:xfrm>
        <a:prstGeom prst="roundRect">
          <a:avLst>
            <a:gd name="adj" fmla="val 10000"/>
          </a:avLst>
        </a:prstGeom>
        <a:solidFill>
          <a:schemeClr val="lt1">
            <a:alpha val="90000"/>
            <a:hueOff val="0"/>
            <a:satOff val="0"/>
            <a:lumOff val="0"/>
            <a:alphaOff val="0"/>
          </a:schemeClr>
        </a:solidFill>
        <a:ln w="55000" cap="flat" cmpd="thickThin"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0480" tIns="30480" rIns="30480" bIns="30480" numCol="1" spcCol="1270" anchor="ctr" anchorCtr="0">
          <a:noAutofit/>
        </a:bodyPr>
        <a:lstStyle/>
        <a:p>
          <a:pPr lvl="0" algn="ctr" defTabSz="355600">
            <a:lnSpc>
              <a:spcPct val="90000"/>
            </a:lnSpc>
            <a:spcBef>
              <a:spcPct val="0"/>
            </a:spcBef>
            <a:spcAft>
              <a:spcPct val="35000"/>
            </a:spcAft>
          </a:pPr>
          <a:r>
            <a:rPr lang="en-US" sz="800" u="sng" kern="1200" dirty="0" smtClean="0">
              <a:solidFill>
                <a:schemeClr val="tx2">
                  <a:lumMod val="10000"/>
                </a:schemeClr>
              </a:solidFill>
            </a:rPr>
            <a:t>ATTORNEY ADVISOR</a:t>
          </a:r>
        </a:p>
        <a:p>
          <a:pPr lvl="0" algn="l" defTabSz="355600">
            <a:lnSpc>
              <a:spcPct val="90000"/>
            </a:lnSpc>
            <a:spcBef>
              <a:spcPct val="0"/>
            </a:spcBef>
            <a:spcAft>
              <a:spcPct val="35000"/>
            </a:spcAft>
          </a:pPr>
          <a:r>
            <a:rPr lang="en-US" sz="800" kern="1200" dirty="0" smtClean="0">
              <a:solidFill>
                <a:schemeClr val="tx2">
                  <a:lumMod val="10000"/>
                </a:schemeClr>
              </a:solidFill>
            </a:rPr>
            <a:t>-Provides legal advice to filers with regard to questions on the form </a:t>
          </a:r>
        </a:p>
        <a:p>
          <a:pPr lvl="0" algn="l" defTabSz="355600">
            <a:lnSpc>
              <a:spcPct val="90000"/>
            </a:lnSpc>
            <a:spcBef>
              <a:spcPct val="0"/>
            </a:spcBef>
            <a:spcAft>
              <a:spcPct val="35000"/>
            </a:spcAft>
          </a:pPr>
          <a:r>
            <a:rPr lang="en-US" sz="800" kern="1200" dirty="0" smtClean="0">
              <a:solidFill>
                <a:schemeClr val="tx2">
                  <a:lumMod val="10000"/>
                </a:schemeClr>
              </a:solidFill>
            </a:rPr>
            <a:t>-Interprets the Financial Disclosure rules upon request by filers or Ethics Counselors</a:t>
          </a:r>
        </a:p>
        <a:p>
          <a:pPr lvl="0" algn="ctr" defTabSz="355600">
            <a:lnSpc>
              <a:spcPct val="90000"/>
            </a:lnSpc>
            <a:spcBef>
              <a:spcPct val="0"/>
            </a:spcBef>
            <a:spcAft>
              <a:spcPct val="35000"/>
            </a:spcAft>
          </a:pPr>
          <a:endParaRPr lang="en-US" sz="500" kern="1200" dirty="0">
            <a:solidFill>
              <a:schemeClr val="tx2">
                <a:lumMod val="10000"/>
              </a:schemeClr>
            </a:solidFill>
          </a:endParaRPr>
        </a:p>
      </dsp:txBody>
      <dsp:txXfrm>
        <a:off x="1055132" y="2454264"/>
        <a:ext cx="1945759" cy="1017134"/>
      </dsp:txXfrm>
    </dsp:sp>
    <dsp:sp modelId="{4707F58E-A08A-4BB4-8CF5-325140DC8CD7}">
      <dsp:nvSpPr>
        <dsp:cNvPr id="0" name=""/>
        <dsp:cNvSpPr/>
      </dsp:nvSpPr>
      <dsp:spPr>
        <a:xfrm>
          <a:off x="3141626" y="2318984"/>
          <a:ext cx="1930884" cy="932109"/>
        </a:xfrm>
        <a:prstGeom prst="roundRect">
          <a:avLst>
            <a:gd name="adj" fmla="val 10000"/>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89E274F-2A96-49D0-8D3C-B963FA8174D7}">
      <dsp:nvSpPr>
        <dsp:cNvPr id="0" name=""/>
        <dsp:cNvSpPr/>
      </dsp:nvSpPr>
      <dsp:spPr>
        <a:xfrm>
          <a:off x="3250717" y="2422620"/>
          <a:ext cx="1930884" cy="932109"/>
        </a:xfrm>
        <a:prstGeom prst="roundRect">
          <a:avLst>
            <a:gd name="adj" fmla="val 10000"/>
          </a:avLst>
        </a:prstGeom>
        <a:solidFill>
          <a:schemeClr val="lt1">
            <a:alpha val="90000"/>
            <a:hueOff val="0"/>
            <a:satOff val="0"/>
            <a:lumOff val="0"/>
            <a:alphaOff val="0"/>
          </a:schemeClr>
        </a:solidFill>
        <a:ln w="55000" cap="flat" cmpd="thickThin"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0480" tIns="30480" rIns="30480" bIns="30480" numCol="1" spcCol="1270" anchor="ctr" anchorCtr="0">
          <a:noAutofit/>
        </a:bodyPr>
        <a:lstStyle/>
        <a:p>
          <a:pPr lvl="0" algn="ctr" defTabSz="355600">
            <a:lnSpc>
              <a:spcPct val="90000"/>
            </a:lnSpc>
            <a:spcBef>
              <a:spcPct val="0"/>
            </a:spcBef>
            <a:spcAft>
              <a:spcPct val="35000"/>
            </a:spcAft>
          </a:pPr>
          <a:r>
            <a:rPr lang="en-US" sz="800" u="sng" kern="1200" dirty="0" smtClean="0">
              <a:solidFill>
                <a:schemeClr val="tx2">
                  <a:lumMod val="10000"/>
                </a:schemeClr>
              </a:solidFill>
            </a:rPr>
            <a:t>COMPLIANCE SPECIALIST</a:t>
          </a:r>
        </a:p>
        <a:p>
          <a:pPr lvl="0" algn="l" defTabSz="355600">
            <a:lnSpc>
              <a:spcPct val="90000"/>
            </a:lnSpc>
            <a:spcBef>
              <a:spcPct val="0"/>
            </a:spcBef>
            <a:spcAft>
              <a:spcPct val="35000"/>
            </a:spcAft>
          </a:pPr>
          <a:r>
            <a:rPr lang="en-US" sz="800" kern="1200" dirty="0" smtClean="0">
              <a:solidFill>
                <a:schemeClr val="tx2">
                  <a:lumMod val="10000"/>
                </a:schemeClr>
              </a:solidFill>
            </a:rPr>
            <a:t>-Handles all administrative matters, including questions about the filer lists, the BEGA e-filing system and relevant dates and deadlines</a:t>
          </a:r>
          <a:endParaRPr lang="en-US" sz="800" kern="1200" dirty="0">
            <a:solidFill>
              <a:schemeClr val="tx2">
                <a:lumMod val="10000"/>
              </a:schemeClr>
            </a:solidFill>
          </a:endParaRPr>
        </a:p>
      </dsp:txBody>
      <dsp:txXfrm>
        <a:off x="3278018" y="2449921"/>
        <a:ext cx="1876282" cy="877507"/>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EBC7BDD-DE83-49F5-9571-9FCA2579E293}">
      <dsp:nvSpPr>
        <dsp:cNvPr id="0" name=""/>
        <dsp:cNvSpPr/>
      </dsp:nvSpPr>
      <dsp:spPr>
        <a:xfrm rot="5400000">
          <a:off x="-245395" y="248052"/>
          <a:ext cx="1635968" cy="1145177"/>
        </a:xfrm>
        <a:prstGeom prst="chevron">
          <a:avLst/>
        </a:prstGeom>
        <a:solidFill>
          <a:schemeClr val="accent1">
            <a:hueOff val="0"/>
            <a:satOff val="0"/>
            <a:lumOff val="0"/>
            <a:alphaOff val="0"/>
          </a:schemeClr>
        </a:solidFill>
        <a:ln w="55000" cap="flat" cmpd="thickThin"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n-US" sz="1400" kern="1200" dirty="0" smtClean="0"/>
            <a:t>YEAR ROUND</a:t>
          </a:r>
          <a:endParaRPr lang="en-US" sz="1400" kern="1200" dirty="0"/>
        </a:p>
      </dsp:txBody>
      <dsp:txXfrm rot="-5400000">
        <a:off x="1" y="575246"/>
        <a:ext cx="1145177" cy="490791"/>
      </dsp:txXfrm>
    </dsp:sp>
    <dsp:sp modelId="{EBBDC71B-6B4E-4764-8CA2-8441D18677BD}">
      <dsp:nvSpPr>
        <dsp:cNvPr id="0" name=""/>
        <dsp:cNvSpPr/>
      </dsp:nvSpPr>
      <dsp:spPr>
        <a:xfrm rot="5400000">
          <a:off x="4155419" y="-3007584"/>
          <a:ext cx="1063938" cy="7084422"/>
        </a:xfrm>
        <a:prstGeom prst="round2SameRect">
          <a:avLst/>
        </a:prstGeom>
        <a:solidFill>
          <a:schemeClr val="lt1">
            <a:alpha val="90000"/>
            <a:hueOff val="0"/>
            <a:satOff val="0"/>
            <a:lumOff val="0"/>
            <a:alphaOff val="0"/>
          </a:schemeClr>
        </a:solidFill>
        <a:ln w="55000" cap="flat" cmpd="thickThin"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35128" tIns="12065" rIns="12065" bIns="12065" numCol="1" spcCol="1270" anchor="ctr" anchorCtr="0">
          <a:noAutofit/>
        </a:bodyPr>
        <a:lstStyle/>
        <a:p>
          <a:pPr marL="171450" lvl="1" indent="-171450" algn="l" defTabSz="844550">
            <a:lnSpc>
              <a:spcPct val="90000"/>
            </a:lnSpc>
            <a:spcBef>
              <a:spcPct val="0"/>
            </a:spcBef>
            <a:spcAft>
              <a:spcPct val="15000"/>
            </a:spcAft>
            <a:buChar char="••"/>
          </a:pPr>
          <a:r>
            <a:rPr lang="en-US" sz="1900" kern="1200" dirty="0" smtClean="0">
              <a:solidFill>
                <a:schemeClr val="tx2">
                  <a:lumMod val="10000"/>
                </a:schemeClr>
              </a:solidFill>
              <a:latin typeface="Agency FB" panose="020B0503020202020204" pitchFamily="34" charset="0"/>
            </a:rPr>
            <a:t>Ethics Counselors obtain updated contact information for separating employees</a:t>
          </a:r>
          <a:endParaRPr lang="en-US" sz="1900" kern="1200" dirty="0">
            <a:solidFill>
              <a:schemeClr val="tx2">
                <a:lumMod val="10000"/>
              </a:schemeClr>
            </a:solidFill>
            <a:latin typeface="Agency FB" panose="020B0503020202020204" pitchFamily="34" charset="0"/>
          </a:endParaRPr>
        </a:p>
        <a:p>
          <a:pPr marL="171450" lvl="1" indent="-171450" algn="l" defTabSz="844550">
            <a:lnSpc>
              <a:spcPct val="90000"/>
            </a:lnSpc>
            <a:spcBef>
              <a:spcPct val="0"/>
            </a:spcBef>
            <a:spcAft>
              <a:spcPct val="15000"/>
            </a:spcAft>
            <a:buChar char="••"/>
          </a:pPr>
          <a:endParaRPr lang="en-US" sz="1900" kern="1200" dirty="0"/>
        </a:p>
      </dsp:txBody>
      <dsp:txXfrm rot="-5400000">
        <a:off x="1145178" y="54594"/>
        <a:ext cx="7032485" cy="960064"/>
      </dsp:txXfrm>
    </dsp:sp>
    <dsp:sp modelId="{4244B041-6615-42DB-977D-AE36954D2A34}">
      <dsp:nvSpPr>
        <dsp:cNvPr id="0" name=""/>
        <dsp:cNvSpPr/>
      </dsp:nvSpPr>
      <dsp:spPr>
        <a:xfrm rot="5400000">
          <a:off x="-245395" y="1690392"/>
          <a:ext cx="1635968" cy="1145177"/>
        </a:xfrm>
        <a:prstGeom prst="chevron">
          <a:avLst/>
        </a:prstGeom>
        <a:solidFill>
          <a:schemeClr val="accent1">
            <a:hueOff val="0"/>
            <a:satOff val="0"/>
            <a:lumOff val="0"/>
            <a:alphaOff val="0"/>
          </a:schemeClr>
        </a:solidFill>
        <a:ln w="55000" cap="flat" cmpd="thickThin"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en-US" sz="1200" kern="1200" dirty="0" smtClean="0"/>
            <a:t>BETWEEM JANUARY AND FEBRUARY</a:t>
          </a:r>
          <a:endParaRPr lang="en-US" sz="1200" kern="1200" dirty="0"/>
        </a:p>
      </dsp:txBody>
      <dsp:txXfrm rot="-5400000">
        <a:off x="1" y="2017586"/>
        <a:ext cx="1145177" cy="490791"/>
      </dsp:txXfrm>
    </dsp:sp>
    <dsp:sp modelId="{2998CA04-F28C-468B-8DFB-7DD4C31DDC3D}">
      <dsp:nvSpPr>
        <dsp:cNvPr id="0" name=""/>
        <dsp:cNvSpPr/>
      </dsp:nvSpPr>
      <dsp:spPr>
        <a:xfrm rot="5400000">
          <a:off x="4155699" y="-1565524"/>
          <a:ext cx="1063379" cy="7084422"/>
        </a:xfrm>
        <a:prstGeom prst="round2SameRect">
          <a:avLst/>
        </a:prstGeom>
        <a:solidFill>
          <a:schemeClr val="lt1">
            <a:alpha val="90000"/>
            <a:hueOff val="0"/>
            <a:satOff val="0"/>
            <a:lumOff val="0"/>
            <a:alphaOff val="0"/>
          </a:schemeClr>
        </a:solidFill>
        <a:ln w="55000" cap="flat" cmpd="thickThin"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35128" tIns="12065" rIns="12065" bIns="12065" numCol="1" spcCol="1270" anchor="ctr" anchorCtr="0">
          <a:noAutofit/>
        </a:bodyPr>
        <a:lstStyle/>
        <a:p>
          <a:pPr marL="171450" lvl="1" indent="-171450" algn="l" defTabSz="844550">
            <a:lnSpc>
              <a:spcPct val="90000"/>
            </a:lnSpc>
            <a:spcBef>
              <a:spcPct val="0"/>
            </a:spcBef>
            <a:spcAft>
              <a:spcPct val="15000"/>
            </a:spcAft>
            <a:buChar char="••"/>
          </a:pPr>
          <a:r>
            <a:rPr lang="en-US" sz="1900" kern="1200" dirty="0" smtClean="0">
              <a:solidFill>
                <a:schemeClr val="tx2">
                  <a:lumMod val="10000"/>
                </a:schemeClr>
              </a:solidFill>
              <a:latin typeface="Agency FB" panose="020B0503020202020204" pitchFamily="34" charset="0"/>
            </a:rPr>
            <a:t>BEGA makes contact with each agency to update Ethics Counselor contact information</a:t>
          </a:r>
          <a:endParaRPr lang="en-US" sz="1900" kern="1200" dirty="0">
            <a:solidFill>
              <a:schemeClr val="tx2">
                <a:lumMod val="10000"/>
              </a:schemeClr>
            </a:solidFill>
            <a:latin typeface="Agency FB" panose="020B0503020202020204" pitchFamily="34" charset="0"/>
          </a:endParaRPr>
        </a:p>
        <a:p>
          <a:pPr marL="171450" lvl="1" indent="-171450" algn="l" defTabSz="844550">
            <a:lnSpc>
              <a:spcPct val="90000"/>
            </a:lnSpc>
            <a:spcBef>
              <a:spcPct val="0"/>
            </a:spcBef>
            <a:spcAft>
              <a:spcPct val="15000"/>
            </a:spcAft>
            <a:buChar char="••"/>
          </a:pPr>
          <a:endParaRPr lang="en-US" sz="1900" kern="1200" dirty="0"/>
        </a:p>
      </dsp:txBody>
      <dsp:txXfrm rot="-5400000">
        <a:off x="1145178" y="1496907"/>
        <a:ext cx="7032512" cy="959559"/>
      </dsp:txXfrm>
    </dsp:sp>
    <dsp:sp modelId="{93FA2807-EAAC-4495-BD31-F52BC1F6B575}">
      <dsp:nvSpPr>
        <dsp:cNvPr id="0" name=""/>
        <dsp:cNvSpPr/>
      </dsp:nvSpPr>
      <dsp:spPr>
        <a:xfrm rot="5400000">
          <a:off x="-245395" y="3132731"/>
          <a:ext cx="1635968" cy="1145177"/>
        </a:xfrm>
        <a:prstGeom prst="chevron">
          <a:avLst/>
        </a:prstGeom>
        <a:solidFill>
          <a:schemeClr val="accent1">
            <a:hueOff val="0"/>
            <a:satOff val="0"/>
            <a:lumOff val="0"/>
            <a:alphaOff val="0"/>
          </a:schemeClr>
        </a:solidFill>
        <a:ln w="55000" cap="flat" cmpd="thickThin"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lvl="0" algn="ctr" defTabSz="577850">
            <a:lnSpc>
              <a:spcPct val="90000"/>
            </a:lnSpc>
            <a:spcBef>
              <a:spcPct val="0"/>
            </a:spcBef>
            <a:spcAft>
              <a:spcPct val="35000"/>
            </a:spcAft>
          </a:pPr>
          <a:r>
            <a:rPr lang="en-US" sz="1300" kern="1200" dirty="0" smtClean="0"/>
            <a:t>FEBRUARY 1ST</a:t>
          </a:r>
          <a:endParaRPr lang="en-US" sz="1300" kern="1200" dirty="0"/>
        </a:p>
      </dsp:txBody>
      <dsp:txXfrm rot="-5400000">
        <a:off x="1" y="3459925"/>
        <a:ext cx="1145177" cy="490791"/>
      </dsp:txXfrm>
    </dsp:sp>
    <dsp:sp modelId="{B3E1ABE6-EE30-475C-86A5-D8B15C195925}">
      <dsp:nvSpPr>
        <dsp:cNvPr id="0" name=""/>
        <dsp:cNvSpPr/>
      </dsp:nvSpPr>
      <dsp:spPr>
        <a:xfrm rot="5400000">
          <a:off x="4155699" y="-123184"/>
          <a:ext cx="1063379" cy="7084422"/>
        </a:xfrm>
        <a:prstGeom prst="round2SameRect">
          <a:avLst/>
        </a:prstGeom>
        <a:solidFill>
          <a:schemeClr val="lt1">
            <a:alpha val="90000"/>
            <a:hueOff val="0"/>
            <a:satOff val="0"/>
            <a:lumOff val="0"/>
            <a:alphaOff val="0"/>
          </a:schemeClr>
        </a:solidFill>
        <a:ln w="55000" cap="flat" cmpd="thickThin"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35128" tIns="12065" rIns="12065" bIns="12065" numCol="1" spcCol="1270" anchor="ctr" anchorCtr="0">
          <a:noAutofit/>
        </a:bodyPr>
        <a:lstStyle/>
        <a:p>
          <a:pPr marL="171450" lvl="1" indent="-171450" algn="l" defTabSz="844550">
            <a:lnSpc>
              <a:spcPct val="90000"/>
            </a:lnSpc>
            <a:spcBef>
              <a:spcPct val="0"/>
            </a:spcBef>
            <a:spcAft>
              <a:spcPct val="15000"/>
            </a:spcAft>
            <a:buChar char="••"/>
          </a:pPr>
          <a:r>
            <a:rPr lang="en-US" sz="1900" kern="1200" dirty="0" smtClean="0">
              <a:solidFill>
                <a:schemeClr val="tx2">
                  <a:lumMod val="10000"/>
                </a:schemeClr>
              </a:solidFill>
              <a:latin typeface="Agency FB" panose="020B0503020202020204" pitchFamily="34" charset="0"/>
            </a:rPr>
            <a:t>BEGA sends out the annual Agency Head Memo to all Ethics Counselors and Agency Heads</a:t>
          </a:r>
          <a:endParaRPr lang="en-US" sz="1900" kern="1200" dirty="0">
            <a:latin typeface="Agency FB" panose="020B0503020202020204" pitchFamily="34" charset="0"/>
          </a:endParaRPr>
        </a:p>
        <a:p>
          <a:pPr marL="171450" lvl="1" indent="-171450" algn="l" defTabSz="844550">
            <a:lnSpc>
              <a:spcPct val="90000"/>
            </a:lnSpc>
            <a:spcBef>
              <a:spcPct val="0"/>
            </a:spcBef>
            <a:spcAft>
              <a:spcPct val="15000"/>
            </a:spcAft>
            <a:buChar char="••"/>
          </a:pPr>
          <a:endParaRPr lang="en-US" sz="1900" kern="1200"/>
        </a:p>
      </dsp:txBody>
      <dsp:txXfrm rot="-5400000">
        <a:off x="1145178" y="2939247"/>
        <a:ext cx="7032512" cy="959559"/>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ABBC3CA-769C-46C4-8196-CE806631E622}">
      <dsp:nvSpPr>
        <dsp:cNvPr id="0" name=""/>
        <dsp:cNvSpPr/>
      </dsp:nvSpPr>
      <dsp:spPr>
        <a:xfrm rot="5400000">
          <a:off x="-245395" y="248052"/>
          <a:ext cx="1635968" cy="1145177"/>
        </a:xfrm>
        <a:prstGeom prst="chevron">
          <a:avLst/>
        </a:prstGeom>
        <a:solidFill>
          <a:schemeClr val="accent1">
            <a:hueOff val="0"/>
            <a:satOff val="0"/>
            <a:lumOff val="0"/>
            <a:alphaOff val="0"/>
          </a:schemeClr>
        </a:solidFill>
        <a:ln w="55000" cap="flat" cmpd="thickThin"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lvl="0" algn="ctr" defTabSz="666750">
            <a:lnSpc>
              <a:spcPct val="90000"/>
            </a:lnSpc>
            <a:spcBef>
              <a:spcPct val="0"/>
            </a:spcBef>
            <a:spcAft>
              <a:spcPct val="35000"/>
            </a:spcAft>
          </a:pPr>
          <a:r>
            <a:rPr lang="en-US" sz="1500" kern="1200" dirty="0" smtClean="0"/>
            <a:t>MARCH 1ST</a:t>
          </a:r>
          <a:endParaRPr lang="en-US" sz="1500" kern="1200" dirty="0"/>
        </a:p>
      </dsp:txBody>
      <dsp:txXfrm rot="-5400000">
        <a:off x="1" y="575246"/>
        <a:ext cx="1145177" cy="490791"/>
      </dsp:txXfrm>
    </dsp:sp>
    <dsp:sp modelId="{E2E6D478-C523-4248-B711-3C95DFAC3D2C}">
      <dsp:nvSpPr>
        <dsp:cNvPr id="0" name=""/>
        <dsp:cNvSpPr/>
      </dsp:nvSpPr>
      <dsp:spPr>
        <a:xfrm rot="5400000">
          <a:off x="4155699" y="-3007864"/>
          <a:ext cx="1063379" cy="7084422"/>
        </a:xfrm>
        <a:prstGeom prst="round2SameRect">
          <a:avLst/>
        </a:prstGeom>
        <a:solidFill>
          <a:schemeClr val="lt1">
            <a:alpha val="90000"/>
            <a:hueOff val="0"/>
            <a:satOff val="0"/>
            <a:lumOff val="0"/>
            <a:alphaOff val="0"/>
          </a:schemeClr>
        </a:solidFill>
        <a:ln w="55000" cap="flat" cmpd="thickThin"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8016" tIns="11430" rIns="11430" bIns="11430" numCol="1" spcCol="1270" anchor="ctr" anchorCtr="0">
          <a:noAutofit/>
        </a:bodyPr>
        <a:lstStyle/>
        <a:p>
          <a:pPr marL="171450" lvl="1" indent="-171450" algn="l" defTabSz="800100">
            <a:lnSpc>
              <a:spcPct val="90000"/>
            </a:lnSpc>
            <a:spcBef>
              <a:spcPct val="0"/>
            </a:spcBef>
            <a:spcAft>
              <a:spcPct val="15000"/>
            </a:spcAft>
            <a:buChar char="••"/>
          </a:pPr>
          <a:r>
            <a:rPr lang="en-US" sz="1800" kern="1200" dirty="0" smtClean="0">
              <a:solidFill>
                <a:schemeClr val="tx2">
                  <a:lumMod val="10000"/>
                </a:schemeClr>
              </a:solidFill>
              <a:latin typeface="Agency FB" panose="020B0503020202020204" pitchFamily="34" charset="0"/>
            </a:rPr>
            <a:t>Ethics Counselors submit their agency’s list of Public Financial Disclosure Statement filers</a:t>
          </a:r>
          <a:endParaRPr lang="en-US" sz="1800" kern="1200" dirty="0">
            <a:solidFill>
              <a:schemeClr val="tx2">
                <a:lumMod val="10000"/>
              </a:schemeClr>
            </a:solidFill>
            <a:latin typeface="Agency FB" panose="020B0503020202020204" pitchFamily="34" charset="0"/>
          </a:endParaRPr>
        </a:p>
        <a:p>
          <a:pPr marL="171450" lvl="1" indent="-171450" algn="l" defTabSz="800100">
            <a:lnSpc>
              <a:spcPct val="90000"/>
            </a:lnSpc>
            <a:spcBef>
              <a:spcPct val="0"/>
            </a:spcBef>
            <a:spcAft>
              <a:spcPct val="15000"/>
            </a:spcAft>
            <a:buChar char="••"/>
          </a:pPr>
          <a:r>
            <a:rPr lang="en-US" sz="1800" kern="1200" dirty="0" smtClean="0">
              <a:solidFill>
                <a:schemeClr val="tx2">
                  <a:lumMod val="10000"/>
                </a:schemeClr>
              </a:solidFill>
              <a:latin typeface="Agency FB" panose="020B0503020202020204" pitchFamily="34" charset="0"/>
            </a:rPr>
            <a:t>Ethics Counselors submit their agency’s list of Confidential Financial Disclosure Statement filers</a:t>
          </a:r>
          <a:endParaRPr lang="en-US" sz="1800" kern="1200" dirty="0">
            <a:solidFill>
              <a:schemeClr val="tx2">
                <a:lumMod val="10000"/>
              </a:schemeClr>
            </a:solidFill>
            <a:latin typeface="Agency FB" panose="020B0503020202020204" pitchFamily="34" charset="0"/>
          </a:endParaRPr>
        </a:p>
        <a:p>
          <a:pPr marL="57150" lvl="1" indent="-57150" algn="l" defTabSz="444500">
            <a:lnSpc>
              <a:spcPct val="90000"/>
            </a:lnSpc>
            <a:spcBef>
              <a:spcPct val="0"/>
            </a:spcBef>
            <a:spcAft>
              <a:spcPct val="15000"/>
            </a:spcAft>
            <a:buChar char="••"/>
          </a:pPr>
          <a:endParaRPr lang="en-US" sz="1000" kern="1200" dirty="0"/>
        </a:p>
      </dsp:txBody>
      <dsp:txXfrm rot="-5400000">
        <a:off x="1145178" y="54567"/>
        <a:ext cx="7032512" cy="959559"/>
      </dsp:txXfrm>
    </dsp:sp>
    <dsp:sp modelId="{96FB2D9E-CFF7-4A67-BE87-ECFB04100F6D}">
      <dsp:nvSpPr>
        <dsp:cNvPr id="0" name=""/>
        <dsp:cNvSpPr/>
      </dsp:nvSpPr>
      <dsp:spPr>
        <a:xfrm rot="5400000">
          <a:off x="-245395" y="1690392"/>
          <a:ext cx="1635968" cy="1145177"/>
        </a:xfrm>
        <a:prstGeom prst="chevron">
          <a:avLst/>
        </a:prstGeom>
        <a:solidFill>
          <a:schemeClr val="accent1">
            <a:hueOff val="0"/>
            <a:satOff val="0"/>
            <a:lumOff val="0"/>
            <a:alphaOff val="0"/>
          </a:schemeClr>
        </a:solidFill>
        <a:ln w="55000" cap="flat" cmpd="thickThin"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lvl="0" algn="ctr" defTabSz="666750">
            <a:lnSpc>
              <a:spcPct val="90000"/>
            </a:lnSpc>
            <a:spcBef>
              <a:spcPct val="0"/>
            </a:spcBef>
            <a:spcAft>
              <a:spcPct val="35000"/>
            </a:spcAft>
          </a:pPr>
          <a:r>
            <a:rPr lang="en-US" sz="1500" kern="1200" dirty="0" smtClean="0"/>
            <a:t>APRIL 15TH</a:t>
          </a:r>
          <a:endParaRPr lang="en-US" sz="1500" kern="1200" dirty="0"/>
        </a:p>
      </dsp:txBody>
      <dsp:txXfrm rot="-5400000">
        <a:off x="1" y="2017586"/>
        <a:ext cx="1145177" cy="490791"/>
      </dsp:txXfrm>
    </dsp:sp>
    <dsp:sp modelId="{0666324E-6091-47C0-A6E4-67EF79C5EC2F}">
      <dsp:nvSpPr>
        <dsp:cNvPr id="0" name=""/>
        <dsp:cNvSpPr/>
      </dsp:nvSpPr>
      <dsp:spPr>
        <a:xfrm rot="5400000">
          <a:off x="4155699" y="-1565524"/>
          <a:ext cx="1063379" cy="7084422"/>
        </a:xfrm>
        <a:prstGeom prst="round2SameRect">
          <a:avLst/>
        </a:prstGeom>
        <a:solidFill>
          <a:schemeClr val="lt1">
            <a:alpha val="90000"/>
            <a:hueOff val="0"/>
            <a:satOff val="0"/>
            <a:lumOff val="0"/>
            <a:alphaOff val="0"/>
          </a:schemeClr>
        </a:solidFill>
        <a:ln w="55000" cap="flat" cmpd="thickThin"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6680" tIns="9525" rIns="9525" bIns="9525" numCol="1" spcCol="1270" anchor="ctr" anchorCtr="0">
          <a:noAutofit/>
        </a:bodyPr>
        <a:lstStyle/>
        <a:p>
          <a:pPr marL="114300" lvl="1" indent="-114300" algn="l" defTabSz="666750">
            <a:lnSpc>
              <a:spcPct val="90000"/>
            </a:lnSpc>
            <a:spcBef>
              <a:spcPct val="0"/>
            </a:spcBef>
            <a:spcAft>
              <a:spcPct val="15000"/>
            </a:spcAft>
            <a:buChar char="••"/>
          </a:pPr>
          <a:r>
            <a:rPr lang="en-US" sz="1500" kern="1200" dirty="0" smtClean="0">
              <a:solidFill>
                <a:schemeClr val="tx2">
                  <a:lumMod val="10000"/>
                </a:schemeClr>
              </a:solidFill>
              <a:latin typeface="Agency FB" panose="020B0503020202020204" pitchFamily="34" charset="0"/>
            </a:rPr>
            <a:t>Ethics Counselors send BEGA any final amendments to agency’s list of Public Financial Disclosure Statement filers</a:t>
          </a:r>
          <a:endParaRPr lang="en-US" sz="1500" kern="1200" dirty="0">
            <a:solidFill>
              <a:schemeClr val="tx2">
                <a:lumMod val="10000"/>
              </a:schemeClr>
            </a:solidFill>
            <a:latin typeface="Agency FB" panose="020B0503020202020204" pitchFamily="34" charset="0"/>
          </a:endParaRPr>
        </a:p>
        <a:p>
          <a:pPr marL="114300" lvl="1" indent="-114300" algn="l" defTabSz="666750">
            <a:lnSpc>
              <a:spcPct val="90000"/>
            </a:lnSpc>
            <a:spcBef>
              <a:spcPct val="0"/>
            </a:spcBef>
            <a:spcAft>
              <a:spcPct val="15000"/>
            </a:spcAft>
            <a:buChar char="••"/>
          </a:pPr>
          <a:r>
            <a:rPr lang="en-US" sz="1500" kern="1200" dirty="0" smtClean="0">
              <a:solidFill>
                <a:schemeClr val="tx2">
                  <a:lumMod val="10000"/>
                </a:schemeClr>
              </a:solidFill>
              <a:latin typeface="Agency FB" panose="020B0503020202020204" pitchFamily="34" charset="0"/>
            </a:rPr>
            <a:t>BEGA sends out filer notices to all Public Financial Disclosure Statement filers</a:t>
          </a:r>
          <a:endParaRPr lang="en-US" sz="1500" kern="1200" dirty="0">
            <a:solidFill>
              <a:schemeClr val="tx2">
                <a:lumMod val="10000"/>
              </a:schemeClr>
            </a:solidFill>
            <a:latin typeface="Agency FB" panose="020B0503020202020204" pitchFamily="34" charset="0"/>
          </a:endParaRPr>
        </a:p>
        <a:p>
          <a:pPr marL="114300" lvl="1" indent="-114300" algn="l" defTabSz="666750">
            <a:lnSpc>
              <a:spcPct val="90000"/>
            </a:lnSpc>
            <a:spcBef>
              <a:spcPct val="0"/>
            </a:spcBef>
            <a:spcAft>
              <a:spcPct val="15000"/>
            </a:spcAft>
            <a:buChar char="••"/>
          </a:pPr>
          <a:r>
            <a:rPr lang="en-US" sz="1500" kern="1200" dirty="0" smtClean="0">
              <a:solidFill>
                <a:schemeClr val="tx2">
                  <a:lumMod val="10000"/>
                </a:schemeClr>
              </a:solidFill>
              <a:latin typeface="Agency FB" panose="020B0503020202020204" pitchFamily="34" charset="0"/>
            </a:rPr>
            <a:t>Ethics Counselors send out filer notices to all of their agency’s Confidential Financial Disclosure Statement filers</a:t>
          </a:r>
          <a:endParaRPr lang="en-US" sz="1500" kern="1200" dirty="0">
            <a:solidFill>
              <a:schemeClr val="tx2">
                <a:lumMod val="10000"/>
              </a:schemeClr>
            </a:solidFill>
            <a:latin typeface="Agency FB" panose="020B0503020202020204" pitchFamily="34" charset="0"/>
          </a:endParaRPr>
        </a:p>
      </dsp:txBody>
      <dsp:txXfrm rot="-5400000">
        <a:off x="1145178" y="1496907"/>
        <a:ext cx="7032512" cy="959559"/>
      </dsp:txXfrm>
    </dsp:sp>
    <dsp:sp modelId="{49A60C8F-844C-439D-8784-F75C89EADCE8}">
      <dsp:nvSpPr>
        <dsp:cNvPr id="0" name=""/>
        <dsp:cNvSpPr/>
      </dsp:nvSpPr>
      <dsp:spPr>
        <a:xfrm rot="5400000">
          <a:off x="-245395" y="3132731"/>
          <a:ext cx="1635968" cy="1145177"/>
        </a:xfrm>
        <a:prstGeom prst="chevron">
          <a:avLst/>
        </a:prstGeom>
        <a:solidFill>
          <a:schemeClr val="accent1">
            <a:hueOff val="0"/>
            <a:satOff val="0"/>
            <a:lumOff val="0"/>
            <a:alphaOff val="0"/>
          </a:schemeClr>
        </a:solidFill>
        <a:ln w="55000" cap="flat" cmpd="thickThin"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en-US" sz="1200" kern="1200" dirty="0" smtClean="0"/>
            <a:t>APRIL 20</a:t>
          </a:r>
          <a:r>
            <a:rPr lang="en-US" sz="1200" kern="1200" baseline="30000" dirty="0" smtClean="0"/>
            <a:t>TH</a:t>
          </a:r>
          <a:r>
            <a:rPr lang="en-US" sz="1200" kern="1200" dirty="0" smtClean="0"/>
            <a:t> </a:t>
          </a:r>
        </a:p>
        <a:p>
          <a:pPr lvl="0" algn="ctr" defTabSz="533400">
            <a:lnSpc>
              <a:spcPct val="90000"/>
            </a:lnSpc>
            <a:spcBef>
              <a:spcPct val="0"/>
            </a:spcBef>
            <a:spcAft>
              <a:spcPct val="35000"/>
            </a:spcAft>
          </a:pPr>
          <a:r>
            <a:rPr lang="en-US" sz="600" kern="1200" dirty="0" smtClean="0"/>
            <a:t>OR FIVE (5) DAYS AFTER THE DATE OF NOTIFICATION, EXCLUDING WEEKENDS AND HOLIDAYS</a:t>
          </a:r>
          <a:endParaRPr lang="en-US" sz="600" kern="1200" dirty="0"/>
        </a:p>
      </dsp:txBody>
      <dsp:txXfrm rot="-5400000">
        <a:off x="1" y="3459925"/>
        <a:ext cx="1145177" cy="490791"/>
      </dsp:txXfrm>
    </dsp:sp>
    <dsp:sp modelId="{E5FDF334-D5E9-4DAD-A798-6A79D13E3C33}">
      <dsp:nvSpPr>
        <dsp:cNvPr id="0" name=""/>
        <dsp:cNvSpPr/>
      </dsp:nvSpPr>
      <dsp:spPr>
        <a:xfrm rot="5400000">
          <a:off x="4155419" y="-122905"/>
          <a:ext cx="1063938" cy="7084422"/>
        </a:xfrm>
        <a:prstGeom prst="round2SameRect">
          <a:avLst/>
        </a:prstGeom>
        <a:solidFill>
          <a:schemeClr val="lt1">
            <a:alpha val="90000"/>
            <a:hueOff val="0"/>
            <a:satOff val="0"/>
            <a:lumOff val="0"/>
            <a:alphaOff val="0"/>
          </a:schemeClr>
        </a:solidFill>
        <a:ln w="55000" cap="flat" cmpd="thickThin"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3792" tIns="10160" rIns="10160" bIns="10160" numCol="1" spcCol="1270" anchor="ctr" anchorCtr="0">
          <a:noAutofit/>
        </a:bodyPr>
        <a:lstStyle/>
        <a:p>
          <a:pPr marL="171450" lvl="1" indent="-171450" algn="l" defTabSz="711200">
            <a:lnSpc>
              <a:spcPct val="90000"/>
            </a:lnSpc>
            <a:spcBef>
              <a:spcPct val="0"/>
            </a:spcBef>
            <a:spcAft>
              <a:spcPct val="15000"/>
            </a:spcAft>
            <a:buChar char="••"/>
          </a:pPr>
          <a:r>
            <a:rPr lang="en-US" sz="1600" kern="1200" dirty="0" smtClean="0">
              <a:solidFill>
                <a:schemeClr val="tx2">
                  <a:lumMod val="10000"/>
                </a:schemeClr>
              </a:solidFill>
              <a:latin typeface="Agency FB" panose="020B0503020202020204" pitchFamily="34" charset="0"/>
            </a:rPr>
            <a:t>Employees submit all Designation Appeals </a:t>
          </a:r>
          <a:endParaRPr lang="en-US" sz="1600" kern="1200" dirty="0">
            <a:solidFill>
              <a:schemeClr val="tx2">
                <a:lumMod val="10000"/>
              </a:schemeClr>
            </a:solidFill>
            <a:latin typeface="Agency FB" panose="020B0503020202020204" pitchFamily="34" charset="0"/>
          </a:endParaRPr>
        </a:p>
      </dsp:txBody>
      <dsp:txXfrm rot="-5400000">
        <a:off x="1145178" y="2939273"/>
        <a:ext cx="7032485" cy="960064"/>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504AAD2-A3EF-4897-89E4-F2ABEC82B854}">
      <dsp:nvSpPr>
        <dsp:cNvPr id="0" name=""/>
        <dsp:cNvSpPr/>
      </dsp:nvSpPr>
      <dsp:spPr>
        <a:xfrm rot="5400000">
          <a:off x="-360662" y="361516"/>
          <a:ext cx="2404417" cy="1683092"/>
        </a:xfrm>
        <a:prstGeom prst="chevron">
          <a:avLst/>
        </a:prstGeom>
        <a:solidFill>
          <a:schemeClr val="accent1">
            <a:hueOff val="0"/>
            <a:satOff val="0"/>
            <a:lumOff val="0"/>
            <a:alphaOff val="0"/>
          </a:schemeClr>
        </a:solidFill>
        <a:ln w="55000" cap="flat" cmpd="thickThin"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875" tIns="15875" rIns="15875" bIns="15875" numCol="1" spcCol="1270" anchor="ctr" anchorCtr="0">
          <a:noAutofit/>
        </a:bodyPr>
        <a:lstStyle/>
        <a:p>
          <a:pPr lvl="0" algn="ctr" defTabSz="1111250">
            <a:lnSpc>
              <a:spcPct val="90000"/>
            </a:lnSpc>
            <a:spcBef>
              <a:spcPct val="0"/>
            </a:spcBef>
            <a:spcAft>
              <a:spcPct val="35000"/>
            </a:spcAft>
          </a:pPr>
          <a:r>
            <a:rPr lang="en-US" sz="2500" kern="1200" dirty="0" smtClean="0"/>
            <a:t>MAY 15TH</a:t>
          </a:r>
          <a:endParaRPr lang="en-US" sz="2500" kern="1200" dirty="0"/>
        </a:p>
      </dsp:txBody>
      <dsp:txXfrm rot="-5400000">
        <a:off x="1" y="842399"/>
        <a:ext cx="1683092" cy="721325"/>
      </dsp:txXfrm>
    </dsp:sp>
    <dsp:sp modelId="{DE62C1A8-B600-4CD4-895C-33C530574546}">
      <dsp:nvSpPr>
        <dsp:cNvPr id="0" name=""/>
        <dsp:cNvSpPr/>
      </dsp:nvSpPr>
      <dsp:spPr>
        <a:xfrm rot="5400000">
          <a:off x="4174910" y="-2490964"/>
          <a:ext cx="1562871" cy="6546507"/>
        </a:xfrm>
        <a:prstGeom prst="round2SameRect">
          <a:avLst/>
        </a:prstGeom>
        <a:solidFill>
          <a:schemeClr val="lt1">
            <a:alpha val="90000"/>
            <a:hueOff val="0"/>
            <a:satOff val="0"/>
            <a:lumOff val="0"/>
            <a:alphaOff val="0"/>
          </a:schemeClr>
        </a:solidFill>
        <a:ln w="55000" cap="flat" cmpd="thickThin"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9568" tIns="8890" rIns="8890" bIns="8890" numCol="1" spcCol="1270" anchor="ctr" anchorCtr="0">
          <a:noAutofit/>
        </a:bodyPr>
        <a:lstStyle/>
        <a:p>
          <a:pPr marL="114300" lvl="1" indent="-114300" algn="l" defTabSz="622300">
            <a:lnSpc>
              <a:spcPct val="90000"/>
            </a:lnSpc>
            <a:spcBef>
              <a:spcPct val="0"/>
            </a:spcBef>
            <a:spcAft>
              <a:spcPct val="15000"/>
            </a:spcAft>
            <a:buChar char="••"/>
          </a:pPr>
          <a:r>
            <a:rPr lang="en-US" sz="1400" kern="1200" dirty="0" smtClean="0">
              <a:solidFill>
                <a:schemeClr val="tx2">
                  <a:lumMod val="10000"/>
                </a:schemeClr>
              </a:solidFill>
              <a:latin typeface="Agency FB" panose="020B0503020202020204" pitchFamily="34" charset="0"/>
            </a:rPr>
            <a:t>Both Public and Confidential Financial Disclosure Statements are due</a:t>
          </a:r>
          <a:endParaRPr lang="en-US" sz="1400" kern="1200" dirty="0">
            <a:latin typeface="Agency FB" panose="020B0503020202020204" pitchFamily="34" charset="0"/>
          </a:endParaRPr>
        </a:p>
        <a:p>
          <a:pPr marL="228600" lvl="2" indent="-114300" algn="l" defTabSz="622300">
            <a:lnSpc>
              <a:spcPct val="90000"/>
            </a:lnSpc>
            <a:spcBef>
              <a:spcPct val="0"/>
            </a:spcBef>
            <a:spcAft>
              <a:spcPct val="15000"/>
            </a:spcAft>
            <a:buChar char="••"/>
          </a:pPr>
          <a:r>
            <a:rPr lang="en-US" sz="1400" kern="1200" dirty="0" smtClean="0">
              <a:solidFill>
                <a:schemeClr val="tx2">
                  <a:lumMod val="10000"/>
                </a:schemeClr>
              </a:solidFill>
              <a:latin typeface="Agency FB" panose="020B0503020202020204" pitchFamily="34" charset="0"/>
            </a:rPr>
            <a:t>-PFDS filers </a:t>
          </a:r>
          <a:r>
            <a:rPr lang="en-US" sz="1400" b="1" kern="1200" dirty="0" smtClean="0">
              <a:solidFill>
                <a:schemeClr val="tx2">
                  <a:lumMod val="10000"/>
                </a:schemeClr>
              </a:solidFill>
              <a:latin typeface="Agency FB" panose="020B0503020202020204" pitchFamily="34" charset="0"/>
            </a:rPr>
            <a:t>MUST</a:t>
          </a:r>
          <a:r>
            <a:rPr lang="en-US" sz="1400" kern="1200" dirty="0" smtClean="0">
              <a:solidFill>
                <a:schemeClr val="tx2">
                  <a:lumMod val="10000"/>
                </a:schemeClr>
              </a:solidFill>
              <a:latin typeface="Agency FB" panose="020B0503020202020204" pitchFamily="34" charset="0"/>
            </a:rPr>
            <a:t> file their forms via BEGA’s online e-filing system</a:t>
          </a:r>
          <a:endParaRPr lang="en-US" sz="1400" kern="1200" dirty="0">
            <a:latin typeface="Agency FB" panose="020B0503020202020204" pitchFamily="34" charset="0"/>
          </a:endParaRPr>
        </a:p>
        <a:p>
          <a:pPr marL="228600" lvl="2" indent="-114300" algn="l" defTabSz="622300">
            <a:lnSpc>
              <a:spcPct val="90000"/>
            </a:lnSpc>
            <a:spcBef>
              <a:spcPct val="0"/>
            </a:spcBef>
            <a:spcAft>
              <a:spcPct val="15000"/>
            </a:spcAft>
            <a:buChar char="••"/>
          </a:pPr>
          <a:r>
            <a:rPr lang="en-US" sz="1400" kern="1200" dirty="0" smtClean="0">
              <a:solidFill>
                <a:schemeClr val="tx2">
                  <a:lumMod val="10000"/>
                </a:schemeClr>
              </a:solidFill>
              <a:latin typeface="Agency FB" panose="020B0503020202020204" pitchFamily="34" charset="0"/>
            </a:rPr>
            <a:t>-CFDS filers must file their form with their agency per the instructions given by the agency in the April 15</a:t>
          </a:r>
          <a:r>
            <a:rPr lang="en-US" sz="1400" kern="1200" baseline="30000" dirty="0" smtClean="0">
              <a:solidFill>
                <a:schemeClr val="tx2">
                  <a:lumMod val="10000"/>
                </a:schemeClr>
              </a:solidFill>
              <a:latin typeface="Agency FB" panose="020B0503020202020204" pitchFamily="34" charset="0"/>
            </a:rPr>
            <a:t>th</a:t>
          </a:r>
          <a:r>
            <a:rPr lang="en-US" sz="1400" kern="1200" dirty="0" smtClean="0">
              <a:solidFill>
                <a:schemeClr val="tx2">
                  <a:lumMod val="10000"/>
                </a:schemeClr>
              </a:solidFill>
              <a:latin typeface="Agency FB" panose="020B0503020202020204" pitchFamily="34" charset="0"/>
            </a:rPr>
            <a:t> designation notification </a:t>
          </a:r>
          <a:endParaRPr lang="en-US" sz="1400" kern="1200" dirty="0">
            <a:latin typeface="Agency FB" panose="020B0503020202020204" pitchFamily="34" charset="0"/>
          </a:endParaRPr>
        </a:p>
        <a:p>
          <a:pPr marL="114300" lvl="1" indent="-114300" algn="l" defTabSz="577850">
            <a:lnSpc>
              <a:spcPct val="90000"/>
            </a:lnSpc>
            <a:spcBef>
              <a:spcPct val="0"/>
            </a:spcBef>
            <a:spcAft>
              <a:spcPct val="15000"/>
            </a:spcAft>
            <a:buChar char="••"/>
          </a:pPr>
          <a:endParaRPr lang="en-US" sz="1300" kern="1200" dirty="0">
            <a:latin typeface="Agency FB" panose="020B0503020202020204" pitchFamily="34" charset="0"/>
          </a:endParaRPr>
        </a:p>
      </dsp:txBody>
      <dsp:txXfrm rot="-5400000">
        <a:off x="1683093" y="77146"/>
        <a:ext cx="6470214" cy="1410285"/>
      </dsp:txXfrm>
    </dsp:sp>
    <dsp:sp modelId="{E3AA748F-0984-4D9A-A3B7-A8CF67714B87}">
      <dsp:nvSpPr>
        <dsp:cNvPr id="0" name=""/>
        <dsp:cNvSpPr/>
      </dsp:nvSpPr>
      <dsp:spPr>
        <a:xfrm rot="5400000">
          <a:off x="-360662" y="2481353"/>
          <a:ext cx="2404417" cy="1683092"/>
        </a:xfrm>
        <a:prstGeom prst="chevron">
          <a:avLst/>
        </a:prstGeom>
        <a:solidFill>
          <a:schemeClr val="accent1">
            <a:hueOff val="0"/>
            <a:satOff val="0"/>
            <a:lumOff val="0"/>
            <a:alphaOff val="0"/>
          </a:schemeClr>
        </a:solidFill>
        <a:ln w="55000" cap="flat" cmpd="thickThin"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875" tIns="15875" rIns="15875" bIns="15875" numCol="1" spcCol="1270" anchor="ctr" anchorCtr="0">
          <a:noAutofit/>
        </a:bodyPr>
        <a:lstStyle/>
        <a:p>
          <a:pPr lvl="0" algn="ctr" defTabSz="1111250">
            <a:lnSpc>
              <a:spcPct val="90000"/>
            </a:lnSpc>
            <a:spcBef>
              <a:spcPct val="0"/>
            </a:spcBef>
            <a:spcAft>
              <a:spcPct val="35000"/>
            </a:spcAft>
          </a:pPr>
          <a:r>
            <a:rPr lang="en-US" sz="2500" kern="1200" dirty="0" smtClean="0"/>
            <a:t>JUNE 1ST</a:t>
          </a:r>
          <a:endParaRPr lang="en-US" sz="2500" kern="1200" dirty="0"/>
        </a:p>
      </dsp:txBody>
      <dsp:txXfrm rot="-5400000">
        <a:off x="1" y="2962236"/>
        <a:ext cx="1683092" cy="721325"/>
      </dsp:txXfrm>
    </dsp:sp>
    <dsp:sp modelId="{77DE07E4-A74A-4D11-9AFC-D5A75BBD5579}">
      <dsp:nvSpPr>
        <dsp:cNvPr id="0" name=""/>
        <dsp:cNvSpPr/>
      </dsp:nvSpPr>
      <dsp:spPr>
        <a:xfrm rot="5400000">
          <a:off x="4174910" y="-371127"/>
          <a:ext cx="1562871" cy="6546507"/>
        </a:xfrm>
        <a:prstGeom prst="round2SameRect">
          <a:avLst/>
        </a:prstGeom>
        <a:solidFill>
          <a:schemeClr val="lt1">
            <a:alpha val="90000"/>
            <a:hueOff val="0"/>
            <a:satOff val="0"/>
            <a:lumOff val="0"/>
            <a:alphaOff val="0"/>
          </a:schemeClr>
        </a:solidFill>
        <a:ln w="55000" cap="flat" cmpd="thickThin"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9568" tIns="8890" rIns="8890" bIns="8890" numCol="1" spcCol="1270" anchor="ctr" anchorCtr="0">
          <a:noAutofit/>
        </a:bodyPr>
        <a:lstStyle/>
        <a:p>
          <a:pPr marL="114300" lvl="1" indent="-114300" algn="l" defTabSz="577850">
            <a:lnSpc>
              <a:spcPct val="90000"/>
            </a:lnSpc>
            <a:spcBef>
              <a:spcPct val="0"/>
            </a:spcBef>
            <a:spcAft>
              <a:spcPct val="15000"/>
            </a:spcAft>
            <a:buChar char="••"/>
          </a:pPr>
          <a:endParaRPr lang="en-US" sz="1300" kern="1200" dirty="0"/>
        </a:p>
        <a:p>
          <a:pPr marL="114300" lvl="1" indent="-114300" algn="l" defTabSz="622300">
            <a:lnSpc>
              <a:spcPct val="90000"/>
            </a:lnSpc>
            <a:spcBef>
              <a:spcPct val="0"/>
            </a:spcBef>
            <a:spcAft>
              <a:spcPct val="15000"/>
            </a:spcAft>
            <a:buChar char="••"/>
          </a:pPr>
          <a:r>
            <a:rPr lang="en-US" sz="1400" kern="1200" dirty="0" smtClean="0">
              <a:solidFill>
                <a:schemeClr val="tx2">
                  <a:lumMod val="10000"/>
                </a:schemeClr>
              </a:solidFill>
              <a:latin typeface="Agency FB" panose="020B0503020202020204" pitchFamily="34" charset="0"/>
            </a:rPr>
            <a:t>Ethics Counselors submit their agency’s Confidential Filer Review Report to BEGA by attaching a copy of the report to an email addressed to the BEGA FDS Inbox (</a:t>
          </a:r>
          <a:r>
            <a:rPr lang="en-US" sz="1400" kern="1200" dirty="0" smtClean="0">
              <a:solidFill>
                <a:schemeClr val="tx2">
                  <a:lumMod val="10000"/>
                </a:schemeClr>
              </a:solidFill>
              <a:latin typeface="Agency FB" panose="020B0503020202020204" pitchFamily="34" charset="0"/>
              <a:hlinkClick xmlns:r="http://schemas.openxmlformats.org/officeDocument/2006/relationships" r:id="rId1"/>
            </a:rPr>
            <a:t>bega-fds@dc.gov</a:t>
          </a:r>
          <a:r>
            <a:rPr lang="en-US" sz="1400" kern="1200" dirty="0" smtClean="0">
              <a:solidFill>
                <a:schemeClr val="tx2">
                  <a:lumMod val="10000"/>
                </a:schemeClr>
              </a:solidFill>
              <a:latin typeface="Agency FB" panose="020B0503020202020204" pitchFamily="34" charset="0"/>
            </a:rPr>
            <a:t>) </a:t>
          </a:r>
          <a:endParaRPr lang="en-US" sz="1400" kern="1200" dirty="0">
            <a:solidFill>
              <a:schemeClr val="tx2">
                <a:lumMod val="10000"/>
              </a:schemeClr>
            </a:solidFill>
            <a:latin typeface="Agency FB" panose="020B0503020202020204" pitchFamily="34" charset="0"/>
          </a:endParaRPr>
        </a:p>
        <a:p>
          <a:pPr marL="228600" lvl="2" indent="-114300" algn="l" defTabSz="622300">
            <a:lnSpc>
              <a:spcPct val="90000"/>
            </a:lnSpc>
            <a:spcBef>
              <a:spcPct val="0"/>
            </a:spcBef>
            <a:spcAft>
              <a:spcPct val="15000"/>
            </a:spcAft>
            <a:buChar char="••"/>
          </a:pPr>
          <a:r>
            <a:rPr lang="en-US" sz="1400" kern="1200" dirty="0" smtClean="0">
              <a:solidFill>
                <a:schemeClr val="tx2">
                  <a:lumMod val="10000"/>
                </a:schemeClr>
              </a:solidFill>
              <a:latin typeface="Agency FB" panose="020B0503020202020204" pitchFamily="34" charset="0"/>
            </a:rPr>
            <a:t>Ethics Counselors submit amendments to CFRRs in the same manner as they submit amendments to filer lists</a:t>
          </a:r>
          <a:endParaRPr lang="en-US" sz="1400" kern="1200" dirty="0">
            <a:solidFill>
              <a:schemeClr val="tx2">
                <a:lumMod val="10000"/>
              </a:schemeClr>
            </a:solidFill>
            <a:latin typeface="Agency FB" panose="020B0503020202020204" pitchFamily="34" charset="0"/>
          </a:endParaRPr>
        </a:p>
        <a:p>
          <a:pPr marL="114300" lvl="1" indent="-114300" algn="l" defTabSz="577850">
            <a:lnSpc>
              <a:spcPct val="90000"/>
            </a:lnSpc>
            <a:spcBef>
              <a:spcPct val="0"/>
            </a:spcBef>
            <a:spcAft>
              <a:spcPct val="15000"/>
            </a:spcAft>
            <a:buChar char="••"/>
          </a:pPr>
          <a:endParaRPr lang="en-US" sz="1300" kern="1200" dirty="0"/>
        </a:p>
      </dsp:txBody>
      <dsp:txXfrm rot="-5400000">
        <a:off x="1683093" y="2196983"/>
        <a:ext cx="6470214" cy="1410285"/>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C5EABDF-8397-44C6-A61B-072C2AC30EEF}">
      <dsp:nvSpPr>
        <dsp:cNvPr id="0" name=""/>
        <dsp:cNvSpPr/>
      </dsp:nvSpPr>
      <dsp:spPr>
        <a:xfrm rot="5400000">
          <a:off x="-259080" y="261476"/>
          <a:ext cx="1727205" cy="1209044"/>
        </a:xfrm>
        <a:prstGeom prst="chevron">
          <a:avLst/>
        </a:prstGeom>
        <a:solidFill>
          <a:schemeClr val="accent1">
            <a:hueOff val="0"/>
            <a:satOff val="0"/>
            <a:lumOff val="0"/>
            <a:alphaOff val="0"/>
          </a:schemeClr>
        </a:solidFill>
        <a:ln w="55000" cap="flat" cmpd="thickThin"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065" tIns="12065" rIns="12065" bIns="12065" numCol="1" spcCol="1270" anchor="ctr" anchorCtr="0">
          <a:noAutofit/>
        </a:bodyPr>
        <a:lstStyle/>
        <a:p>
          <a:pPr lvl="0" algn="ctr" defTabSz="844550">
            <a:lnSpc>
              <a:spcPct val="90000"/>
            </a:lnSpc>
            <a:spcBef>
              <a:spcPct val="0"/>
            </a:spcBef>
            <a:spcAft>
              <a:spcPct val="35000"/>
            </a:spcAft>
          </a:pPr>
          <a:r>
            <a:rPr lang="en-US" sz="1900" kern="1200" dirty="0" smtClean="0"/>
            <a:t>June 15th</a:t>
          </a:r>
          <a:endParaRPr lang="en-US" sz="1900" kern="1200" dirty="0"/>
        </a:p>
      </dsp:txBody>
      <dsp:txXfrm rot="-5400000">
        <a:off x="1" y="606917"/>
        <a:ext cx="1209044" cy="518161"/>
      </dsp:txXfrm>
    </dsp:sp>
    <dsp:sp modelId="{935A4E1C-C37F-4657-A84C-FFF993FFCB40}">
      <dsp:nvSpPr>
        <dsp:cNvPr id="0" name=""/>
        <dsp:cNvSpPr/>
      </dsp:nvSpPr>
      <dsp:spPr>
        <a:xfrm rot="5400000">
          <a:off x="4157980" y="-2946540"/>
          <a:ext cx="1122683" cy="7020555"/>
        </a:xfrm>
        <a:prstGeom prst="round2SameRect">
          <a:avLst/>
        </a:prstGeom>
        <a:solidFill>
          <a:schemeClr val="lt1">
            <a:alpha val="90000"/>
            <a:hueOff val="0"/>
            <a:satOff val="0"/>
            <a:lumOff val="0"/>
            <a:alphaOff val="0"/>
          </a:schemeClr>
        </a:solidFill>
        <a:ln w="55000" cap="flat" cmpd="thickThin"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5344" tIns="7620" rIns="7620" bIns="7620" numCol="1" spcCol="1270" anchor="ctr" anchorCtr="0">
          <a:noAutofit/>
        </a:bodyPr>
        <a:lstStyle/>
        <a:p>
          <a:pPr marL="57150" lvl="1" indent="-57150" algn="l" defTabSz="355600">
            <a:lnSpc>
              <a:spcPct val="90000"/>
            </a:lnSpc>
            <a:spcBef>
              <a:spcPct val="0"/>
            </a:spcBef>
            <a:spcAft>
              <a:spcPct val="15000"/>
            </a:spcAft>
            <a:buChar char="••"/>
          </a:pPr>
          <a:endParaRPr lang="en-US" sz="800" kern="1200"/>
        </a:p>
        <a:p>
          <a:pPr marL="114300" lvl="1" indent="-114300" algn="l" defTabSz="533400">
            <a:lnSpc>
              <a:spcPct val="90000"/>
            </a:lnSpc>
            <a:spcBef>
              <a:spcPct val="0"/>
            </a:spcBef>
            <a:spcAft>
              <a:spcPct val="15000"/>
            </a:spcAft>
            <a:buChar char="••"/>
          </a:pPr>
          <a:r>
            <a:rPr lang="en-US" sz="1200" kern="1200" dirty="0" smtClean="0">
              <a:solidFill>
                <a:schemeClr val="tx2">
                  <a:lumMod val="10000"/>
                </a:schemeClr>
              </a:solidFill>
            </a:rPr>
            <a:t>BEGA is required to submit a list to the DC Register of filers who</a:t>
          </a:r>
          <a:r>
            <a:rPr lang="en-US" sz="800" kern="1200" dirty="0" smtClean="0">
              <a:solidFill>
                <a:schemeClr val="tx2">
                  <a:lumMod val="10000"/>
                </a:schemeClr>
              </a:solidFill>
            </a:rPr>
            <a:t>:</a:t>
          </a:r>
          <a:endParaRPr lang="en-US" sz="800" kern="1200" dirty="0">
            <a:solidFill>
              <a:schemeClr val="tx2">
                <a:lumMod val="10000"/>
              </a:schemeClr>
            </a:solidFill>
          </a:endParaRPr>
        </a:p>
        <a:p>
          <a:pPr marL="114300" lvl="2" indent="-57150" algn="l" defTabSz="355600">
            <a:lnSpc>
              <a:spcPct val="90000"/>
            </a:lnSpc>
            <a:spcBef>
              <a:spcPct val="0"/>
            </a:spcBef>
            <a:spcAft>
              <a:spcPct val="15000"/>
            </a:spcAft>
            <a:buChar char="••"/>
          </a:pPr>
          <a:r>
            <a:rPr lang="en-US" sz="800" b="1" i="0" kern="1200" dirty="0" smtClean="0">
              <a:solidFill>
                <a:schemeClr val="tx2">
                  <a:lumMod val="10000"/>
                </a:schemeClr>
              </a:solidFill>
            </a:rPr>
            <a:t>(1)</a:t>
          </a:r>
          <a:r>
            <a:rPr lang="en-US" sz="800" b="0" i="0" kern="1200" dirty="0" smtClean="0">
              <a:solidFill>
                <a:schemeClr val="tx2">
                  <a:lumMod val="10000"/>
                </a:schemeClr>
              </a:solidFill>
            </a:rPr>
            <a:t> Filed a FDS;</a:t>
          </a:r>
          <a:endParaRPr lang="en-US" sz="800" kern="1200" dirty="0">
            <a:solidFill>
              <a:schemeClr val="tx2">
                <a:lumMod val="10000"/>
              </a:schemeClr>
            </a:solidFill>
          </a:endParaRPr>
        </a:p>
        <a:p>
          <a:pPr marL="114300" lvl="2" indent="-57150" algn="l" defTabSz="355600">
            <a:lnSpc>
              <a:spcPct val="90000"/>
            </a:lnSpc>
            <a:spcBef>
              <a:spcPct val="0"/>
            </a:spcBef>
            <a:spcAft>
              <a:spcPct val="15000"/>
            </a:spcAft>
            <a:buChar char="••"/>
          </a:pPr>
          <a:r>
            <a:rPr lang="en-US" sz="800" b="1" i="0" kern="1200" dirty="0" smtClean="0">
              <a:solidFill>
                <a:schemeClr val="tx2">
                  <a:lumMod val="10000"/>
                </a:schemeClr>
              </a:solidFill>
            </a:rPr>
            <a:t>(2)</a:t>
          </a:r>
          <a:r>
            <a:rPr lang="en-US" sz="800" b="0" i="0" kern="1200" dirty="0" smtClean="0">
              <a:solidFill>
                <a:schemeClr val="tx2">
                  <a:lumMod val="10000"/>
                </a:schemeClr>
              </a:solidFill>
            </a:rPr>
            <a:t> Sought and received an extension of the filing deadline and the reason for the extension; and</a:t>
          </a:r>
          <a:endParaRPr lang="en-US" sz="800" b="0" i="0" kern="1200" dirty="0">
            <a:solidFill>
              <a:schemeClr val="tx2">
                <a:lumMod val="10000"/>
              </a:schemeClr>
            </a:solidFill>
          </a:endParaRPr>
        </a:p>
        <a:p>
          <a:pPr marL="114300" lvl="2" indent="-57150" algn="l" defTabSz="355600">
            <a:lnSpc>
              <a:spcPct val="90000"/>
            </a:lnSpc>
            <a:spcBef>
              <a:spcPct val="0"/>
            </a:spcBef>
            <a:spcAft>
              <a:spcPct val="15000"/>
            </a:spcAft>
            <a:buChar char="••"/>
          </a:pPr>
          <a:r>
            <a:rPr lang="en-US" sz="800" b="1" i="0" kern="1200" dirty="0" smtClean="0">
              <a:solidFill>
                <a:schemeClr val="tx2">
                  <a:lumMod val="10000"/>
                </a:schemeClr>
              </a:solidFill>
            </a:rPr>
            <a:t>(3)</a:t>
          </a:r>
          <a:r>
            <a:rPr lang="en-US" sz="800" b="0" i="0" kern="1200" dirty="0" smtClean="0">
              <a:solidFill>
                <a:schemeClr val="tx2">
                  <a:lumMod val="10000"/>
                </a:schemeClr>
              </a:solidFill>
            </a:rPr>
            <a:t> Did not </a:t>
          </a:r>
          <a:r>
            <a:rPr lang="en-US" sz="800" b="0" i="0" kern="1200" dirty="0" smtClean="0">
              <a:solidFill>
                <a:schemeClr val="tx2">
                  <a:lumMod val="10000"/>
                </a:schemeClr>
              </a:solidFill>
            </a:rPr>
            <a:t>file a </a:t>
          </a:r>
          <a:r>
            <a:rPr lang="en-US" sz="800" b="0" i="0" kern="1200" dirty="0" smtClean="0">
              <a:solidFill>
                <a:schemeClr val="tx2">
                  <a:lumMod val="10000"/>
                </a:schemeClr>
              </a:solidFill>
            </a:rPr>
            <a:t>report and the reason for not filing, if known.</a:t>
          </a:r>
          <a:endParaRPr lang="en-US" sz="800" b="0" i="0" kern="1200" dirty="0">
            <a:solidFill>
              <a:schemeClr val="tx2">
                <a:lumMod val="10000"/>
              </a:schemeClr>
            </a:solidFill>
          </a:endParaRPr>
        </a:p>
        <a:p>
          <a:pPr marL="171450" lvl="3" indent="-57150" algn="l" defTabSz="355600">
            <a:lnSpc>
              <a:spcPct val="90000"/>
            </a:lnSpc>
            <a:spcBef>
              <a:spcPct val="0"/>
            </a:spcBef>
            <a:spcAft>
              <a:spcPct val="15000"/>
            </a:spcAft>
            <a:buChar char="••"/>
          </a:pPr>
          <a:r>
            <a:rPr lang="en-US" sz="800" b="0" i="0" kern="1200" dirty="0" smtClean="0">
              <a:solidFill>
                <a:schemeClr val="tx2">
                  <a:lumMod val="10000"/>
                </a:schemeClr>
              </a:solidFill>
            </a:rPr>
            <a:t>D.C. Official Code </a:t>
          </a:r>
          <a:r>
            <a:rPr lang="en-US" sz="800" b="0" i="0" kern="1200" dirty="0" smtClean="0">
              <a:solidFill>
                <a:schemeClr val="tx2">
                  <a:lumMod val="10000"/>
                </a:schemeClr>
              </a:solidFill>
              <a:latin typeface="Calibri"/>
              <a:cs typeface="Calibri"/>
            </a:rPr>
            <a:t>§ 1-1162.24(c-1)</a:t>
          </a:r>
          <a:endParaRPr lang="en-US" sz="800" b="0" i="0" kern="1200" dirty="0">
            <a:solidFill>
              <a:schemeClr val="tx2">
                <a:lumMod val="10000"/>
              </a:schemeClr>
            </a:solidFill>
          </a:endParaRPr>
        </a:p>
        <a:p>
          <a:pPr marL="114300" lvl="2" indent="-57150" algn="l" defTabSz="355600">
            <a:lnSpc>
              <a:spcPct val="90000"/>
            </a:lnSpc>
            <a:spcBef>
              <a:spcPct val="0"/>
            </a:spcBef>
            <a:spcAft>
              <a:spcPct val="15000"/>
            </a:spcAft>
            <a:buChar char="••"/>
          </a:pPr>
          <a:endParaRPr lang="en-US" sz="800" kern="1200" dirty="0">
            <a:solidFill>
              <a:schemeClr val="tx2">
                <a:lumMod val="10000"/>
              </a:schemeClr>
            </a:solidFill>
          </a:endParaRPr>
        </a:p>
      </dsp:txBody>
      <dsp:txXfrm rot="-5400000">
        <a:off x="1209045" y="57200"/>
        <a:ext cx="6965750" cy="1013073"/>
      </dsp:txXfrm>
    </dsp:sp>
    <dsp:sp modelId="{F25ECC63-7D1E-4524-90DD-92B9141CD245}">
      <dsp:nvSpPr>
        <dsp:cNvPr id="0" name=""/>
        <dsp:cNvSpPr/>
      </dsp:nvSpPr>
      <dsp:spPr>
        <a:xfrm rot="5400000">
          <a:off x="-259080" y="1696541"/>
          <a:ext cx="1727205" cy="1209044"/>
        </a:xfrm>
        <a:prstGeom prst="chevron">
          <a:avLst/>
        </a:prstGeom>
        <a:solidFill>
          <a:schemeClr val="accent1">
            <a:hueOff val="0"/>
            <a:satOff val="0"/>
            <a:lumOff val="0"/>
            <a:alphaOff val="0"/>
          </a:schemeClr>
        </a:solidFill>
        <a:ln w="55000" cap="flat" cmpd="thickThin"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065" tIns="12065" rIns="12065" bIns="12065" numCol="1" spcCol="1270" anchor="ctr" anchorCtr="0">
          <a:noAutofit/>
        </a:bodyPr>
        <a:lstStyle/>
        <a:p>
          <a:pPr lvl="0" algn="ctr" defTabSz="844550">
            <a:lnSpc>
              <a:spcPct val="90000"/>
            </a:lnSpc>
            <a:spcBef>
              <a:spcPct val="0"/>
            </a:spcBef>
            <a:spcAft>
              <a:spcPct val="35000"/>
            </a:spcAft>
          </a:pPr>
          <a:r>
            <a:rPr lang="en-US" sz="1900" kern="1200" dirty="0" smtClean="0"/>
            <a:t>June 15th</a:t>
          </a:r>
          <a:endParaRPr lang="en-US" sz="1900" kern="1200" dirty="0"/>
        </a:p>
      </dsp:txBody>
      <dsp:txXfrm rot="-5400000">
        <a:off x="1" y="2041982"/>
        <a:ext cx="1209044" cy="518161"/>
      </dsp:txXfrm>
    </dsp:sp>
    <dsp:sp modelId="{E23A873D-035B-4F81-8CBB-71733D15EF57}">
      <dsp:nvSpPr>
        <dsp:cNvPr id="0" name=""/>
        <dsp:cNvSpPr/>
      </dsp:nvSpPr>
      <dsp:spPr>
        <a:xfrm rot="5400000">
          <a:off x="4157980" y="-1511475"/>
          <a:ext cx="1122683" cy="7020555"/>
        </a:xfrm>
        <a:prstGeom prst="round2SameRect">
          <a:avLst/>
        </a:prstGeom>
        <a:solidFill>
          <a:schemeClr val="lt1">
            <a:alpha val="90000"/>
            <a:hueOff val="0"/>
            <a:satOff val="0"/>
            <a:lumOff val="0"/>
            <a:alphaOff val="0"/>
          </a:schemeClr>
        </a:solidFill>
        <a:ln w="55000" cap="flat" cmpd="thickThin"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0904" tIns="10795" rIns="10795" bIns="10795" numCol="1" spcCol="1270" anchor="ctr" anchorCtr="0">
          <a:noAutofit/>
        </a:bodyPr>
        <a:lstStyle/>
        <a:p>
          <a:pPr marL="171450" lvl="1" indent="-171450" algn="l" defTabSz="755650">
            <a:lnSpc>
              <a:spcPct val="90000"/>
            </a:lnSpc>
            <a:spcBef>
              <a:spcPct val="0"/>
            </a:spcBef>
            <a:spcAft>
              <a:spcPct val="15000"/>
            </a:spcAft>
            <a:buChar char="••"/>
          </a:pPr>
          <a:endParaRPr lang="en-US" sz="1700" kern="1200" dirty="0"/>
        </a:p>
        <a:p>
          <a:pPr marL="171450" lvl="1" indent="-171450" algn="l" defTabSz="755650">
            <a:lnSpc>
              <a:spcPct val="90000"/>
            </a:lnSpc>
            <a:spcBef>
              <a:spcPct val="0"/>
            </a:spcBef>
            <a:spcAft>
              <a:spcPct val="15000"/>
            </a:spcAft>
            <a:buChar char="••"/>
          </a:pPr>
          <a:r>
            <a:rPr lang="en-US" sz="1700" kern="1200" dirty="0" smtClean="0">
              <a:solidFill>
                <a:schemeClr val="tx2">
                  <a:lumMod val="10000"/>
                </a:schemeClr>
              </a:solidFill>
            </a:rPr>
            <a:t>BEGA begins coordinating the fine and enforcement process</a:t>
          </a:r>
          <a:endParaRPr lang="en-US" sz="1700" kern="1200" dirty="0">
            <a:solidFill>
              <a:schemeClr val="tx2">
                <a:lumMod val="10000"/>
              </a:schemeClr>
            </a:solidFill>
          </a:endParaRPr>
        </a:p>
      </dsp:txBody>
      <dsp:txXfrm rot="-5400000">
        <a:off x="1209045" y="1492265"/>
        <a:ext cx="6965750" cy="1013073"/>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5179484" y="0"/>
            <a:ext cx="3962400" cy="342900"/>
          </a:xfrm>
          <a:prstGeom prst="rect">
            <a:avLst/>
          </a:prstGeom>
        </p:spPr>
        <p:txBody>
          <a:bodyPr vert="horz" lIns="91440" tIns="45720" rIns="91440" bIns="45720" rtlCol="0"/>
          <a:lstStyle>
            <a:lvl1pPr algn="r">
              <a:defRPr sz="1200"/>
            </a:lvl1pPr>
          </a:lstStyle>
          <a:p>
            <a:fld id="{B1EE03CD-8185-4E6C-BBB3-FA2E0926BB7A}" type="datetimeFigureOut">
              <a:rPr lang="en-US" smtClean="0"/>
              <a:t>11/27/2018</a:t>
            </a:fld>
            <a:endParaRPr lang="en-US"/>
          </a:p>
        </p:txBody>
      </p:sp>
      <p:sp>
        <p:nvSpPr>
          <p:cNvPr id="4" name="Footer Placeholder 3"/>
          <p:cNvSpPr>
            <a:spLocks noGrp="1"/>
          </p:cNvSpPr>
          <p:nvPr>
            <p:ph type="ftr" sz="quarter" idx="2"/>
          </p:nvPr>
        </p:nvSpPr>
        <p:spPr>
          <a:xfrm>
            <a:off x="0" y="6513910"/>
            <a:ext cx="3962400" cy="3429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5179484" y="6513910"/>
            <a:ext cx="3962400" cy="342900"/>
          </a:xfrm>
          <a:prstGeom prst="rect">
            <a:avLst/>
          </a:prstGeom>
        </p:spPr>
        <p:txBody>
          <a:bodyPr vert="horz" lIns="91440" tIns="45720" rIns="91440" bIns="45720" rtlCol="0" anchor="b"/>
          <a:lstStyle>
            <a:lvl1pPr algn="r">
              <a:defRPr sz="1200"/>
            </a:lvl1pPr>
          </a:lstStyle>
          <a:p>
            <a:fld id="{C46F9D69-968C-4A6F-938C-51F3E34FE2B0}" type="slidenum">
              <a:rPr lang="en-US" smtClean="0"/>
              <a:t>‹#›</a:t>
            </a:fld>
            <a:endParaRPr lang="en-US"/>
          </a:p>
        </p:txBody>
      </p:sp>
    </p:spTree>
    <p:extLst>
      <p:ext uri="{BB962C8B-B14F-4D97-AF65-F5344CB8AC3E}">
        <p14:creationId xmlns:p14="http://schemas.microsoft.com/office/powerpoint/2010/main" val="95137501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5179484" y="0"/>
            <a:ext cx="3962400" cy="342900"/>
          </a:xfrm>
          <a:prstGeom prst="rect">
            <a:avLst/>
          </a:prstGeom>
        </p:spPr>
        <p:txBody>
          <a:bodyPr vert="horz" lIns="91440" tIns="45720" rIns="91440" bIns="45720" rtlCol="0"/>
          <a:lstStyle>
            <a:lvl1pPr algn="r">
              <a:defRPr sz="1200"/>
            </a:lvl1pPr>
          </a:lstStyle>
          <a:p>
            <a:fld id="{AF718F52-4612-4DA2-BDC2-9D8C731B7FE5}" type="datetimeFigureOut">
              <a:rPr lang="en-US" smtClean="0"/>
              <a:t>11/27/2018</a:t>
            </a:fld>
            <a:endParaRPr lang="en-US"/>
          </a:p>
        </p:txBody>
      </p:sp>
      <p:sp>
        <p:nvSpPr>
          <p:cNvPr id="4" name="Slide Image Placeholder 3"/>
          <p:cNvSpPr>
            <a:spLocks noGrp="1" noRot="1" noChangeAspect="1"/>
          </p:cNvSpPr>
          <p:nvPr>
            <p:ph type="sldImg" idx="2"/>
          </p:nvPr>
        </p:nvSpPr>
        <p:spPr>
          <a:xfrm>
            <a:off x="2857500" y="514350"/>
            <a:ext cx="3429000" cy="25717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914400" y="3257550"/>
            <a:ext cx="7315200" cy="30861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6513910"/>
            <a:ext cx="3962400" cy="3429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5179484" y="6513910"/>
            <a:ext cx="3962400" cy="342900"/>
          </a:xfrm>
          <a:prstGeom prst="rect">
            <a:avLst/>
          </a:prstGeom>
        </p:spPr>
        <p:txBody>
          <a:bodyPr vert="horz" lIns="91440" tIns="45720" rIns="91440" bIns="45720" rtlCol="0" anchor="b"/>
          <a:lstStyle>
            <a:lvl1pPr algn="r">
              <a:defRPr sz="1200"/>
            </a:lvl1pPr>
          </a:lstStyle>
          <a:p>
            <a:fld id="{128EA4FB-D085-44A2-A277-2D9D01715B3F}" type="slidenum">
              <a:rPr lang="en-US" smtClean="0"/>
              <a:t>‹#›</a:t>
            </a:fld>
            <a:endParaRPr lang="en-US"/>
          </a:p>
        </p:txBody>
      </p:sp>
    </p:spTree>
    <p:extLst>
      <p:ext uri="{BB962C8B-B14F-4D97-AF65-F5344CB8AC3E}">
        <p14:creationId xmlns:p14="http://schemas.microsoft.com/office/powerpoint/2010/main" val="222930979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28EA4FB-D085-44A2-A277-2D9D01715B3F}" type="slidenum">
              <a:rPr lang="en-US" smtClean="0"/>
              <a:t>1</a:t>
            </a:fld>
            <a:endParaRPr lang="en-US"/>
          </a:p>
        </p:txBody>
      </p:sp>
    </p:spTree>
    <p:extLst>
      <p:ext uri="{BB962C8B-B14F-4D97-AF65-F5344CB8AC3E}">
        <p14:creationId xmlns:p14="http://schemas.microsoft.com/office/powerpoint/2010/main" val="231972003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28EA4FB-D085-44A2-A277-2D9D01715B3F}" type="slidenum">
              <a:rPr lang="en-US" smtClean="0"/>
              <a:t>10</a:t>
            </a:fld>
            <a:endParaRPr lang="en-US"/>
          </a:p>
        </p:txBody>
      </p:sp>
    </p:spTree>
    <p:extLst>
      <p:ext uri="{BB962C8B-B14F-4D97-AF65-F5344CB8AC3E}">
        <p14:creationId xmlns:p14="http://schemas.microsoft.com/office/powerpoint/2010/main" val="10383985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28EA4FB-D085-44A2-A277-2D9D01715B3F}" type="slidenum">
              <a:rPr lang="en-US" smtClean="0"/>
              <a:t>11</a:t>
            </a:fld>
            <a:endParaRPr lang="en-US"/>
          </a:p>
        </p:txBody>
      </p:sp>
    </p:spTree>
    <p:extLst>
      <p:ext uri="{BB962C8B-B14F-4D97-AF65-F5344CB8AC3E}">
        <p14:creationId xmlns:p14="http://schemas.microsoft.com/office/powerpoint/2010/main" val="275334476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28EA4FB-D085-44A2-A277-2D9D01715B3F}" type="slidenum">
              <a:rPr lang="en-US" smtClean="0"/>
              <a:t>12</a:t>
            </a:fld>
            <a:endParaRPr lang="en-US"/>
          </a:p>
        </p:txBody>
      </p:sp>
    </p:spTree>
    <p:extLst>
      <p:ext uri="{BB962C8B-B14F-4D97-AF65-F5344CB8AC3E}">
        <p14:creationId xmlns:p14="http://schemas.microsoft.com/office/powerpoint/2010/main" val="100214666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28EA4FB-D085-44A2-A277-2D9D01715B3F}" type="slidenum">
              <a:rPr lang="en-US" smtClean="0"/>
              <a:t>13</a:t>
            </a:fld>
            <a:endParaRPr lang="en-US"/>
          </a:p>
        </p:txBody>
      </p:sp>
    </p:spTree>
    <p:extLst>
      <p:ext uri="{BB962C8B-B14F-4D97-AF65-F5344CB8AC3E}">
        <p14:creationId xmlns:p14="http://schemas.microsoft.com/office/powerpoint/2010/main" val="200468287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28EA4FB-D085-44A2-A277-2D9D01715B3F}" type="slidenum">
              <a:rPr lang="en-US" smtClean="0"/>
              <a:t>14</a:t>
            </a:fld>
            <a:endParaRPr lang="en-US"/>
          </a:p>
        </p:txBody>
      </p:sp>
    </p:spTree>
    <p:extLst>
      <p:ext uri="{BB962C8B-B14F-4D97-AF65-F5344CB8AC3E}">
        <p14:creationId xmlns:p14="http://schemas.microsoft.com/office/powerpoint/2010/main" val="365732480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28EA4FB-D085-44A2-A277-2D9D01715B3F}" type="slidenum">
              <a:rPr lang="en-US" smtClean="0"/>
              <a:t>15</a:t>
            </a:fld>
            <a:endParaRPr lang="en-US"/>
          </a:p>
        </p:txBody>
      </p:sp>
    </p:spTree>
    <p:extLst>
      <p:ext uri="{BB962C8B-B14F-4D97-AF65-F5344CB8AC3E}">
        <p14:creationId xmlns:p14="http://schemas.microsoft.com/office/powerpoint/2010/main" val="399836733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28EA4FB-D085-44A2-A277-2D9D01715B3F}" type="slidenum">
              <a:rPr lang="en-US" smtClean="0"/>
              <a:t>16</a:t>
            </a:fld>
            <a:endParaRPr lang="en-US"/>
          </a:p>
        </p:txBody>
      </p:sp>
    </p:spTree>
    <p:extLst>
      <p:ext uri="{BB962C8B-B14F-4D97-AF65-F5344CB8AC3E}">
        <p14:creationId xmlns:p14="http://schemas.microsoft.com/office/powerpoint/2010/main" val="387841775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28EA4FB-D085-44A2-A277-2D9D01715B3F}" type="slidenum">
              <a:rPr lang="en-US" smtClean="0"/>
              <a:t>17</a:t>
            </a:fld>
            <a:endParaRPr lang="en-US"/>
          </a:p>
        </p:txBody>
      </p:sp>
    </p:spTree>
    <p:extLst>
      <p:ext uri="{BB962C8B-B14F-4D97-AF65-F5344CB8AC3E}">
        <p14:creationId xmlns:p14="http://schemas.microsoft.com/office/powerpoint/2010/main" val="180563252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28EA4FB-D085-44A2-A277-2D9D01715B3F}" type="slidenum">
              <a:rPr lang="en-US" smtClean="0"/>
              <a:t>18</a:t>
            </a:fld>
            <a:endParaRPr lang="en-US"/>
          </a:p>
        </p:txBody>
      </p:sp>
    </p:spTree>
    <p:extLst>
      <p:ext uri="{BB962C8B-B14F-4D97-AF65-F5344CB8AC3E}">
        <p14:creationId xmlns:p14="http://schemas.microsoft.com/office/powerpoint/2010/main" val="215005210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28EA4FB-D085-44A2-A277-2D9D01715B3F}" type="slidenum">
              <a:rPr lang="en-US" smtClean="0"/>
              <a:t>19</a:t>
            </a:fld>
            <a:endParaRPr lang="en-US"/>
          </a:p>
        </p:txBody>
      </p:sp>
    </p:spTree>
    <p:extLst>
      <p:ext uri="{BB962C8B-B14F-4D97-AF65-F5344CB8AC3E}">
        <p14:creationId xmlns:p14="http://schemas.microsoft.com/office/powerpoint/2010/main" val="288567837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28EA4FB-D085-44A2-A277-2D9D01715B3F}" type="slidenum">
              <a:rPr lang="en-US" smtClean="0"/>
              <a:t>2</a:t>
            </a:fld>
            <a:endParaRPr lang="en-US"/>
          </a:p>
        </p:txBody>
      </p:sp>
    </p:spTree>
    <p:extLst>
      <p:ext uri="{BB962C8B-B14F-4D97-AF65-F5344CB8AC3E}">
        <p14:creationId xmlns:p14="http://schemas.microsoft.com/office/powerpoint/2010/main" val="380732659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28EA4FB-D085-44A2-A277-2D9D01715B3F}" type="slidenum">
              <a:rPr lang="en-US" smtClean="0"/>
              <a:t>20</a:t>
            </a:fld>
            <a:endParaRPr lang="en-US"/>
          </a:p>
        </p:txBody>
      </p:sp>
    </p:spTree>
    <p:extLst>
      <p:ext uri="{BB962C8B-B14F-4D97-AF65-F5344CB8AC3E}">
        <p14:creationId xmlns:p14="http://schemas.microsoft.com/office/powerpoint/2010/main" val="225209330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28EA4FB-D085-44A2-A277-2D9D01715B3F}" type="slidenum">
              <a:rPr lang="en-US" smtClean="0"/>
              <a:t>21</a:t>
            </a:fld>
            <a:endParaRPr lang="en-US"/>
          </a:p>
        </p:txBody>
      </p:sp>
    </p:spTree>
    <p:extLst>
      <p:ext uri="{BB962C8B-B14F-4D97-AF65-F5344CB8AC3E}">
        <p14:creationId xmlns:p14="http://schemas.microsoft.com/office/powerpoint/2010/main" val="395613023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28EA4FB-D085-44A2-A277-2D9D01715B3F}" type="slidenum">
              <a:rPr lang="en-US" smtClean="0"/>
              <a:t>22</a:t>
            </a:fld>
            <a:endParaRPr lang="en-US"/>
          </a:p>
        </p:txBody>
      </p:sp>
    </p:spTree>
    <p:extLst>
      <p:ext uri="{BB962C8B-B14F-4D97-AF65-F5344CB8AC3E}">
        <p14:creationId xmlns:p14="http://schemas.microsoft.com/office/powerpoint/2010/main" val="38978936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28EA4FB-D085-44A2-A277-2D9D01715B3F}" type="slidenum">
              <a:rPr lang="en-US" smtClean="0"/>
              <a:t>23</a:t>
            </a:fld>
            <a:endParaRPr lang="en-US"/>
          </a:p>
        </p:txBody>
      </p:sp>
    </p:spTree>
    <p:extLst>
      <p:ext uri="{BB962C8B-B14F-4D97-AF65-F5344CB8AC3E}">
        <p14:creationId xmlns:p14="http://schemas.microsoft.com/office/powerpoint/2010/main" val="161202333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28EA4FB-D085-44A2-A277-2D9D01715B3F}" type="slidenum">
              <a:rPr lang="en-US" smtClean="0"/>
              <a:t>3</a:t>
            </a:fld>
            <a:endParaRPr lang="en-US"/>
          </a:p>
        </p:txBody>
      </p:sp>
    </p:spTree>
    <p:extLst>
      <p:ext uri="{BB962C8B-B14F-4D97-AF65-F5344CB8AC3E}">
        <p14:creationId xmlns:p14="http://schemas.microsoft.com/office/powerpoint/2010/main" val="93671106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28EA4FB-D085-44A2-A277-2D9D01715B3F}" type="slidenum">
              <a:rPr lang="en-US" smtClean="0"/>
              <a:t>4</a:t>
            </a:fld>
            <a:endParaRPr lang="en-US"/>
          </a:p>
        </p:txBody>
      </p:sp>
    </p:spTree>
    <p:extLst>
      <p:ext uri="{BB962C8B-B14F-4D97-AF65-F5344CB8AC3E}">
        <p14:creationId xmlns:p14="http://schemas.microsoft.com/office/powerpoint/2010/main" val="220208616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28EA4FB-D085-44A2-A277-2D9D01715B3F}" type="slidenum">
              <a:rPr lang="en-US" smtClean="0"/>
              <a:t>5</a:t>
            </a:fld>
            <a:endParaRPr lang="en-US"/>
          </a:p>
        </p:txBody>
      </p:sp>
    </p:spTree>
    <p:extLst>
      <p:ext uri="{BB962C8B-B14F-4D97-AF65-F5344CB8AC3E}">
        <p14:creationId xmlns:p14="http://schemas.microsoft.com/office/powerpoint/2010/main" val="191151143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28EA4FB-D085-44A2-A277-2D9D01715B3F}" type="slidenum">
              <a:rPr lang="en-US" smtClean="0"/>
              <a:t>6</a:t>
            </a:fld>
            <a:endParaRPr lang="en-US"/>
          </a:p>
        </p:txBody>
      </p:sp>
    </p:spTree>
    <p:extLst>
      <p:ext uri="{BB962C8B-B14F-4D97-AF65-F5344CB8AC3E}">
        <p14:creationId xmlns:p14="http://schemas.microsoft.com/office/powerpoint/2010/main" val="251835105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28EA4FB-D085-44A2-A277-2D9D01715B3F}" type="slidenum">
              <a:rPr lang="en-US" smtClean="0"/>
              <a:t>7</a:t>
            </a:fld>
            <a:endParaRPr lang="en-US"/>
          </a:p>
        </p:txBody>
      </p:sp>
    </p:spTree>
    <p:extLst>
      <p:ext uri="{BB962C8B-B14F-4D97-AF65-F5344CB8AC3E}">
        <p14:creationId xmlns:p14="http://schemas.microsoft.com/office/powerpoint/2010/main" val="19718947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28EA4FB-D085-44A2-A277-2D9D01715B3F}" type="slidenum">
              <a:rPr lang="en-US" smtClean="0"/>
              <a:t>8</a:t>
            </a:fld>
            <a:endParaRPr lang="en-US"/>
          </a:p>
        </p:txBody>
      </p:sp>
    </p:spTree>
    <p:extLst>
      <p:ext uri="{BB962C8B-B14F-4D97-AF65-F5344CB8AC3E}">
        <p14:creationId xmlns:p14="http://schemas.microsoft.com/office/powerpoint/2010/main" val="188154306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28EA4FB-D085-44A2-A277-2D9D01715B3F}" type="slidenum">
              <a:rPr lang="en-US" smtClean="0"/>
              <a:t>9</a:t>
            </a:fld>
            <a:endParaRPr lang="en-US"/>
          </a:p>
        </p:txBody>
      </p:sp>
    </p:spTree>
    <p:extLst>
      <p:ext uri="{BB962C8B-B14F-4D97-AF65-F5344CB8AC3E}">
        <p14:creationId xmlns:p14="http://schemas.microsoft.com/office/powerpoint/2010/main" val="33531782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pPr eaLnBrk="1" latinLnBrk="0" hangingPunct="1"/>
            <a:fld id="{544213AF-26F6-41FA-8D85-E2C5388D6E58}" type="datetimeFigureOut">
              <a:rPr lang="en-US" smtClean="0"/>
              <a:pPr eaLnBrk="1" latinLnBrk="0" hangingPunct="1"/>
              <a:t>11/27/2018</a:t>
            </a:fld>
            <a:endParaRPr lang="en-US" dirty="0">
              <a:solidFill>
                <a:srgbClr val="FFFFFF"/>
              </a:solidFill>
            </a:endParaRPr>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kumimoji="0" lang="en-US">
              <a:solidFill>
                <a:schemeClr val="accent1">
                  <a:tint val="20000"/>
                </a:schemeClr>
              </a:solidFill>
            </a:endParaRPr>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D5BBC35B-A44B-4119-B8DA-DE9E3DFADA20}" type="slidenum">
              <a:rPr kumimoji="0" lang="en-US" smtClean="0"/>
              <a:pPr eaLnBrk="1" latinLnBrk="0" hangingPunct="1"/>
              <a:t>‹#›</a:t>
            </a:fld>
            <a:endParaRPr kumimoji="0" lang="en-US" dirty="0">
              <a:solidFill>
                <a:srgbClr val="FFFFFF"/>
              </a:solidFill>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pPr eaLnBrk="1" latinLnBrk="0" hangingPunct="1"/>
            <a:fld id="{544213AF-26F6-41FA-8D85-E2C5388D6E58}" type="datetimeFigureOut">
              <a:rPr lang="en-US" smtClean="0"/>
              <a:pPr eaLnBrk="1" latinLnBrk="0" hangingPunct="1"/>
              <a:t>11/27/2018</a:t>
            </a:fld>
            <a:endParaRPr lang="en-US"/>
          </a:p>
        </p:txBody>
      </p:sp>
      <p:sp>
        <p:nvSpPr>
          <p:cNvPr id="5" name="Footer Placeholder 4"/>
          <p:cNvSpPr>
            <a:spLocks noGrp="1"/>
          </p:cNvSpPr>
          <p:nvPr>
            <p:ph type="ftr" sz="quarter" idx="11"/>
          </p:nvPr>
        </p:nvSpPr>
        <p:spPr/>
        <p:txBody>
          <a:bodyPr/>
          <a:lstStyle>
            <a:extLst/>
          </a:lstStyle>
          <a:p>
            <a:endParaRPr kumimoji="0" lang="en-US"/>
          </a:p>
        </p:txBody>
      </p:sp>
      <p:sp>
        <p:nvSpPr>
          <p:cNvPr id="6" name="Slide Number Placeholder 5"/>
          <p:cNvSpPr>
            <a:spLocks noGrp="1"/>
          </p:cNvSpPr>
          <p:nvPr>
            <p:ph type="sldNum" sz="quarter" idx="12"/>
          </p:nvPr>
        </p:nvSpPr>
        <p:spPr/>
        <p:txBody>
          <a:bodyPr/>
          <a:lstStyle>
            <a:extLst/>
          </a:lstStyle>
          <a:p>
            <a:fld id="{D5BBC35B-A44B-4119-B8DA-DE9E3DFADA20}" type="slidenum">
              <a:rPr kumimoji="0" lang="en-US" smtClean="0"/>
              <a:pPr eaLnBrk="1" latinLnBrk="0" hangingPunct="1"/>
              <a:t>‹#›</a:t>
            </a:fld>
            <a:endParaRPr kumimoji="0"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pPr eaLnBrk="1" latinLnBrk="0" hangingPunct="1"/>
            <a:fld id="{544213AF-26F6-41FA-8D85-E2C5388D6E58}" type="datetimeFigureOut">
              <a:rPr lang="en-US" smtClean="0"/>
              <a:pPr eaLnBrk="1" latinLnBrk="0" hangingPunct="1"/>
              <a:t>11/27/2018</a:t>
            </a:fld>
            <a:endParaRPr lang="en-US"/>
          </a:p>
        </p:txBody>
      </p:sp>
      <p:sp>
        <p:nvSpPr>
          <p:cNvPr id="5" name="Footer Placeholder 4"/>
          <p:cNvSpPr>
            <a:spLocks noGrp="1"/>
          </p:cNvSpPr>
          <p:nvPr>
            <p:ph type="ftr" sz="quarter" idx="11"/>
          </p:nvPr>
        </p:nvSpPr>
        <p:spPr/>
        <p:txBody>
          <a:bodyPr/>
          <a:lstStyle>
            <a:extLst/>
          </a:lstStyle>
          <a:p>
            <a:endParaRPr kumimoji="0" lang="en-US"/>
          </a:p>
        </p:txBody>
      </p:sp>
      <p:sp>
        <p:nvSpPr>
          <p:cNvPr id="6" name="Slide Number Placeholder 5"/>
          <p:cNvSpPr>
            <a:spLocks noGrp="1"/>
          </p:cNvSpPr>
          <p:nvPr>
            <p:ph type="sldNum" sz="quarter" idx="12"/>
          </p:nvPr>
        </p:nvSpPr>
        <p:spPr/>
        <p:txBody>
          <a:bodyPr/>
          <a:lstStyle>
            <a:extLst/>
          </a:lstStyle>
          <a:p>
            <a:fld id="{D5BBC35B-A44B-4119-B8DA-DE9E3DFADA20}" type="slidenum">
              <a:rPr kumimoji="0" lang="en-US" smtClean="0"/>
              <a:pPr eaLnBrk="1" latinLnBrk="0" hangingPunct="1"/>
              <a:t>‹#›</a:t>
            </a:fld>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pPr eaLnBrk="1" latinLnBrk="0" hangingPunct="1"/>
            <a:fld id="{544213AF-26F6-41FA-8D85-E2C5388D6E58}" type="datetimeFigureOut">
              <a:rPr lang="en-US" smtClean="0"/>
              <a:pPr eaLnBrk="1" latinLnBrk="0" hangingPunct="1"/>
              <a:t>11/27/2018</a:t>
            </a:fld>
            <a:endParaRPr lang="en-US"/>
          </a:p>
        </p:txBody>
      </p:sp>
      <p:sp>
        <p:nvSpPr>
          <p:cNvPr id="5" name="Footer Placeholder 4"/>
          <p:cNvSpPr>
            <a:spLocks noGrp="1"/>
          </p:cNvSpPr>
          <p:nvPr>
            <p:ph type="ftr" sz="quarter" idx="11"/>
          </p:nvPr>
        </p:nvSpPr>
        <p:spPr/>
        <p:txBody>
          <a:bodyPr/>
          <a:lstStyle>
            <a:extLst/>
          </a:lstStyle>
          <a:p>
            <a:endParaRPr kumimoji="0" lang="en-US"/>
          </a:p>
        </p:txBody>
      </p:sp>
      <p:sp>
        <p:nvSpPr>
          <p:cNvPr id="6" name="Slide Number Placeholder 5"/>
          <p:cNvSpPr>
            <a:spLocks noGrp="1"/>
          </p:cNvSpPr>
          <p:nvPr>
            <p:ph type="sldNum" sz="quarter" idx="12"/>
          </p:nvPr>
        </p:nvSpPr>
        <p:spPr/>
        <p:txBody>
          <a:bodyPr/>
          <a:lstStyle>
            <a:extLst/>
          </a:lstStyle>
          <a:p>
            <a:fld id="{D5BBC35B-A44B-4119-B8DA-DE9E3DFADA20}" type="slidenum">
              <a:rPr kumimoji="0" lang="en-US" smtClean="0"/>
              <a:pPr eaLnBrk="1" latinLnBrk="0" hangingPunct="1"/>
              <a:t>‹#›</a:t>
            </a:fld>
            <a:endParaRPr kumimoji="0"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pPr eaLnBrk="1" latinLnBrk="0" hangingPunct="1"/>
            <a:fld id="{544213AF-26F6-41FA-8D85-E2C5388D6E58}" type="datetimeFigureOut">
              <a:rPr lang="en-US" smtClean="0"/>
              <a:pPr eaLnBrk="1" latinLnBrk="0" hangingPunct="1"/>
              <a:t>11/27/2018</a:t>
            </a:fld>
            <a:endParaRPr lang="en-US"/>
          </a:p>
        </p:txBody>
      </p:sp>
      <p:sp>
        <p:nvSpPr>
          <p:cNvPr id="5" name="Footer Placeholder 4"/>
          <p:cNvSpPr>
            <a:spLocks noGrp="1"/>
          </p:cNvSpPr>
          <p:nvPr>
            <p:ph type="ftr" sz="quarter" idx="11"/>
          </p:nvPr>
        </p:nvSpPr>
        <p:spPr/>
        <p:txBody>
          <a:bodyPr/>
          <a:lstStyle>
            <a:extLst/>
          </a:lstStyle>
          <a:p>
            <a:endParaRPr kumimoji="0" lang="en-US"/>
          </a:p>
        </p:txBody>
      </p:sp>
      <p:sp>
        <p:nvSpPr>
          <p:cNvPr id="6" name="Slide Number Placeholder 5"/>
          <p:cNvSpPr>
            <a:spLocks noGrp="1"/>
          </p:cNvSpPr>
          <p:nvPr>
            <p:ph type="sldNum" sz="quarter" idx="12"/>
          </p:nvPr>
        </p:nvSpPr>
        <p:spPr/>
        <p:txBody>
          <a:bodyPr/>
          <a:lstStyle>
            <a:extLst/>
          </a:lstStyle>
          <a:p>
            <a:fld id="{D5BBC35B-A44B-4119-B8DA-DE9E3DFADA20}" type="slidenum">
              <a:rPr kumimoji="0" lang="en-US" smtClean="0"/>
              <a:pPr eaLnBrk="1" latinLnBrk="0" hangingPunct="1"/>
              <a:t>‹#›</a:t>
            </a:fld>
            <a:endParaRPr kumimoji="0"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pPr eaLnBrk="1" latinLnBrk="0" hangingPunct="1"/>
            <a:fld id="{544213AF-26F6-41FA-8D85-E2C5388D6E58}" type="datetimeFigureOut">
              <a:rPr lang="en-US" smtClean="0"/>
              <a:pPr eaLnBrk="1" latinLnBrk="0" hangingPunct="1"/>
              <a:t>11/27/2018</a:t>
            </a:fld>
            <a:endParaRPr lang="en-US"/>
          </a:p>
        </p:txBody>
      </p:sp>
      <p:sp>
        <p:nvSpPr>
          <p:cNvPr id="6" name="Footer Placeholder 5"/>
          <p:cNvSpPr>
            <a:spLocks noGrp="1"/>
          </p:cNvSpPr>
          <p:nvPr>
            <p:ph type="ftr" sz="quarter" idx="11"/>
          </p:nvPr>
        </p:nvSpPr>
        <p:spPr/>
        <p:txBody>
          <a:bodyPr/>
          <a:lstStyle>
            <a:extLst/>
          </a:lstStyle>
          <a:p>
            <a:endParaRPr kumimoji="0" lang="en-US"/>
          </a:p>
        </p:txBody>
      </p:sp>
      <p:sp>
        <p:nvSpPr>
          <p:cNvPr id="7" name="Slide Number Placeholder 6"/>
          <p:cNvSpPr>
            <a:spLocks noGrp="1"/>
          </p:cNvSpPr>
          <p:nvPr>
            <p:ph type="sldNum" sz="quarter" idx="12"/>
          </p:nvPr>
        </p:nvSpPr>
        <p:spPr/>
        <p:txBody>
          <a:bodyPr/>
          <a:lstStyle>
            <a:extLst/>
          </a:lstStyle>
          <a:p>
            <a:fld id="{D5BBC35B-A44B-4119-B8DA-DE9E3DFADA20}" type="slidenum">
              <a:rPr kumimoji="0" lang="en-US" smtClean="0"/>
              <a:pPr eaLnBrk="1" latinLnBrk="0" hangingPunct="1"/>
              <a:t>‹#›</a:t>
            </a:fld>
            <a:endParaRPr kumimoji="0"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pPr eaLnBrk="1" latinLnBrk="0" hangingPunct="1"/>
            <a:fld id="{544213AF-26F6-41FA-8D85-E2C5388D6E58}" type="datetimeFigureOut">
              <a:rPr lang="en-US" smtClean="0"/>
              <a:pPr eaLnBrk="1" latinLnBrk="0" hangingPunct="1"/>
              <a:t>11/27/2018</a:t>
            </a:fld>
            <a:endParaRPr lang="en-US"/>
          </a:p>
        </p:txBody>
      </p:sp>
      <p:sp>
        <p:nvSpPr>
          <p:cNvPr id="8" name="Footer Placeholder 7"/>
          <p:cNvSpPr>
            <a:spLocks noGrp="1"/>
          </p:cNvSpPr>
          <p:nvPr>
            <p:ph type="ftr" sz="quarter" idx="11"/>
          </p:nvPr>
        </p:nvSpPr>
        <p:spPr/>
        <p:txBody>
          <a:bodyPr/>
          <a:lstStyle>
            <a:extLst/>
          </a:lstStyle>
          <a:p>
            <a:endParaRPr kumimoji="0" lang="en-US"/>
          </a:p>
        </p:txBody>
      </p:sp>
      <p:sp>
        <p:nvSpPr>
          <p:cNvPr id="9" name="Slide Number Placeholder 8"/>
          <p:cNvSpPr>
            <a:spLocks noGrp="1"/>
          </p:cNvSpPr>
          <p:nvPr>
            <p:ph type="sldNum" sz="quarter" idx="12"/>
          </p:nvPr>
        </p:nvSpPr>
        <p:spPr/>
        <p:txBody>
          <a:bodyPr/>
          <a:lstStyle>
            <a:extLst/>
          </a:lstStyle>
          <a:p>
            <a:fld id="{D5BBC35B-A44B-4119-B8DA-DE9E3DFADA20}" type="slidenum">
              <a:rPr kumimoji="0" lang="en-US" smtClean="0"/>
              <a:pPr eaLnBrk="1" latinLnBrk="0" hangingPunct="1"/>
              <a:t>‹#›</a:t>
            </a:fld>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pPr eaLnBrk="1" latinLnBrk="0" hangingPunct="1"/>
            <a:fld id="{544213AF-26F6-41FA-8D85-E2C5388D6E58}" type="datetimeFigureOut">
              <a:rPr lang="en-US" smtClean="0"/>
              <a:pPr eaLnBrk="1" latinLnBrk="0" hangingPunct="1"/>
              <a:t>11/27/2018</a:t>
            </a:fld>
            <a:endParaRPr lang="en-US"/>
          </a:p>
        </p:txBody>
      </p:sp>
      <p:sp>
        <p:nvSpPr>
          <p:cNvPr id="4" name="Footer Placeholder 3"/>
          <p:cNvSpPr>
            <a:spLocks noGrp="1"/>
          </p:cNvSpPr>
          <p:nvPr>
            <p:ph type="ftr" sz="quarter" idx="11"/>
          </p:nvPr>
        </p:nvSpPr>
        <p:spPr/>
        <p:txBody>
          <a:bodyPr/>
          <a:lstStyle>
            <a:extLst/>
          </a:lstStyle>
          <a:p>
            <a:endParaRPr kumimoji="0" lang="en-US"/>
          </a:p>
        </p:txBody>
      </p:sp>
      <p:sp>
        <p:nvSpPr>
          <p:cNvPr id="5" name="Slide Number Placeholder 4"/>
          <p:cNvSpPr>
            <a:spLocks noGrp="1"/>
          </p:cNvSpPr>
          <p:nvPr>
            <p:ph type="sldNum" sz="quarter" idx="12"/>
          </p:nvPr>
        </p:nvSpPr>
        <p:spPr/>
        <p:txBody>
          <a:bodyPr/>
          <a:lstStyle>
            <a:extLst/>
          </a:lstStyle>
          <a:p>
            <a:fld id="{D5BBC35B-A44B-4119-B8DA-DE9E3DFADA20}" type="slidenum">
              <a:rPr kumimoji="0" lang="en-US" smtClean="0"/>
              <a:pPr eaLnBrk="1" latinLnBrk="0" hangingPunct="1"/>
              <a:t>‹#›</a:t>
            </a:fld>
            <a:endParaRPr kumimoji="0"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pPr eaLnBrk="1" latinLnBrk="0" hangingPunct="1"/>
            <a:fld id="{544213AF-26F6-41FA-8D85-E2C5388D6E58}" type="datetimeFigureOut">
              <a:rPr lang="en-US" smtClean="0"/>
              <a:pPr eaLnBrk="1" latinLnBrk="0" hangingPunct="1"/>
              <a:t>11/27/2018</a:t>
            </a:fld>
            <a:endParaRPr lang="en-US"/>
          </a:p>
        </p:txBody>
      </p:sp>
      <p:sp>
        <p:nvSpPr>
          <p:cNvPr id="3" name="Footer Placeholder 2"/>
          <p:cNvSpPr>
            <a:spLocks noGrp="1"/>
          </p:cNvSpPr>
          <p:nvPr>
            <p:ph type="ftr" sz="quarter" idx="11"/>
          </p:nvPr>
        </p:nvSpPr>
        <p:spPr/>
        <p:txBody>
          <a:bodyPr/>
          <a:lstStyle>
            <a:extLst/>
          </a:lstStyle>
          <a:p>
            <a:endParaRPr kumimoji="0" lang="en-US"/>
          </a:p>
        </p:txBody>
      </p:sp>
      <p:sp>
        <p:nvSpPr>
          <p:cNvPr id="4" name="Slide Number Placeholder 3"/>
          <p:cNvSpPr>
            <a:spLocks noGrp="1"/>
          </p:cNvSpPr>
          <p:nvPr>
            <p:ph type="sldNum" sz="quarter" idx="12"/>
          </p:nvPr>
        </p:nvSpPr>
        <p:spPr/>
        <p:txBody>
          <a:bodyPr/>
          <a:lstStyle>
            <a:extLst/>
          </a:lstStyle>
          <a:p>
            <a:fld id="{D5BBC35B-A44B-4119-B8DA-DE9E3DFADA20}" type="slidenum">
              <a:rPr kumimoji="0" lang="en-US" smtClean="0"/>
              <a:pPr eaLnBrk="1" latinLnBrk="0" hangingPunct="1"/>
              <a:t>‹#›</a:t>
            </a:fld>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pPr eaLnBrk="1" latinLnBrk="0" hangingPunct="1"/>
            <a:fld id="{544213AF-26F6-41FA-8D85-E2C5388D6E58}" type="datetimeFigureOut">
              <a:rPr lang="en-US" smtClean="0"/>
              <a:pPr eaLnBrk="1" latinLnBrk="0" hangingPunct="1"/>
              <a:t>11/27/2018</a:t>
            </a:fld>
            <a:endParaRPr lang="en-US"/>
          </a:p>
        </p:txBody>
      </p:sp>
      <p:sp>
        <p:nvSpPr>
          <p:cNvPr id="6" name="Footer Placeholder 5"/>
          <p:cNvSpPr>
            <a:spLocks noGrp="1"/>
          </p:cNvSpPr>
          <p:nvPr>
            <p:ph type="ftr" sz="quarter" idx="11"/>
          </p:nvPr>
        </p:nvSpPr>
        <p:spPr/>
        <p:txBody>
          <a:bodyPr/>
          <a:lstStyle>
            <a:extLst/>
          </a:lstStyle>
          <a:p>
            <a:endParaRPr kumimoji="0" lang="en-US"/>
          </a:p>
        </p:txBody>
      </p:sp>
      <p:sp>
        <p:nvSpPr>
          <p:cNvPr id="7" name="Slide Number Placeholder 6"/>
          <p:cNvSpPr>
            <a:spLocks noGrp="1"/>
          </p:cNvSpPr>
          <p:nvPr>
            <p:ph type="sldNum" sz="quarter" idx="12"/>
          </p:nvPr>
        </p:nvSpPr>
        <p:spPr/>
        <p:txBody>
          <a:bodyPr/>
          <a:lstStyle>
            <a:extLst/>
          </a:lstStyle>
          <a:p>
            <a:fld id="{D5BBC35B-A44B-4119-B8DA-DE9E3DFADA20}" type="slidenum">
              <a:rPr kumimoji="0" lang="en-US" smtClean="0"/>
              <a:pPr eaLnBrk="1" latinLnBrk="0" hangingPunct="1"/>
              <a:t>‹#›</a:t>
            </a:fld>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pPr eaLnBrk="1" latinLnBrk="0" hangingPunct="1"/>
            <a:fld id="{544213AF-26F6-41FA-8D85-E2C5388D6E58}" type="datetimeFigureOut">
              <a:rPr lang="en-US" smtClean="0"/>
              <a:pPr eaLnBrk="1" latinLnBrk="0" hangingPunct="1"/>
              <a:t>11/27/2018</a:t>
            </a:fld>
            <a:endParaRPr lang="en-US">
              <a:solidFill>
                <a:schemeClr val="tx1"/>
              </a:solidFill>
            </a:endParaRPr>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kumimoji="0" lang="en-US">
              <a:solidFill>
                <a:schemeClr val="tx1"/>
              </a:solidFill>
            </a:endParaRPr>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D5BBC35B-A44B-4119-B8DA-DE9E3DFADA20}" type="slidenum">
              <a:rPr kumimoji="0" lang="en-US" smtClean="0"/>
              <a:pPr eaLnBrk="1" latinLnBrk="0" hangingPunct="1"/>
              <a:t>‹#›</a:t>
            </a:fld>
            <a:endParaRPr kumimoji="0" lang="en-US">
              <a:solidFill>
                <a:schemeClr val="tx1"/>
              </a:solidFill>
            </a:endParaRPr>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pPr eaLnBrk="1" latinLnBrk="0" hangingPunct="1"/>
            <a:fld id="{544213AF-26F6-41FA-8D85-E2C5388D6E58}" type="datetimeFigureOut">
              <a:rPr lang="en-US" smtClean="0"/>
              <a:pPr eaLnBrk="1" latinLnBrk="0" hangingPunct="1"/>
              <a:t>11/27/2018</a:t>
            </a:fld>
            <a:endParaRPr lang="en-US" sz="1000" dirty="0">
              <a:solidFill>
                <a:schemeClr val="tx1"/>
              </a:solidFill>
            </a:endParaRPr>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pPr algn="r" eaLnBrk="1" latinLnBrk="0" hangingPunct="1"/>
            <a:endParaRPr kumimoji="0" lang="en-US" sz="1000" dirty="0">
              <a:solidFill>
                <a:schemeClr val="tx1"/>
              </a:solidFill>
            </a:endParaRPr>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D5BBC35B-A44B-4119-B8DA-DE9E3DFADA20}" type="slidenum">
              <a:rPr kumimoji="0" lang="en-US" smtClean="0"/>
              <a:pPr eaLnBrk="1" latinLnBrk="0" hangingPunct="1"/>
              <a:t>‹#›</a:t>
            </a:fld>
            <a:endParaRPr kumimoji="0" lang="en-US" sz="1000" b="0">
              <a:solidFill>
                <a:schemeClr val="tx1"/>
              </a:solidFill>
            </a:endParaRPr>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11.xml.rels><?xml version="1.0" encoding="UTF-8" standalone="yes"?>
<Relationships xmlns="http://schemas.openxmlformats.org/package/2006/relationships"><Relationship Id="rId8" Type="http://schemas.openxmlformats.org/officeDocument/2006/relationships/image" Target="../media/image3.jpeg"/><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12.xml.rels><?xml version="1.0" encoding="UTF-8" standalone="yes"?>
<Relationships xmlns="http://schemas.openxmlformats.org/package/2006/relationships"><Relationship Id="rId8" Type="http://schemas.openxmlformats.org/officeDocument/2006/relationships/image" Target="../media/image3.jpeg"/><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13.xml.rels><?xml version="1.0" encoding="UTF-8" standalone="yes"?>
<Relationships xmlns="http://schemas.openxmlformats.org/package/2006/relationships"><Relationship Id="rId8" Type="http://schemas.openxmlformats.org/officeDocument/2006/relationships/image" Target="../media/image6.jpeg"/><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14.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1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image" Target="../media/image6.jpeg"/></Relationships>
</file>

<file path=ppt/slides/_rels/slide16.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mailto:asia.stewart-mitchell@dc.gov" TargetMode="External"/><Relationship Id="rId2" Type="http://schemas.openxmlformats.org/officeDocument/2006/relationships/notesSlide" Target="../notesSlides/notesSlide22.xml"/><Relationship Id="rId1" Type="http://schemas.openxmlformats.org/officeDocument/2006/relationships/slideLayout" Target="../slideLayouts/slideLayout2.xml"/><Relationship Id="rId5" Type="http://schemas.openxmlformats.org/officeDocument/2006/relationships/image" Target="../media/image6.jpeg"/><Relationship Id="rId4" Type="http://schemas.openxmlformats.org/officeDocument/2006/relationships/hyperlink" Target="mailto:bega-fds@dc.gov" TargetMode="External"/></Relationships>
</file>

<file path=ppt/slides/_rels/slide23.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notesSlide" Target="../notesSlides/notesSlide23.xml"/><Relationship Id="rId1" Type="http://schemas.openxmlformats.org/officeDocument/2006/relationships/slideLayout" Target="../slideLayouts/slideLayout2.xml"/><Relationship Id="rId4" Type="http://schemas.openxmlformats.org/officeDocument/2006/relationships/image" Target="../media/image6.jpeg"/></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5.xml.rels><?xml version="1.0" encoding="UTF-8" standalone="yes"?>
<Relationships xmlns="http://schemas.openxmlformats.org/package/2006/relationships"><Relationship Id="rId3" Type="http://schemas.openxmlformats.org/officeDocument/2006/relationships/hyperlink" Target="mailto:bega@dc.gov"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image" Target="../media/image3.jpeg"/><Relationship Id="rId4" Type="http://schemas.openxmlformats.org/officeDocument/2006/relationships/hyperlink" Target="mailto:bega-fds@dc.gov"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openxmlformats.org/officeDocument/2006/relationships/image" Target="../media/image3.jpeg"/><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8.xml.rels><?xml version="1.0" encoding="UTF-8" standalone="yes"?>
<Relationships xmlns="http://schemas.openxmlformats.org/package/2006/relationships"><Relationship Id="rId3" Type="http://schemas.openxmlformats.org/officeDocument/2006/relationships/hyperlink" Target="mailto:bega-fds@dc.gov"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chemeClr val="tx1">
                <a:lumMod val="50000"/>
              </a:schemeClr>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24001"/>
            <a:ext cx="7772400" cy="2058362"/>
          </a:xfrm>
        </p:spPr>
        <p:txBody>
          <a:bodyPr>
            <a:normAutofit/>
          </a:bodyPr>
          <a:lstStyle/>
          <a:p>
            <a:pPr algn="ctr"/>
            <a:r>
              <a:rPr lang="en-US" dirty="0" smtClean="0">
                <a:solidFill>
                  <a:schemeClr val="accent1">
                    <a:lumMod val="75000"/>
                  </a:schemeClr>
                </a:solidFill>
              </a:rPr>
              <a:t/>
            </a:r>
            <a:br>
              <a:rPr lang="en-US" dirty="0" smtClean="0">
                <a:solidFill>
                  <a:schemeClr val="accent1">
                    <a:lumMod val="75000"/>
                  </a:schemeClr>
                </a:solidFill>
              </a:rPr>
            </a:br>
            <a:r>
              <a:rPr lang="en-US" dirty="0" smtClean="0">
                <a:solidFill>
                  <a:schemeClr val="accent1">
                    <a:lumMod val="75000"/>
                  </a:schemeClr>
                </a:solidFill>
                <a:latin typeface="Agency FB" panose="020B0503020202020204" pitchFamily="34" charset="0"/>
              </a:rPr>
              <a:t>ETHICS COUNSELOR </a:t>
            </a:r>
            <a:r>
              <a:rPr lang="en-US" dirty="0" smtClean="0">
                <a:solidFill>
                  <a:schemeClr val="accent1">
                    <a:lumMod val="75000"/>
                  </a:schemeClr>
                </a:solidFill>
                <a:latin typeface="Agency FB" panose="020B0503020202020204" pitchFamily="34" charset="0"/>
              </a:rPr>
              <a:t>FDS </a:t>
            </a:r>
            <a:r>
              <a:rPr lang="en-US" dirty="0" smtClean="0">
                <a:solidFill>
                  <a:schemeClr val="accent1">
                    <a:lumMod val="75000"/>
                  </a:schemeClr>
                </a:solidFill>
                <a:latin typeface="Agency FB" panose="020B0503020202020204" pitchFamily="34" charset="0"/>
              </a:rPr>
              <a:t>DUTIES</a:t>
            </a:r>
            <a:endParaRPr lang="en-US" dirty="0">
              <a:latin typeface="Agency FB" panose="020B0503020202020204" pitchFamily="34" charset="0"/>
            </a:endParaRPr>
          </a:p>
        </p:txBody>
      </p:sp>
      <p:sp>
        <p:nvSpPr>
          <p:cNvPr id="3" name="Subtitle 2"/>
          <p:cNvSpPr>
            <a:spLocks noGrp="1"/>
          </p:cNvSpPr>
          <p:nvPr>
            <p:ph type="subTitle" idx="1"/>
          </p:nvPr>
        </p:nvSpPr>
        <p:spPr>
          <a:xfrm>
            <a:off x="685800" y="3611607"/>
            <a:ext cx="8001000" cy="1199704"/>
          </a:xfrm>
          <a:ln>
            <a:solidFill>
              <a:schemeClr val="accent2"/>
            </a:solidFill>
          </a:ln>
        </p:spPr>
        <p:txBody>
          <a:bodyPr>
            <a:normAutofit/>
          </a:bodyPr>
          <a:lstStyle/>
          <a:p>
            <a:pPr algn="ctr"/>
            <a:endParaRPr lang="en-US" b="1" i="1" dirty="0" smtClean="0">
              <a:solidFill>
                <a:schemeClr val="accent1">
                  <a:lumMod val="75000"/>
                </a:schemeClr>
              </a:solidFill>
            </a:endParaRPr>
          </a:p>
          <a:p>
            <a:pPr algn="ctr"/>
            <a:r>
              <a:rPr lang="en-US" dirty="0" smtClean="0">
                <a:solidFill>
                  <a:schemeClr val="bg2">
                    <a:lumMod val="50000"/>
                  </a:schemeClr>
                </a:solidFill>
                <a:latin typeface="Agency FB" panose="020B0503020202020204" pitchFamily="34" charset="0"/>
              </a:rPr>
              <a:t>A STEP–BY-STEP PROCEDURAL TRAINING</a:t>
            </a:r>
            <a:endParaRPr lang="en-US" dirty="0">
              <a:solidFill>
                <a:schemeClr val="bg2">
                  <a:lumMod val="50000"/>
                </a:schemeClr>
              </a:solidFill>
              <a:latin typeface="Agency FB" panose="020B0503020202020204" pitchFamily="34" charset="0"/>
            </a:endParaRPr>
          </a:p>
          <a:p>
            <a:pPr algn="ctr"/>
            <a:endParaRPr lang="en-US" dirty="0"/>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276600" y="190856"/>
            <a:ext cx="2514600" cy="1600200"/>
          </a:xfrm>
          <a:prstGeom prst="rect">
            <a:avLst/>
          </a:prstGeom>
        </p:spPr>
      </p:pic>
    </p:spTree>
    <p:extLst>
      <p:ext uri="{BB962C8B-B14F-4D97-AF65-F5344CB8AC3E}">
        <p14:creationId xmlns:p14="http://schemas.microsoft.com/office/powerpoint/2010/main" val="1462119149"/>
      </p:ext>
    </p:extLst>
  </p:cSld>
  <p:clrMapOvr>
    <a:masterClrMapping/>
  </p:clrMapOvr>
  <p:transition spd="slow">
    <p:wip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1371600" y="1905000"/>
            <a:ext cx="6553200" cy="3810000"/>
          </a:xfrm>
        </p:spPr>
      </p:pic>
      <p:sp>
        <p:nvSpPr>
          <p:cNvPr id="3" name="Title 2"/>
          <p:cNvSpPr>
            <a:spLocks noGrp="1"/>
          </p:cNvSpPr>
          <p:nvPr>
            <p:ph type="title"/>
          </p:nvPr>
        </p:nvSpPr>
        <p:spPr>
          <a:xfrm>
            <a:off x="1524000" y="274638"/>
            <a:ext cx="7162800" cy="1143000"/>
          </a:xfrm>
        </p:spPr>
        <p:txBody>
          <a:bodyPr/>
          <a:lstStyle/>
          <a:p>
            <a:r>
              <a:rPr lang="en-US" sz="4400" dirty="0">
                <a:solidFill>
                  <a:schemeClr val="tx2">
                    <a:lumMod val="10000"/>
                  </a:schemeClr>
                </a:solidFill>
                <a:latin typeface="Agency FB" panose="020B0503020202020204" pitchFamily="34" charset="0"/>
              </a:rPr>
              <a:t>PART </a:t>
            </a:r>
            <a:r>
              <a:rPr lang="en-US" sz="4400" dirty="0" smtClean="0">
                <a:solidFill>
                  <a:schemeClr val="tx2">
                    <a:lumMod val="10000"/>
                  </a:schemeClr>
                </a:solidFill>
                <a:latin typeface="Agency FB" panose="020B0503020202020204" pitchFamily="34" charset="0"/>
              </a:rPr>
              <a:t>2:</a:t>
            </a:r>
            <a:r>
              <a:rPr lang="en-US" dirty="0" smtClean="0">
                <a:solidFill>
                  <a:schemeClr val="bg2"/>
                </a:solidFill>
                <a:latin typeface="Agency FB" panose="020B0503020202020204" pitchFamily="34" charset="0"/>
              </a:rPr>
              <a:t> </a:t>
            </a:r>
            <a:r>
              <a:rPr lang="en-US" cap="all" dirty="0" smtClean="0">
                <a:solidFill>
                  <a:schemeClr val="bg2"/>
                </a:solidFill>
                <a:latin typeface="Agency FB" panose="020B0503020202020204" pitchFamily="34" charset="0"/>
              </a:rPr>
              <a:t>Annual </a:t>
            </a:r>
            <a:r>
              <a:rPr lang="en-US" cap="all" dirty="0">
                <a:solidFill>
                  <a:schemeClr val="bg2"/>
                </a:solidFill>
                <a:latin typeface="Agency FB" panose="020B0503020202020204" pitchFamily="34" charset="0"/>
              </a:rPr>
              <a:t>FDS Season Timeline</a:t>
            </a:r>
            <a:endParaRPr lang="en-US" cap="all" dirty="0"/>
          </a:p>
        </p:txBody>
      </p:sp>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0"/>
            <a:ext cx="1460500" cy="1143000"/>
          </a:xfrm>
          <a:prstGeom prst="rect">
            <a:avLst/>
          </a:prstGeom>
        </p:spPr>
      </p:pic>
    </p:spTree>
    <p:extLst>
      <p:ext uri="{BB962C8B-B14F-4D97-AF65-F5344CB8AC3E}">
        <p14:creationId xmlns:p14="http://schemas.microsoft.com/office/powerpoint/2010/main" val="4016296614"/>
      </p:ext>
    </p:extLst>
  </p:cSld>
  <p:clrMapOvr>
    <a:masterClrMapping/>
  </p:clrMapOvr>
  <p:transition spd="slow">
    <p:wip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ext uri="{D42A27DB-BD31-4B8C-83A1-F6EECF244321}">
                <p14:modId xmlns:p14="http://schemas.microsoft.com/office/powerpoint/2010/main" val="512462"/>
              </p:ext>
            </p:extLst>
          </p:nvPr>
        </p:nvGraphicFramePr>
        <p:xfrm>
          <a:off x="457200" y="1481138"/>
          <a:ext cx="8229600" cy="452596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Title 2"/>
          <p:cNvSpPr>
            <a:spLocks noGrp="1"/>
          </p:cNvSpPr>
          <p:nvPr>
            <p:ph type="title"/>
          </p:nvPr>
        </p:nvSpPr>
        <p:spPr>
          <a:xfrm>
            <a:off x="1600200" y="381000"/>
            <a:ext cx="7529146" cy="1143000"/>
          </a:xfrm>
        </p:spPr>
        <p:txBody>
          <a:bodyPr>
            <a:normAutofit/>
          </a:bodyPr>
          <a:lstStyle/>
          <a:p>
            <a:r>
              <a:rPr lang="en-US" sz="4400" dirty="0">
                <a:solidFill>
                  <a:schemeClr val="tx2">
                    <a:lumMod val="10000"/>
                  </a:schemeClr>
                </a:solidFill>
                <a:latin typeface="Agency FB" panose="020B0503020202020204" pitchFamily="34" charset="0"/>
              </a:rPr>
              <a:t>PART 2:</a:t>
            </a:r>
            <a:r>
              <a:rPr lang="en-US" dirty="0">
                <a:solidFill>
                  <a:schemeClr val="bg2"/>
                </a:solidFill>
                <a:latin typeface="Agency FB" panose="020B0503020202020204" pitchFamily="34" charset="0"/>
              </a:rPr>
              <a:t> </a:t>
            </a:r>
            <a:r>
              <a:rPr lang="en-US" cap="all" dirty="0">
                <a:solidFill>
                  <a:schemeClr val="bg2"/>
                </a:solidFill>
                <a:latin typeface="Agency FB" panose="020B0503020202020204" pitchFamily="34" charset="0"/>
              </a:rPr>
              <a:t>Annual FDS Season Timeline</a:t>
            </a:r>
            <a:endParaRPr lang="en-US" dirty="0">
              <a:solidFill>
                <a:schemeClr val="bg2"/>
              </a:solidFill>
            </a:endParaRPr>
          </a:p>
        </p:txBody>
      </p:sp>
      <p:pic>
        <p:nvPicPr>
          <p:cNvPr id="4" name="Picture 3"/>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0" y="11723"/>
            <a:ext cx="1460500" cy="1143000"/>
          </a:xfrm>
          <a:prstGeom prst="rect">
            <a:avLst/>
          </a:prstGeom>
        </p:spPr>
      </p:pic>
    </p:spTree>
    <p:extLst>
      <p:ext uri="{BB962C8B-B14F-4D97-AF65-F5344CB8AC3E}">
        <p14:creationId xmlns:p14="http://schemas.microsoft.com/office/powerpoint/2010/main" val="891632300"/>
      </p:ext>
    </p:extLst>
  </p:cSld>
  <p:clrMapOvr>
    <a:masterClrMapping/>
  </p:clrMapOvr>
  <p:transition spd="slow">
    <p:wip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1401749375"/>
              </p:ext>
            </p:extLst>
          </p:nvPr>
        </p:nvGraphicFramePr>
        <p:xfrm>
          <a:off x="457200" y="1481138"/>
          <a:ext cx="8229600" cy="452596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Title 2"/>
          <p:cNvSpPr>
            <a:spLocks noGrp="1"/>
          </p:cNvSpPr>
          <p:nvPr>
            <p:ph type="title"/>
          </p:nvPr>
        </p:nvSpPr>
        <p:spPr>
          <a:xfrm>
            <a:off x="1600200" y="274638"/>
            <a:ext cx="7086600" cy="1143000"/>
          </a:xfrm>
        </p:spPr>
        <p:txBody>
          <a:bodyPr>
            <a:normAutofit fontScale="90000"/>
          </a:bodyPr>
          <a:lstStyle/>
          <a:p>
            <a:r>
              <a:rPr lang="en-US" sz="4400" dirty="0">
                <a:solidFill>
                  <a:schemeClr val="tx2">
                    <a:lumMod val="10000"/>
                  </a:schemeClr>
                </a:solidFill>
                <a:latin typeface="Agency FB" panose="020B0503020202020204" pitchFamily="34" charset="0"/>
              </a:rPr>
              <a:t>PART 2:</a:t>
            </a:r>
            <a:r>
              <a:rPr lang="en-US" dirty="0">
                <a:solidFill>
                  <a:schemeClr val="bg2"/>
                </a:solidFill>
                <a:latin typeface="Agency FB" panose="020B0503020202020204" pitchFamily="34" charset="0"/>
              </a:rPr>
              <a:t> </a:t>
            </a:r>
            <a:r>
              <a:rPr lang="en-US" cap="all" dirty="0">
                <a:solidFill>
                  <a:schemeClr val="bg2"/>
                </a:solidFill>
                <a:latin typeface="Agency FB" panose="020B0503020202020204" pitchFamily="34" charset="0"/>
              </a:rPr>
              <a:t>Annual FDS Season Timeline</a:t>
            </a:r>
            <a:r>
              <a:rPr lang="en-US" dirty="0" smtClean="0">
                <a:solidFill>
                  <a:schemeClr val="bg2"/>
                </a:solidFill>
                <a:latin typeface="Agency FB" panose="020B0503020202020204" pitchFamily="34" charset="0"/>
              </a:rPr>
              <a:t> – Cont’d</a:t>
            </a:r>
            <a:endParaRPr lang="en-US" dirty="0"/>
          </a:p>
        </p:txBody>
      </p:sp>
      <p:pic>
        <p:nvPicPr>
          <p:cNvPr id="5" name="Picture 4"/>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0" y="0"/>
            <a:ext cx="1460500" cy="1143000"/>
          </a:xfrm>
          <a:prstGeom prst="rect">
            <a:avLst/>
          </a:prstGeom>
        </p:spPr>
      </p:pic>
    </p:spTree>
    <p:extLst>
      <p:ext uri="{BB962C8B-B14F-4D97-AF65-F5344CB8AC3E}">
        <p14:creationId xmlns:p14="http://schemas.microsoft.com/office/powerpoint/2010/main" val="1281056604"/>
      </p:ext>
    </p:extLst>
  </p:cSld>
  <p:clrMapOvr>
    <a:masterClrMapping/>
  </p:clrMapOvr>
  <p:transition spd="slow">
    <p:wip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1207510596"/>
              </p:ext>
            </p:extLst>
          </p:nvPr>
        </p:nvGraphicFramePr>
        <p:xfrm>
          <a:off x="457200" y="1481138"/>
          <a:ext cx="8229600" cy="452596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Title 2"/>
          <p:cNvSpPr>
            <a:spLocks noGrp="1"/>
          </p:cNvSpPr>
          <p:nvPr>
            <p:ph type="title"/>
          </p:nvPr>
        </p:nvSpPr>
        <p:spPr>
          <a:xfrm>
            <a:off x="1524000" y="274638"/>
            <a:ext cx="7162800" cy="1143000"/>
          </a:xfrm>
        </p:spPr>
        <p:txBody>
          <a:bodyPr>
            <a:normAutofit fontScale="90000"/>
          </a:bodyPr>
          <a:lstStyle/>
          <a:p>
            <a:r>
              <a:rPr lang="en-US" sz="4400" dirty="0">
                <a:solidFill>
                  <a:schemeClr val="tx2">
                    <a:lumMod val="10000"/>
                  </a:schemeClr>
                </a:solidFill>
                <a:latin typeface="Agency FB" panose="020B0503020202020204" pitchFamily="34" charset="0"/>
              </a:rPr>
              <a:t>PART 2:</a:t>
            </a:r>
            <a:r>
              <a:rPr lang="en-US" dirty="0">
                <a:solidFill>
                  <a:schemeClr val="bg2"/>
                </a:solidFill>
                <a:latin typeface="Agency FB" panose="020B0503020202020204" pitchFamily="34" charset="0"/>
              </a:rPr>
              <a:t> </a:t>
            </a:r>
            <a:r>
              <a:rPr lang="en-US" cap="all" dirty="0">
                <a:solidFill>
                  <a:schemeClr val="bg2"/>
                </a:solidFill>
                <a:latin typeface="Agency FB" panose="020B0503020202020204" pitchFamily="34" charset="0"/>
              </a:rPr>
              <a:t>Annual FDS Season Timeline</a:t>
            </a:r>
            <a:r>
              <a:rPr lang="en-US" dirty="0" smtClean="0">
                <a:solidFill>
                  <a:schemeClr val="bg2"/>
                </a:solidFill>
                <a:latin typeface="Agency FB" panose="020B0503020202020204" pitchFamily="34" charset="0"/>
              </a:rPr>
              <a:t>– </a:t>
            </a:r>
            <a:r>
              <a:rPr lang="en-US" dirty="0">
                <a:solidFill>
                  <a:schemeClr val="bg2"/>
                </a:solidFill>
                <a:latin typeface="Agency FB" panose="020B0503020202020204" pitchFamily="34" charset="0"/>
              </a:rPr>
              <a:t>Cont’d</a:t>
            </a:r>
            <a:endParaRPr lang="en-US" dirty="0"/>
          </a:p>
        </p:txBody>
      </p:sp>
      <p:pic>
        <p:nvPicPr>
          <p:cNvPr id="5" name="Content Placeholder 3"/>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0" y="0"/>
            <a:ext cx="1417901" cy="1109662"/>
          </a:xfrm>
          <a:prstGeom prst="rect">
            <a:avLst/>
          </a:prstGeom>
        </p:spPr>
      </p:pic>
    </p:spTree>
    <p:extLst>
      <p:ext uri="{BB962C8B-B14F-4D97-AF65-F5344CB8AC3E}">
        <p14:creationId xmlns:p14="http://schemas.microsoft.com/office/powerpoint/2010/main" val="413188576"/>
      </p:ext>
    </p:extLst>
  </p:cSld>
  <p:clrMapOvr>
    <a:masterClrMapping/>
  </p:clrMapOvr>
  <p:transition spd="slow">
    <p:wip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en-US" sz="4400" dirty="0">
                <a:solidFill>
                  <a:schemeClr val="tx2">
                    <a:lumMod val="10000"/>
                  </a:schemeClr>
                </a:solidFill>
                <a:latin typeface="Agency FB" panose="020B0503020202020204" pitchFamily="34" charset="0"/>
              </a:rPr>
              <a:t>PART 2:</a:t>
            </a:r>
            <a:r>
              <a:rPr lang="en-US" dirty="0">
                <a:solidFill>
                  <a:schemeClr val="bg2"/>
                </a:solidFill>
                <a:latin typeface="Agency FB" panose="020B0503020202020204" pitchFamily="34" charset="0"/>
              </a:rPr>
              <a:t> </a:t>
            </a:r>
            <a:r>
              <a:rPr lang="en-US" cap="all" dirty="0">
                <a:solidFill>
                  <a:schemeClr val="bg2"/>
                </a:solidFill>
                <a:latin typeface="Agency FB" panose="020B0503020202020204" pitchFamily="34" charset="0"/>
              </a:rPr>
              <a:t>Annual FDS Season Timeline</a:t>
            </a:r>
            <a:r>
              <a:rPr lang="en-US" dirty="0">
                <a:solidFill>
                  <a:schemeClr val="bg2"/>
                </a:solidFill>
                <a:latin typeface="Agency FB" panose="020B0503020202020204" pitchFamily="34" charset="0"/>
              </a:rPr>
              <a:t>– Cont’d</a:t>
            </a:r>
            <a:endParaRPr lang="en-US"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2563153257"/>
              </p:ext>
            </p:extLst>
          </p:nvPr>
        </p:nvGraphicFramePr>
        <p:xfrm>
          <a:off x="457200" y="1481138"/>
          <a:ext cx="8229600" cy="316706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77948231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1295400" y="2029619"/>
            <a:ext cx="6858000" cy="3429000"/>
          </a:xfrm>
        </p:spPr>
      </p:pic>
      <p:sp>
        <p:nvSpPr>
          <p:cNvPr id="3" name="Title 2"/>
          <p:cNvSpPr>
            <a:spLocks noGrp="1"/>
          </p:cNvSpPr>
          <p:nvPr>
            <p:ph type="title"/>
          </p:nvPr>
        </p:nvSpPr>
        <p:spPr>
          <a:xfrm>
            <a:off x="1524000" y="152400"/>
            <a:ext cx="7162800" cy="1265238"/>
          </a:xfrm>
        </p:spPr>
        <p:txBody>
          <a:bodyPr>
            <a:normAutofit/>
          </a:bodyPr>
          <a:lstStyle/>
          <a:p>
            <a:r>
              <a:rPr lang="en-US" sz="2700" dirty="0">
                <a:solidFill>
                  <a:schemeClr val="tx2">
                    <a:lumMod val="10000"/>
                  </a:schemeClr>
                </a:solidFill>
                <a:latin typeface="Agency FB" panose="020B0503020202020204" pitchFamily="34" charset="0"/>
              </a:rPr>
              <a:t>PART 3</a:t>
            </a:r>
            <a:r>
              <a:rPr lang="en-US" sz="2700" dirty="0" smtClean="0">
                <a:solidFill>
                  <a:schemeClr val="tx2">
                    <a:lumMod val="10000"/>
                  </a:schemeClr>
                </a:solidFill>
              </a:rPr>
              <a:t>:</a:t>
            </a:r>
            <a:r>
              <a:rPr lang="en-US" sz="2700" dirty="0" smtClean="0">
                <a:solidFill>
                  <a:schemeClr val="bg2"/>
                </a:solidFill>
              </a:rPr>
              <a:t> </a:t>
            </a:r>
            <a:r>
              <a:rPr lang="en-US" sz="2700" cap="all" dirty="0">
                <a:solidFill>
                  <a:schemeClr val="bg2"/>
                </a:solidFill>
                <a:latin typeface="Agency FB" panose="020B0503020202020204" pitchFamily="34" charset="0"/>
              </a:rPr>
              <a:t>Internal Duties of BEGA and Ethics </a:t>
            </a:r>
            <a:r>
              <a:rPr lang="en-US" sz="2700" cap="all" dirty="0" smtClean="0">
                <a:solidFill>
                  <a:schemeClr val="bg2"/>
                </a:solidFill>
                <a:latin typeface="Agency FB" panose="020B0503020202020204" pitchFamily="34" charset="0"/>
              </a:rPr>
              <a:t>Counselors </a:t>
            </a:r>
            <a:endParaRPr lang="en-US" cap="all" dirty="0"/>
          </a:p>
        </p:txBody>
      </p:sp>
      <p:pic>
        <p:nvPicPr>
          <p:cNvPr id="5" name="Content Placeholder 3"/>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0"/>
            <a:ext cx="1417901" cy="1109662"/>
          </a:xfrm>
          <a:prstGeom prst="rect">
            <a:avLst/>
          </a:prstGeom>
        </p:spPr>
      </p:pic>
    </p:spTree>
    <p:extLst>
      <p:ext uri="{BB962C8B-B14F-4D97-AF65-F5344CB8AC3E}">
        <p14:creationId xmlns:p14="http://schemas.microsoft.com/office/powerpoint/2010/main" val="2663994772"/>
      </p:ext>
    </p:extLst>
  </p:cSld>
  <p:clrMapOvr>
    <a:masterClrMapping/>
  </p:clrMapOvr>
  <p:transition spd="slow">
    <p:wip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524000" y="228600"/>
            <a:ext cx="7467600" cy="1143000"/>
          </a:xfrm>
        </p:spPr>
        <p:txBody>
          <a:bodyPr>
            <a:normAutofit/>
          </a:bodyPr>
          <a:lstStyle/>
          <a:p>
            <a:pPr algn="ctr"/>
            <a:r>
              <a:rPr lang="en-US" sz="2400" dirty="0">
                <a:solidFill>
                  <a:schemeClr val="tx2">
                    <a:lumMod val="10000"/>
                  </a:schemeClr>
                </a:solidFill>
                <a:latin typeface="Agency FB" panose="020B0503020202020204" pitchFamily="34" charset="0"/>
              </a:rPr>
              <a:t>PART 3</a:t>
            </a:r>
            <a:r>
              <a:rPr lang="en-US" sz="2400" dirty="0">
                <a:solidFill>
                  <a:schemeClr val="tx2">
                    <a:lumMod val="10000"/>
                  </a:schemeClr>
                </a:solidFill>
              </a:rPr>
              <a:t>:</a:t>
            </a:r>
            <a:r>
              <a:rPr lang="en-US" sz="2400" dirty="0">
                <a:solidFill>
                  <a:schemeClr val="bg2"/>
                </a:solidFill>
              </a:rPr>
              <a:t> </a:t>
            </a:r>
            <a:r>
              <a:rPr lang="en-US" sz="2400" cap="all" dirty="0">
                <a:solidFill>
                  <a:schemeClr val="bg2"/>
                </a:solidFill>
                <a:latin typeface="Agency FB" panose="020B0503020202020204" pitchFamily="34" charset="0"/>
              </a:rPr>
              <a:t>Internal Duties of BEGA and Ethics </a:t>
            </a:r>
            <a:r>
              <a:rPr lang="en-US" sz="2400" cap="all" dirty="0" smtClean="0">
                <a:solidFill>
                  <a:schemeClr val="bg2"/>
                </a:solidFill>
                <a:latin typeface="Agency FB" panose="020B0503020202020204" pitchFamily="34" charset="0"/>
              </a:rPr>
              <a:t>Counselors</a:t>
            </a:r>
            <a:r>
              <a:rPr lang="en-US" sz="2400" dirty="0" smtClean="0">
                <a:solidFill>
                  <a:schemeClr val="bg2"/>
                </a:solidFill>
                <a:latin typeface="Agency FB" panose="020B0503020202020204" pitchFamily="34" charset="0"/>
              </a:rPr>
              <a:t>: Responsibilities Breakdown</a:t>
            </a:r>
            <a:endParaRPr lang="en-US" sz="2400" dirty="0">
              <a:solidFill>
                <a:schemeClr val="bg2"/>
              </a:solidFill>
            </a:endParaRPr>
          </a:p>
        </p:txBody>
      </p:sp>
      <p:sp>
        <p:nvSpPr>
          <p:cNvPr id="4" name="TextBox 3"/>
          <p:cNvSpPr txBox="1"/>
          <p:nvPr/>
        </p:nvSpPr>
        <p:spPr>
          <a:xfrm>
            <a:off x="76200" y="1676400"/>
            <a:ext cx="4191000" cy="3170099"/>
          </a:xfrm>
          <a:prstGeom prst="rect">
            <a:avLst/>
          </a:prstGeom>
          <a:noFill/>
        </p:spPr>
        <p:txBody>
          <a:bodyPr wrap="square" rtlCol="0">
            <a:spAutoFit/>
          </a:bodyPr>
          <a:lstStyle/>
          <a:p>
            <a:pPr marL="285750" indent="-285750">
              <a:buClr>
                <a:schemeClr val="accent1"/>
              </a:buClr>
              <a:buFont typeface="Arial" panose="020B0604020202020204" pitchFamily="34" charset="0"/>
              <a:buChar char="•"/>
            </a:pPr>
            <a:r>
              <a:rPr lang="en-US" sz="1600" u="sng" dirty="0" smtClean="0">
                <a:solidFill>
                  <a:schemeClr val="bg2"/>
                </a:solidFill>
              </a:rPr>
              <a:t>BEGA</a:t>
            </a:r>
          </a:p>
          <a:p>
            <a:pPr marL="630238" indent="-285750">
              <a:buClr>
                <a:schemeClr val="accent1"/>
              </a:buClr>
              <a:buFont typeface="Lucida Sans Unicode" panose="020B0602030504020204" pitchFamily="34" charset="0"/>
              <a:buChar char="⁻"/>
            </a:pPr>
            <a:r>
              <a:rPr lang="en-US" sz="1200" dirty="0" smtClean="0">
                <a:solidFill>
                  <a:schemeClr val="bg2"/>
                </a:solidFill>
              </a:rPr>
              <a:t>Notify </a:t>
            </a:r>
            <a:r>
              <a:rPr lang="en-US" sz="1200" dirty="0">
                <a:solidFill>
                  <a:schemeClr val="bg2"/>
                </a:solidFill>
              </a:rPr>
              <a:t>all PUBLIC  filers of their </a:t>
            </a:r>
            <a:r>
              <a:rPr lang="en-US" sz="1200" dirty="0" smtClean="0">
                <a:solidFill>
                  <a:schemeClr val="bg2"/>
                </a:solidFill>
              </a:rPr>
              <a:t>designation</a:t>
            </a:r>
          </a:p>
          <a:p>
            <a:pPr marL="344488">
              <a:buClr>
                <a:schemeClr val="accent1"/>
              </a:buClr>
            </a:pPr>
            <a:endParaRPr lang="en-US" sz="1200" dirty="0">
              <a:solidFill>
                <a:schemeClr val="bg2"/>
              </a:solidFill>
            </a:endParaRPr>
          </a:p>
          <a:p>
            <a:pPr marL="630238" lvl="1" indent="-285750">
              <a:buClr>
                <a:schemeClr val="accent1"/>
              </a:buClr>
              <a:buFont typeface="Lucida Sans Unicode" panose="020B0602030504020204" pitchFamily="34" charset="0"/>
              <a:buChar char="⁻"/>
            </a:pPr>
            <a:r>
              <a:rPr lang="en-US" sz="1200" dirty="0">
                <a:solidFill>
                  <a:schemeClr val="bg2"/>
                </a:solidFill>
              </a:rPr>
              <a:t>Make a final decision on employee designation appeals </a:t>
            </a:r>
            <a:r>
              <a:rPr lang="en-US" sz="1200" b="1" i="1" dirty="0">
                <a:solidFill>
                  <a:schemeClr val="bg2"/>
                </a:solidFill>
              </a:rPr>
              <a:t>IF</a:t>
            </a:r>
            <a:r>
              <a:rPr lang="en-US" sz="1200" dirty="0">
                <a:solidFill>
                  <a:schemeClr val="bg2"/>
                </a:solidFill>
              </a:rPr>
              <a:t> employee disagrees with agency </a:t>
            </a:r>
            <a:r>
              <a:rPr lang="en-US" sz="1200" dirty="0" smtClean="0">
                <a:solidFill>
                  <a:schemeClr val="bg2"/>
                </a:solidFill>
              </a:rPr>
              <a:t>decision</a:t>
            </a:r>
          </a:p>
          <a:p>
            <a:pPr marL="344488" lvl="1">
              <a:buClr>
                <a:schemeClr val="accent1"/>
              </a:buClr>
            </a:pPr>
            <a:endParaRPr lang="en-US" sz="1200" dirty="0">
              <a:solidFill>
                <a:schemeClr val="bg2"/>
              </a:solidFill>
            </a:endParaRPr>
          </a:p>
          <a:p>
            <a:pPr marL="628650" lvl="1" indent="-285750">
              <a:buClr>
                <a:schemeClr val="accent1"/>
              </a:buClr>
              <a:buFont typeface="Lucida Sans Unicode" panose="020B0602030504020204" pitchFamily="34" charset="0"/>
              <a:buChar char="⁻"/>
            </a:pPr>
            <a:r>
              <a:rPr lang="en-US" sz="1200" dirty="0">
                <a:solidFill>
                  <a:schemeClr val="bg2"/>
                </a:solidFill>
              </a:rPr>
              <a:t>Enter agency public filer list into FDS E-filing </a:t>
            </a:r>
            <a:r>
              <a:rPr lang="en-US" sz="1200" dirty="0" smtClean="0">
                <a:solidFill>
                  <a:schemeClr val="bg2"/>
                </a:solidFill>
              </a:rPr>
              <a:t>system</a:t>
            </a:r>
          </a:p>
          <a:p>
            <a:pPr marL="342900" lvl="1">
              <a:buClr>
                <a:schemeClr val="accent1"/>
              </a:buClr>
            </a:pPr>
            <a:endParaRPr lang="en-US" sz="1200" dirty="0">
              <a:solidFill>
                <a:schemeClr val="bg2"/>
              </a:solidFill>
            </a:endParaRPr>
          </a:p>
          <a:p>
            <a:pPr marL="628650" lvl="1" indent="-285750">
              <a:buClr>
                <a:schemeClr val="accent1"/>
              </a:buClr>
              <a:buFont typeface="Lucida Sans Unicode" panose="020B0602030504020204" pitchFamily="34" charset="0"/>
              <a:buChar char="⁻"/>
            </a:pPr>
            <a:r>
              <a:rPr lang="en-US" sz="1200" dirty="0">
                <a:solidFill>
                  <a:schemeClr val="bg2"/>
                </a:solidFill>
              </a:rPr>
              <a:t>Notify all non-compliant PFDS non-filers of their filing </a:t>
            </a:r>
            <a:r>
              <a:rPr lang="en-US" sz="1200" dirty="0" smtClean="0">
                <a:solidFill>
                  <a:schemeClr val="bg2"/>
                </a:solidFill>
              </a:rPr>
              <a:t>requirement </a:t>
            </a:r>
            <a:r>
              <a:rPr lang="en-US" sz="1200" dirty="0">
                <a:solidFill>
                  <a:schemeClr val="bg2"/>
                </a:solidFill>
              </a:rPr>
              <a:t>and ask them to </a:t>
            </a:r>
            <a:r>
              <a:rPr lang="en-US" sz="1200" dirty="0" smtClean="0">
                <a:solidFill>
                  <a:schemeClr val="bg2"/>
                </a:solidFill>
              </a:rPr>
              <a:t>file</a:t>
            </a:r>
          </a:p>
          <a:p>
            <a:pPr marL="342900" lvl="1">
              <a:buClr>
                <a:schemeClr val="accent1"/>
              </a:buClr>
            </a:pPr>
            <a:endParaRPr lang="en-US" sz="1200" dirty="0">
              <a:solidFill>
                <a:schemeClr val="bg2"/>
              </a:solidFill>
            </a:endParaRPr>
          </a:p>
          <a:p>
            <a:pPr marL="628650" lvl="1" indent="-285750">
              <a:buClr>
                <a:srgbClr val="FF0000"/>
              </a:buClr>
              <a:buFont typeface="Lucida Sans Unicode" panose="020B0602030504020204" pitchFamily="34" charset="0"/>
              <a:buChar char="⁻"/>
            </a:pPr>
            <a:r>
              <a:rPr lang="en-US" sz="1200" dirty="0">
                <a:solidFill>
                  <a:schemeClr val="bg2"/>
                </a:solidFill>
              </a:rPr>
              <a:t>Collect fines from and bring enforcement actions against non-compliant filers</a:t>
            </a:r>
          </a:p>
          <a:p>
            <a:endParaRPr lang="en-US" sz="1600" u="sng" dirty="0">
              <a:solidFill>
                <a:schemeClr val="bg2"/>
              </a:solidFill>
            </a:endParaRPr>
          </a:p>
        </p:txBody>
      </p:sp>
      <p:pic>
        <p:nvPicPr>
          <p:cNvPr id="5" name="Content Placeholder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1417901" cy="1109662"/>
          </a:xfrm>
          <a:prstGeom prst="rect">
            <a:avLst/>
          </a:prstGeom>
        </p:spPr>
      </p:pic>
      <p:sp>
        <p:nvSpPr>
          <p:cNvPr id="6" name="TextBox 5"/>
          <p:cNvSpPr txBox="1"/>
          <p:nvPr/>
        </p:nvSpPr>
        <p:spPr>
          <a:xfrm>
            <a:off x="5029199" y="1676400"/>
            <a:ext cx="3941885" cy="4647426"/>
          </a:xfrm>
          <a:prstGeom prst="rect">
            <a:avLst/>
          </a:prstGeom>
          <a:noFill/>
        </p:spPr>
        <p:txBody>
          <a:bodyPr wrap="square" rtlCol="0">
            <a:spAutoFit/>
          </a:bodyPr>
          <a:lstStyle/>
          <a:p>
            <a:pPr marL="285750" indent="-285750">
              <a:buClr>
                <a:schemeClr val="accent1"/>
              </a:buClr>
              <a:buFont typeface="Arial" panose="020B0604020202020204" pitchFamily="34" charset="0"/>
              <a:buChar char="•"/>
            </a:pPr>
            <a:r>
              <a:rPr lang="en-US" sz="1600" u="sng" dirty="0">
                <a:solidFill>
                  <a:schemeClr val="bg2"/>
                </a:solidFill>
              </a:rPr>
              <a:t>Agency</a:t>
            </a:r>
          </a:p>
          <a:p>
            <a:pPr marL="742950" lvl="1" indent="-285750">
              <a:buClr>
                <a:schemeClr val="accent1"/>
              </a:buClr>
              <a:buFont typeface="Lucida Sans Unicode" panose="020B0602030504020204" pitchFamily="34" charset="0"/>
              <a:buChar char="⁻"/>
            </a:pPr>
            <a:r>
              <a:rPr lang="en-US" sz="1200" dirty="0">
                <a:solidFill>
                  <a:schemeClr val="bg2"/>
                </a:solidFill>
              </a:rPr>
              <a:t>Notify all CONFIDENTIAL filers of their </a:t>
            </a:r>
            <a:r>
              <a:rPr lang="en-US" sz="1200" dirty="0" smtClean="0">
                <a:solidFill>
                  <a:schemeClr val="bg2"/>
                </a:solidFill>
              </a:rPr>
              <a:t>designation</a:t>
            </a:r>
          </a:p>
          <a:p>
            <a:pPr lvl="1">
              <a:buClr>
                <a:schemeClr val="accent1"/>
              </a:buClr>
            </a:pPr>
            <a:endParaRPr lang="en-US" sz="1200" dirty="0">
              <a:solidFill>
                <a:schemeClr val="bg2"/>
              </a:solidFill>
            </a:endParaRPr>
          </a:p>
          <a:p>
            <a:pPr marL="742950" lvl="1" indent="-285750">
              <a:buClr>
                <a:schemeClr val="accent1"/>
              </a:buClr>
              <a:buFont typeface="Lucida Sans Unicode" panose="020B0602030504020204" pitchFamily="34" charset="0"/>
              <a:buChar char="⁻"/>
            </a:pPr>
            <a:r>
              <a:rPr lang="en-US" sz="1200" dirty="0">
                <a:solidFill>
                  <a:schemeClr val="bg2"/>
                </a:solidFill>
              </a:rPr>
              <a:t>Process and decide on all initial employee designation </a:t>
            </a:r>
            <a:r>
              <a:rPr lang="en-US" sz="1200" dirty="0" smtClean="0">
                <a:solidFill>
                  <a:schemeClr val="bg2"/>
                </a:solidFill>
              </a:rPr>
              <a:t>appeals</a:t>
            </a:r>
          </a:p>
          <a:p>
            <a:pPr lvl="1">
              <a:buClr>
                <a:schemeClr val="accent1"/>
              </a:buClr>
            </a:pPr>
            <a:endParaRPr lang="en-US" sz="1200" dirty="0">
              <a:solidFill>
                <a:schemeClr val="bg2"/>
              </a:solidFill>
            </a:endParaRPr>
          </a:p>
          <a:p>
            <a:pPr marL="742950" lvl="1" indent="-285750">
              <a:buClr>
                <a:schemeClr val="accent1"/>
              </a:buClr>
              <a:buFont typeface="Lucida Sans Unicode" panose="020B0602030504020204" pitchFamily="34" charset="0"/>
              <a:buChar char="⁻"/>
            </a:pPr>
            <a:r>
              <a:rPr lang="en-US" sz="1200" dirty="0">
                <a:solidFill>
                  <a:schemeClr val="bg2"/>
                </a:solidFill>
              </a:rPr>
              <a:t>Compile and send to BEGA a list of all PFDS filers and CFDS filers</a:t>
            </a:r>
          </a:p>
          <a:p>
            <a:pPr lvl="3"/>
            <a:r>
              <a:rPr lang="en-US" sz="1200" dirty="0" smtClean="0">
                <a:solidFill>
                  <a:schemeClr val="bg2"/>
                </a:solidFill>
              </a:rPr>
              <a:t>The PFDS list </a:t>
            </a:r>
            <a:r>
              <a:rPr lang="en-US" sz="1200" dirty="0">
                <a:solidFill>
                  <a:schemeClr val="bg2"/>
                </a:solidFill>
              </a:rPr>
              <a:t>should include: </a:t>
            </a:r>
            <a:r>
              <a:rPr lang="en-US" sz="1200" b="1" u="sng" dirty="0">
                <a:solidFill>
                  <a:schemeClr val="bg2"/>
                </a:solidFill>
              </a:rPr>
              <a:t>full name</a:t>
            </a:r>
            <a:r>
              <a:rPr lang="en-US" sz="1200" dirty="0">
                <a:solidFill>
                  <a:schemeClr val="bg2"/>
                </a:solidFill>
              </a:rPr>
              <a:t>, </a:t>
            </a:r>
            <a:r>
              <a:rPr lang="en-US" sz="1200" b="1" u="sng" dirty="0">
                <a:solidFill>
                  <a:schemeClr val="bg2"/>
                </a:solidFill>
              </a:rPr>
              <a:t>address</a:t>
            </a:r>
            <a:r>
              <a:rPr lang="en-US" sz="1200" dirty="0">
                <a:solidFill>
                  <a:schemeClr val="bg2"/>
                </a:solidFill>
              </a:rPr>
              <a:t>, </a:t>
            </a:r>
            <a:r>
              <a:rPr lang="en-US" sz="1200" b="1" u="sng" dirty="0">
                <a:solidFill>
                  <a:schemeClr val="bg2"/>
                </a:solidFill>
              </a:rPr>
              <a:t>email address</a:t>
            </a:r>
            <a:r>
              <a:rPr lang="en-US" sz="1200" dirty="0">
                <a:solidFill>
                  <a:schemeClr val="bg2"/>
                </a:solidFill>
              </a:rPr>
              <a:t>, </a:t>
            </a:r>
            <a:r>
              <a:rPr lang="en-US" sz="1200" b="1" u="sng" dirty="0">
                <a:solidFill>
                  <a:schemeClr val="bg2"/>
                </a:solidFill>
              </a:rPr>
              <a:t>grade</a:t>
            </a:r>
            <a:r>
              <a:rPr lang="en-US" sz="1200" dirty="0">
                <a:solidFill>
                  <a:schemeClr val="bg2"/>
                </a:solidFill>
              </a:rPr>
              <a:t>, </a:t>
            </a:r>
            <a:r>
              <a:rPr lang="en-US" sz="1200" b="1" u="sng" dirty="0">
                <a:solidFill>
                  <a:schemeClr val="bg2"/>
                </a:solidFill>
              </a:rPr>
              <a:t>salary</a:t>
            </a:r>
            <a:r>
              <a:rPr lang="en-US" sz="1200" dirty="0">
                <a:solidFill>
                  <a:schemeClr val="bg2"/>
                </a:solidFill>
              </a:rPr>
              <a:t>, and </a:t>
            </a:r>
            <a:r>
              <a:rPr lang="en-US" sz="1200" b="1" u="sng" dirty="0">
                <a:solidFill>
                  <a:schemeClr val="bg2"/>
                </a:solidFill>
              </a:rPr>
              <a:t>employment status</a:t>
            </a:r>
            <a:endParaRPr lang="en-US" sz="1200" dirty="0">
              <a:solidFill>
                <a:schemeClr val="bg2"/>
              </a:solidFill>
            </a:endParaRPr>
          </a:p>
          <a:p>
            <a:pPr marL="742950" lvl="1" indent="-285750">
              <a:buClr>
                <a:schemeClr val="accent1"/>
              </a:buClr>
              <a:buFont typeface="Lucida Sans Unicode" panose="020B0602030504020204" pitchFamily="34" charset="0"/>
              <a:buChar char="⁻"/>
            </a:pPr>
            <a:endParaRPr lang="en-US" sz="1200" dirty="0" smtClean="0">
              <a:solidFill>
                <a:schemeClr val="bg2"/>
              </a:solidFill>
            </a:endParaRPr>
          </a:p>
          <a:p>
            <a:pPr marL="742950" lvl="1" indent="-285750">
              <a:buClr>
                <a:schemeClr val="accent1"/>
              </a:buClr>
              <a:buFont typeface="Lucida Sans Unicode" panose="020B0602030504020204" pitchFamily="34" charset="0"/>
              <a:buChar char="⁻"/>
            </a:pPr>
            <a:r>
              <a:rPr lang="en-US" sz="1200" dirty="0">
                <a:solidFill>
                  <a:schemeClr val="bg2"/>
                </a:solidFill>
              </a:rPr>
              <a:t>Review Confidential Financial Disclosure Statements </a:t>
            </a:r>
            <a:r>
              <a:rPr lang="en-US" sz="1200" dirty="0" smtClean="0">
                <a:solidFill>
                  <a:schemeClr val="bg2"/>
                </a:solidFill>
              </a:rPr>
              <a:t>and </a:t>
            </a:r>
            <a:r>
              <a:rPr lang="en-US" sz="1200" dirty="0">
                <a:solidFill>
                  <a:schemeClr val="bg2"/>
                </a:solidFill>
              </a:rPr>
              <a:t>s</a:t>
            </a:r>
            <a:r>
              <a:rPr lang="en-US" sz="1200" dirty="0" smtClean="0">
                <a:solidFill>
                  <a:schemeClr val="bg2"/>
                </a:solidFill>
              </a:rPr>
              <a:t>ubmit </a:t>
            </a:r>
            <a:r>
              <a:rPr lang="en-US" sz="1200" dirty="0">
                <a:solidFill>
                  <a:schemeClr val="bg2"/>
                </a:solidFill>
              </a:rPr>
              <a:t>a </a:t>
            </a:r>
            <a:r>
              <a:rPr lang="en-US" sz="1200" b="1" i="1" dirty="0">
                <a:solidFill>
                  <a:schemeClr val="bg2"/>
                </a:solidFill>
              </a:rPr>
              <a:t>complete</a:t>
            </a:r>
            <a:r>
              <a:rPr lang="en-US" sz="1200" dirty="0">
                <a:solidFill>
                  <a:schemeClr val="bg2"/>
                </a:solidFill>
              </a:rPr>
              <a:t> and </a:t>
            </a:r>
            <a:r>
              <a:rPr lang="en-US" sz="1200" b="1" i="1" dirty="0">
                <a:solidFill>
                  <a:schemeClr val="bg2"/>
                </a:solidFill>
              </a:rPr>
              <a:t>true</a:t>
            </a:r>
            <a:r>
              <a:rPr lang="en-US" sz="1200" dirty="0">
                <a:solidFill>
                  <a:schemeClr val="bg2"/>
                </a:solidFill>
              </a:rPr>
              <a:t> </a:t>
            </a:r>
            <a:r>
              <a:rPr lang="en-US" sz="1200" dirty="0" smtClean="0">
                <a:solidFill>
                  <a:schemeClr val="bg2"/>
                </a:solidFill>
              </a:rPr>
              <a:t> Confidential </a:t>
            </a:r>
            <a:r>
              <a:rPr lang="en-US" sz="1200" dirty="0">
                <a:solidFill>
                  <a:schemeClr val="bg2"/>
                </a:solidFill>
              </a:rPr>
              <a:t>Filer Review Report to </a:t>
            </a:r>
            <a:r>
              <a:rPr lang="en-US" sz="1200" dirty="0" smtClean="0">
                <a:solidFill>
                  <a:schemeClr val="bg2"/>
                </a:solidFill>
              </a:rPr>
              <a:t>BEGA</a:t>
            </a:r>
          </a:p>
          <a:p>
            <a:pPr lvl="1">
              <a:buClr>
                <a:schemeClr val="accent1"/>
              </a:buClr>
            </a:pPr>
            <a:endParaRPr lang="en-US" sz="1200" dirty="0">
              <a:solidFill>
                <a:schemeClr val="bg2"/>
              </a:solidFill>
            </a:endParaRPr>
          </a:p>
          <a:p>
            <a:pPr marL="742950" lvl="1" indent="-285750">
              <a:buClr>
                <a:schemeClr val="accent1"/>
              </a:buClr>
              <a:buFont typeface="Lucida Sans Unicode" panose="020B0602030504020204" pitchFamily="34" charset="0"/>
              <a:buChar char="⁻"/>
            </a:pPr>
            <a:r>
              <a:rPr lang="en-US" sz="1200" dirty="0">
                <a:solidFill>
                  <a:schemeClr val="bg2"/>
                </a:solidFill>
              </a:rPr>
              <a:t>Contact </a:t>
            </a:r>
            <a:r>
              <a:rPr lang="en-US" sz="1200" b="1" dirty="0">
                <a:solidFill>
                  <a:schemeClr val="bg2"/>
                </a:solidFill>
              </a:rPr>
              <a:t>CFDS</a:t>
            </a:r>
            <a:r>
              <a:rPr lang="en-US" sz="1200" dirty="0">
                <a:solidFill>
                  <a:schemeClr val="bg2"/>
                </a:solidFill>
              </a:rPr>
              <a:t> non-filers at least </a:t>
            </a:r>
            <a:r>
              <a:rPr lang="en-US" sz="1200" dirty="0" smtClean="0">
                <a:solidFill>
                  <a:schemeClr val="bg2"/>
                </a:solidFill>
              </a:rPr>
              <a:t>once to </a:t>
            </a:r>
            <a:r>
              <a:rPr lang="en-US" sz="1200" dirty="0">
                <a:solidFill>
                  <a:schemeClr val="bg2"/>
                </a:solidFill>
              </a:rPr>
              <a:t>inform them of non-compliance and ask them to </a:t>
            </a:r>
            <a:r>
              <a:rPr lang="en-US" sz="1200" dirty="0" smtClean="0">
                <a:solidFill>
                  <a:schemeClr val="bg2"/>
                </a:solidFill>
              </a:rPr>
              <a:t>file</a:t>
            </a:r>
          </a:p>
          <a:p>
            <a:pPr marL="742950" lvl="1" indent="-285750">
              <a:buClr>
                <a:schemeClr val="accent1"/>
              </a:buClr>
              <a:buFont typeface="Lucida Sans Unicode" panose="020B0602030504020204" pitchFamily="34" charset="0"/>
              <a:buChar char="⁻"/>
            </a:pPr>
            <a:endParaRPr lang="en-US" sz="1200" dirty="0" smtClean="0">
              <a:solidFill>
                <a:schemeClr val="bg2"/>
              </a:solidFill>
            </a:endParaRPr>
          </a:p>
          <a:p>
            <a:pPr lvl="2"/>
            <a:endParaRPr lang="en-US" sz="1600" dirty="0">
              <a:solidFill>
                <a:schemeClr val="bg2"/>
              </a:solidFill>
            </a:endParaRPr>
          </a:p>
        </p:txBody>
      </p:sp>
    </p:spTree>
    <p:extLst>
      <p:ext uri="{BB962C8B-B14F-4D97-AF65-F5344CB8AC3E}">
        <p14:creationId xmlns:p14="http://schemas.microsoft.com/office/powerpoint/2010/main" val="780530637"/>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animEffect transition="in" filter="randombar(horizontal)">
                                      <p:cBhvr>
                                        <p:cTn id="7" dur="500"/>
                                        <p:tgtEl>
                                          <p:spTgt spid="4">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nodeType="clickEffect">
                                  <p:stCondLst>
                                    <p:cond delay="0"/>
                                  </p:stCondLst>
                                  <p:childTnLst>
                                    <p:set>
                                      <p:cBhvr>
                                        <p:cTn id="11" dur="1" fill="hold">
                                          <p:stCondLst>
                                            <p:cond delay="0"/>
                                          </p:stCondLst>
                                        </p:cTn>
                                        <p:tgtEl>
                                          <p:spTgt spid="4">
                                            <p:txEl>
                                              <p:pRg st="3" end="3"/>
                                            </p:txEl>
                                          </p:spTgt>
                                        </p:tgtEl>
                                        <p:attrNameLst>
                                          <p:attrName>style.visibility</p:attrName>
                                        </p:attrNameLst>
                                      </p:cBhvr>
                                      <p:to>
                                        <p:strVal val="visible"/>
                                      </p:to>
                                    </p:set>
                                    <p:animEffect transition="in" filter="randombar(horizontal)">
                                      <p:cBhvr>
                                        <p:cTn id="12" dur="500"/>
                                        <p:tgtEl>
                                          <p:spTgt spid="4">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nodeType="clickEffect">
                                  <p:stCondLst>
                                    <p:cond delay="0"/>
                                  </p:stCondLst>
                                  <p:childTnLst>
                                    <p:set>
                                      <p:cBhvr>
                                        <p:cTn id="16" dur="1" fill="hold">
                                          <p:stCondLst>
                                            <p:cond delay="0"/>
                                          </p:stCondLst>
                                        </p:cTn>
                                        <p:tgtEl>
                                          <p:spTgt spid="4">
                                            <p:txEl>
                                              <p:pRg st="5" end="5"/>
                                            </p:txEl>
                                          </p:spTgt>
                                        </p:tgtEl>
                                        <p:attrNameLst>
                                          <p:attrName>style.visibility</p:attrName>
                                        </p:attrNameLst>
                                      </p:cBhvr>
                                      <p:to>
                                        <p:strVal val="visible"/>
                                      </p:to>
                                    </p:set>
                                    <p:animEffect transition="in" filter="randombar(horizontal)">
                                      <p:cBhvr>
                                        <p:cTn id="17" dur="500"/>
                                        <p:tgtEl>
                                          <p:spTgt spid="4">
                                            <p:txEl>
                                              <p:pRg st="5" end="5"/>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4" presetClass="entr" presetSubtype="10" fill="hold" nodeType="clickEffect">
                                  <p:stCondLst>
                                    <p:cond delay="0"/>
                                  </p:stCondLst>
                                  <p:childTnLst>
                                    <p:set>
                                      <p:cBhvr>
                                        <p:cTn id="21" dur="1" fill="hold">
                                          <p:stCondLst>
                                            <p:cond delay="0"/>
                                          </p:stCondLst>
                                        </p:cTn>
                                        <p:tgtEl>
                                          <p:spTgt spid="4">
                                            <p:txEl>
                                              <p:pRg st="7" end="7"/>
                                            </p:txEl>
                                          </p:spTgt>
                                        </p:tgtEl>
                                        <p:attrNameLst>
                                          <p:attrName>style.visibility</p:attrName>
                                        </p:attrNameLst>
                                      </p:cBhvr>
                                      <p:to>
                                        <p:strVal val="visible"/>
                                      </p:to>
                                    </p:set>
                                    <p:animEffect transition="in" filter="randombar(horizontal)">
                                      <p:cBhvr>
                                        <p:cTn id="22" dur="500"/>
                                        <p:tgtEl>
                                          <p:spTgt spid="4">
                                            <p:txEl>
                                              <p:pRg st="7" end="7"/>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4" presetClass="entr" presetSubtype="10" fill="hold" nodeType="clickEffect">
                                  <p:stCondLst>
                                    <p:cond delay="0"/>
                                  </p:stCondLst>
                                  <p:childTnLst>
                                    <p:set>
                                      <p:cBhvr>
                                        <p:cTn id="26" dur="1" fill="hold">
                                          <p:stCondLst>
                                            <p:cond delay="0"/>
                                          </p:stCondLst>
                                        </p:cTn>
                                        <p:tgtEl>
                                          <p:spTgt spid="4">
                                            <p:txEl>
                                              <p:pRg st="9" end="9"/>
                                            </p:txEl>
                                          </p:spTgt>
                                        </p:tgtEl>
                                        <p:attrNameLst>
                                          <p:attrName>style.visibility</p:attrName>
                                        </p:attrNameLst>
                                      </p:cBhvr>
                                      <p:to>
                                        <p:strVal val="visible"/>
                                      </p:to>
                                    </p:set>
                                    <p:animEffect transition="in" filter="randombar(horizontal)">
                                      <p:cBhvr>
                                        <p:cTn id="27" dur="500"/>
                                        <p:tgtEl>
                                          <p:spTgt spid="4">
                                            <p:txEl>
                                              <p:pRg st="9" end="9"/>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4" presetClass="entr" presetSubtype="10" fill="hold" nodeType="clickEffect">
                                  <p:stCondLst>
                                    <p:cond delay="0"/>
                                  </p:stCondLst>
                                  <p:childTnLst>
                                    <p:set>
                                      <p:cBhvr>
                                        <p:cTn id="31" dur="1" fill="hold">
                                          <p:stCondLst>
                                            <p:cond delay="0"/>
                                          </p:stCondLst>
                                        </p:cTn>
                                        <p:tgtEl>
                                          <p:spTgt spid="6">
                                            <p:txEl>
                                              <p:pRg st="1" end="1"/>
                                            </p:txEl>
                                          </p:spTgt>
                                        </p:tgtEl>
                                        <p:attrNameLst>
                                          <p:attrName>style.visibility</p:attrName>
                                        </p:attrNameLst>
                                      </p:cBhvr>
                                      <p:to>
                                        <p:strVal val="visible"/>
                                      </p:to>
                                    </p:set>
                                    <p:animEffect transition="in" filter="randombar(horizontal)">
                                      <p:cBhvr>
                                        <p:cTn id="32" dur="500"/>
                                        <p:tgtEl>
                                          <p:spTgt spid="6">
                                            <p:txEl>
                                              <p:pRg st="1" end="1"/>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4" presetClass="entr" presetSubtype="10" fill="hold" nodeType="clickEffect">
                                  <p:stCondLst>
                                    <p:cond delay="0"/>
                                  </p:stCondLst>
                                  <p:childTnLst>
                                    <p:set>
                                      <p:cBhvr>
                                        <p:cTn id="36" dur="1" fill="hold">
                                          <p:stCondLst>
                                            <p:cond delay="0"/>
                                          </p:stCondLst>
                                        </p:cTn>
                                        <p:tgtEl>
                                          <p:spTgt spid="6">
                                            <p:txEl>
                                              <p:pRg st="3" end="3"/>
                                            </p:txEl>
                                          </p:spTgt>
                                        </p:tgtEl>
                                        <p:attrNameLst>
                                          <p:attrName>style.visibility</p:attrName>
                                        </p:attrNameLst>
                                      </p:cBhvr>
                                      <p:to>
                                        <p:strVal val="visible"/>
                                      </p:to>
                                    </p:set>
                                    <p:animEffect transition="in" filter="randombar(horizontal)">
                                      <p:cBhvr>
                                        <p:cTn id="37" dur="500"/>
                                        <p:tgtEl>
                                          <p:spTgt spid="6">
                                            <p:txEl>
                                              <p:pRg st="3" end="3"/>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4" presetClass="entr" presetSubtype="10" fill="hold" nodeType="clickEffect">
                                  <p:stCondLst>
                                    <p:cond delay="0"/>
                                  </p:stCondLst>
                                  <p:childTnLst>
                                    <p:set>
                                      <p:cBhvr>
                                        <p:cTn id="41" dur="1" fill="hold">
                                          <p:stCondLst>
                                            <p:cond delay="0"/>
                                          </p:stCondLst>
                                        </p:cTn>
                                        <p:tgtEl>
                                          <p:spTgt spid="6">
                                            <p:txEl>
                                              <p:pRg st="5" end="5"/>
                                            </p:txEl>
                                          </p:spTgt>
                                        </p:tgtEl>
                                        <p:attrNameLst>
                                          <p:attrName>style.visibility</p:attrName>
                                        </p:attrNameLst>
                                      </p:cBhvr>
                                      <p:to>
                                        <p:strVal val="visible"/>
                                      </p:to>
                                    </p:set>
                                    <p:animEffect transition="in" filter="randombar(horizontal)">
                                      <p:cBhvr>
                                        <p:cTn id="42" dur="500"/>
                                        <p:tgtEl>
                                          <p:spTgt spid="6">
                                            <p:txEl>
                                              <p:pRg st="5" end="5"/>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4" presetClass="entr" presetSubtype="10" fill="hold" nodeType="clickEffect">
                                  <p:stCondLst>
                                    <p:cond delay="0"/>
                                  </p:stCondLst>
                                  <p:childTnLst>
                                    <p:set>
                                      <p:cBhvr>
                                        <p:cTn id="46" dur="1" fill="hold">
                                          <p:stCondLst>
                                            <p:cond delay="0"/>
                                          </p:stCondLst>
                                        </p:cTn>
                                        <p:tgtEl>
                                          <p:spTgt spid="6">
                                            <p:txEl>
                                              <p:pRg st="6" end="6"/>
                                            </p:txEl>
                                          </p:spTgt>
                                        </p:tgtEl>
                                        <p:attrNameLst>
                                          <p:attrName>style.visibility</p:attrName>
                                        </p:attrNameLst>
                                      </p:cBhvr>
                                      <p:to>
                                        <p:strVal val="visible"/>
                                      </p:to>
                                    </p:set>
                                    <p:animEffect transition="in" filter="randombar(horizontal)">
                                      <p:cBhvr>
                                        <p:cTn id="47" dur="500"/>
                                        <p:tgtEl>
                                          <p:spTgt spid="6">
                                            <p:txEl>
                                              <p:pRg st="6" end="6"/>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4" presetClass="entr" presetSubtype="10" fill="hold" nodeType="clickEffect">
                                  <p:stCondLst>
                                    <p:cond delay="0"/>
                                  </p:stCondLst>
                                  <p:childTnLst>
                                    <p:set>
                                      <p:cBhvr>
                                        <p:cTn id="51" dur="1" fill="hold">
                                          <p:stCondLst>
                                            <p:cond delay="0"/>
                                          </p:stCondLst>
                                        </p:cTn>
                                        <p:tgtEl>
                                          <p:spTgt spid="6">
                                            <p:txEl>
                                              <p:pRg st="8" end="8"/>
                                            </p:txEl>
                                          </p:spTgt>
                                        </p:tgtEl>
                                        <p:attrNameLst>
                                          <p:attrName>style.visibility</p:attrName>
                                        </p:attrNameLst>
                                      </p:cBhvr>
                                      <p:to>
                                        <p:strVal val="visible"/>
                                      </p:to>
                                    </p:set>
                                    <p:animEffect transition="in" filter="randombar(horizontal)">
                                      <p:cBhvr>
                                        <p:cTn id="52" dur="500"/>
                                        <p:tgtEl>
                                          <p:spTgt spid="6">
                                            <p:txEl>
                                              <p:pRg st="8" end="8"/>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14" presetClass="entr" presetSubtype="10" fill="hold" nodeType="clickEffect">
                                  <p:stCondLst>
                                    <p:cond delay="0"/>
                                  </p:stCondLst>
                                  <p:childTnLst>
                                    <p:set>
                                      <p:cBhvr>
                                        <p:cTn id="56" dur="1" fill="hold">
                                          <p:stCondLst>
                                            <p:cond delay="0"/>
                                          </p:stCondLst>
                                        </p:cTn>
                                        <p:tgtEl>
                                          <p:spTgt spid="6">
                                            <p:txEl>
                                              <p:pRg st="10" end="10"/>
                                            </p:txEl>
                                          </p:spTgt>
                                        </p:tgtEl>
                                        <p:attrNameLst>
                                          <p:attrName>style.visibility</p:attrName>
                                        </p:attrNameLst>
                                      </p:cBhvr>
                                      <p:to>
                                        <p:strVal val="visible"/>
                                      </p:to>
                                    </p:set>
                                    <p:animEffect transition="in" filter="randombar(horizontal)">
                                      <p:cBhvr>
                                        <p:cTn id="57" dur="500"/>
                                        <p:tgtEl>
                                          <p:spTgt spid="6">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3" cstate="print">
            <a:extLst>
              <a:ext uri="{28A0092B-C50C-407E-A947-70E740481C1C}">
                <a14:useLocalDpi xmlns:a14="http://schemas.microsoft.com/office/drawing/2010/main" val="0"/>
              </a:ext>
            </a:extLst>
          </a:blip>
          <a:stretch>
            <a:fillRect/>
          </a:stretch>
        </p:blipFill>
        <p:spPr>
          <a:xfrm>
            <a:off x="0" y="0"/>
            <a:ext cx="1417901" cy="1109662"/>
          </a:xfrm>
        </p:spPr>
      </p:pic>
      <p:sp>
        <p:nvSpPr>
          <p:cNvPr id="3" name="Title 2"/>
          <p:cNvSpPr>
            <a:spLocks noGrp="1"/>
          </p:cNvSpPr>
          <p:nvPr>
            <p:ph type="title"/>
          </p:nvPr>
        </p:nvSpPr>
        <p:spPr>
          <a:xfrm>
            <a:off x="1600200" y="152400"/>
            <a:ext cx="7010400" cy="1219200"/>
          </a:xfrm>
        </p:spPr>
        <p:txBody>
          <a:bodyPr>
            <a:normAutofit fontScale="90000"/>
          </a:bodyPr>
          <a:lstStyle/>
          <a:p>
            <a:pPr marL="365760" lvl="0" indent="-256032" algn="ctr">
              <a:lnSpc>
                <a:spcPct val="150000"/>
              </a:lnSpc>
              <a:spcBef>
                <a:spcPts val="400"/>
              </a:spcBef>
            </a:pPr>
            <a:r>
              <a:rPr lang="en-US" sz="2700" dirty="0" smtClean="0">
                <a:solidFill>
                  <a:srgbClr val="696464"/>
                </a:solidFill>
                <a:effectLst/>
                <a:ea typeface="+mn-ea"/>
                <a:cs typeface="+mn-cs"/>
              </a:rPr>
              <a:t/>
            </a:r>
            <a:br>
              <a:rPr lang="en-US" sz="2700" dirty="0" smtClean="0">
                <a:solidFill>
                  <a:srgbClr val="696464"/>
                </a:solidFill>
                <a:effectLst/>
                <a:ea typeface="+mn-ea"/>
                <a:cs typeface="+mn-cs"/>
              </a:rPr>
            </a:br>
            <a:endParaRPr lang="en-US" dirty="0"/>
          </a:p>
        </p:txBody>
      </p:sp>
      <p:sp>
        <p:nvSpPr>
          <p:cNvPr id="6" name="TextBox 5"/>
          <p:cNvSpPr txBox="1"/>
          <p:nvPr/>
        </p:nvSpPr>
        <p:spPr>
          <a:xfrm>
            <a:off x="228600" y="1573851"/>
            <a:ext cx="8229600" cy="4524315"/>
          </a:xfrm>
          <a:prstGeom prst="rect">
            <a:avLst/>
          </a:prstGeom>
          <a:noFill/>
        </p:spPr>
        <p:txBody>
          <a:bodyPr wrap="square" rtlCol="0">
            <a:spAutoFit/>
          </a:bodyPr>
          <a:lstStyle/>
          <a:p>
            <a:pPr marL="285750" indent="-285750">
              <a:buClr>
                <a:schemeClr val="accent1"/>
              </a:buClr>
              <a:buFont typeface="Arial" panose="020B0604020202020204" pitchFamily="34" charset="0"/>
              <a:buChar char="•"/>
            </a:pPr>
            <a:r>
              <a:rPr lang="en-US" sz="1600" dirty="0">
                <a:solidFill>
                  <a:schemeClr val="bg2"/>
                </a:solidFill>
              </a:rPr>
              <a:t>District employees are designated as financial disclosure filers by their respective agencies</a:t>
            </a:r>
          </a:p>
          <a:p>
            <a:r>
              <a:rPr lang="en-US" sz="1600" dirty="0" smtClean="0">
                <a:solidFill>
                  <a:schemeClr val="bg2"/>
                </a:solidFill>
              </a:rPr>
              <a:t>     -</a:t>
            </a:r>
            <a:r>
              <a:rPr lang="en-US" sz="1200" dirty="0" smtClean="0">
                <a:solidFill>
                  <a:schemeClr val="bg2"/>
                </a:solidFill>
              </a:rPr>
              <a:t>BEGA </a:t>
            </a:r>
            <a:r>
              <a:rPr lang="en-US" sz="1200" dirty="0">
                <a:solidFill>
                  <a:schemeClr val="bg2"/>
                </a:solidFill>
              </a:rPr>
              <a:t>has no part in the initial designation</a:t>
            </a:r>
          </a:p>
          <a:p>
            <a:pPr marL="285750" indent="-285750">
              <a:buClr>
                <a:schemeClr val="accent1"/>
              </a:buClr>
              <a:buFont typeface="Arial" panose="020B0604020202020204" pitchFamily="34" charset="0"/>
              <a:buChar char="•"/>
            </a:pPr>
            <a:r>
              <a:rPr lang="en-US" sz="1600" dirty="0">
                <a:solidFill>
                  <a:schemeClr val="bg2"/>
                </a:solidFill>
              </a:rPr>
              <a:t>Designation determinations are made by reviewing an employees job duties and salary</a:t>
            </a:r>
          </a:p>
          <a:p>
            <a:pPr defTabSz="457200"/>
            <a:r>
              <a:rPr lang="en-US" sz="1600" dirty="0">
                <a:solidFill>
                  <a:schemeClr val="bg2"/>
                </a:solidFill>
              </a:rPr>
              <a:t> </a:t>
            </a:r>
            <a:r>
              <a:rPr lang="en-US" sz="1600" dirty="0" smtClean="0">
                <a:solidFill>
                  <a:schemeClr val="bg2"/>
                </a:solidFill>
              </a:rPr>
              <a:t>    -</a:t>
            </a:r>
            <a:r>
              <a:rPr lang="en-US" sz="1600" b="1" dirty="0" smtClean="0">
                <a:solidFill>
                  <a:schemeClr val="bg2"/>
                </a:solidFill>
              </a:rPr>
              <a:t>Public </a:t>
            </a:r>
            <a:r>
              <a:rPr lang="en-US" sz="1600" b="1" dirty="0">
                <a:solidFill>
                  <a:schemeClr val="bg2"/>
                </a:solidFill>
              </a:rPr>
              <a:t>Financial Disclosure Statement Filer</a:t>
            </a:r>
            <a:r>
              <a:rPr lang="en-US" sz="1600" dirty="0">
                <a:solidFill>
                  <a:schemeClr val="bg2"/>
                </a:solidFill>
              </a:rPr>
              <a:t>: all public </a:t>
            </a:r>
            <a:r>
              <a:rPr lang="en-US" sz="1600" dirty="0" smtClean="0">
                <a:solidFill>
                  <a:schemeClr val="bg2"/>
                </a:solidFill>
              </a:rPr>
              <a:t>officials and                            	certain </a:t>
            </a:r>
            <a:r>
              <a:rPr lang="en-US" sz="1600" dirty="0">
                <a:solidFill>
                  <a:schemeClr val="bg2"/>
                </a:solidFill>
              </a:rPr>
              <a:t>board members and commission members </a:t>
            </a:r>
          </a:p>
          <a:p>
            <a:r>
              <a:rPr lang="en-US" sz="1600" dirty="0" smtClean="0">
                <a:solidFill>
                  <a:schemeClr val="bg2"/>
                </a:solidFill>
              </a:rPr>
              <a:t>     -</a:t>
            </a:r>
            <a:r>
              <a:rPr lang="en-US" sz="1600" b="1" dirty="0" smtClean="0">
                <a:solidFill>
                  <a:schemeClr val="bg2"/>
                </a:solidFill>
              </a:rPr>
              <a:t>Public </a:t>
            </a:r>
            <a:r>
              <a:rPr lang="en-US" sz="1600" b="1" dirty="0">
                <a:solidFill>
                  <a:schemeClr val="bg2"/>
                </a:solidFill>
              </a:rPr>
              <a:t>Financial Disclosure Statement Filer: </a:t>
            </a:r>
          </a:p>
          <a:p>
            <a:r>
              <a:rPr lang="en-US" sz="1600" dirty="0" smtClean="0">
                <a:solidFill>
                  <a:schemeClr val="bg2"/>
                </a:solidFill>
              </a:rPr>
              <a:t>	1</a:t>
            </a:r>
            <a:r>
              <a:rPr lang="en-US" sz="1600" dirty="0">
                <a:solidFill>
                  <a:schemeClr val="bg2"/>
                </a:solidFill>
              </a:rPr>
              <a:t>. any employee who, as a part of his or her job duties, makes </a:t>
            </a:r>
            <a:r>
              <a:rPr lang="en-US" sz="1600" dirty="0" smtClean="0">
                <a:solidFill>
                  <a:schemeClr val="bg2"/>
                </a:solidFill>
              </a:rPr>
              <a:t>	decisions or </a:t>
            </a:r>
            <a:r>
              <a:rPr lang="en-US" sz="1600" dirty="0">
                <a:solidFill>
                  <a:schemeClr val="bg2"/>
                </a:solidFill>
              </a:rPr>
              <a:t>participates substantially in areas of contracting, </a:t>
            </a:r>
            <a:r>
              <a:rPr lang="en-US" sz="1600" dirty="0" smtClean="0">
                <a:solidFill>
                  <a:schemeClr val="bg2"/>
                </a:solidFill>
              </a:rPr>
              <a:t>	procurement, administration </a:t>
            </a:r>
            <a:r>
              <a:rPr lang="en-US" sz="1600" dirty="0">
                <a:solidFill>
                  <a:schemeClr val="bg2"/>
                </a:solidFill>
              </a:rPr>
              <a:t>of grants or subsidies, developing </a:t>
            </a:r>
            <a:r>
              <a:rPr lang="en-US" sz="1600" dirty="0" smtClean="0">
                <a:solidFill>
                  <a:schemeClr val="bg2"/>
                </a:solidFill>
              </a:rPr>
              <a:t>	policies</a:t>
            </a:r>
            <a:r>
              <a:rPr lang="en-US" sz="1600" dirty="0">
                <a:solidFill>
                  <a:schemeClr val="bg2"/>
                </a:solidFill>
              </a:rPr>
              <a:t>, land use </a:t>
            </a:r>
            <a:r>
              <a:rPr lang="en-US" sz="1600" dirty="0" smtClean="0">
                <a:solidFill>
                  <a:schemeClr val="bg2"/>
                </a:solidFill>
              </a:rPr>
              <a:t>	planning</a:t>
            </a:r>
            <a:r>
              <a:rPr lang="en-US" sz="1600" dirty="0">
                <a:solidFill>
                  <a:schemeClr val="bg2"/>
                </a:solidFill>
              </a:rPr>
              <a:t>, inspecting, licensing, regulating, or </a:t>
            </a:r>
            <a:r>
              <a:rPr lang="en-US" sz="1600" dirty="0" smtClean="0">
                <a:solidFill>
                  <a:schemeClr val="bg2"/>
                </a:solidFill>
              </a:rPr>
              <a:t>	auditing</a:t>
            </a:r>
            <a:r>
              <a:rPr lang="en-US" sz="1600" dirty="0">
                <a:solidFill>
                  <a:schemeClr val="bg2"/>
                </a:solidFill>
              </a:rPr>
              <a:t>, or </a:t>
            </a:r>
            <a:r>
              <a:rPr lang="en-US" sz="1600" b="1" dirty="0">
                <a:solidFill>
                  <a:schemeClr val="bg2"/>
                </a:solidFill>
              </a:rPr>
              <a:t>acts in </a:t>
            </a:r>
            <a:r>
              <a:rPr lang="en-US" sz="1600" b="1" dirty="0" smtClean="0">
                <a:solidFill>
                  <a:schemeClr val="bg2"/>
                </a:solidFill>
              </a:rPr>
              <a:t>areas of </a:t>
            </a:r>
            <a:r>
              <a:rPr lang="en-US" sz="1600" b="1" dirty="0">
                <a:solidFill>
                  <a:schemeClr val="bg2"/>
                </a:solidFill>
              </a:rPr>
              <a:t>responsibility that may create a conflict </a:t>
            </a:r>
            <a:r>
              <a:rPr lang="en-US" sz="1600" b="1" dirty="0" smtClean="0">
                <a:solidFill>
                  <a:schemeClr val="bg2"/>
                </a:solidFill>
              </a:rPr>
              <a:t>of 	interest </a:t>
            </a:r>
            <a:r>
              <a:rPr lang="en-US" sz="1600" b="1" dirty="0">
                <a:solidFill>
                  <a:schemeClr val="bg2"/>
                </a:solidFill>
              </a:rPr>
              <a:t>or the </a:t>
            </a:r>
            <a:r>
              <a:rPr lang="en-US" sz="1600" b="1" dirty="0" smtClean="0">
                <a:solidFill>
                  <a:schemeClr val="bg2"/>
                </a:solidFill>
              </a:rPr>
              <a:t>appearance of </a:t>
            </a:r>
            <a:r>
              <a:rPr lang="en-US" sz="1600" b="1" dirty="0">
                <a:solidFill>
                  <a:schemeClr val="bg2"/>
                </a:solidFill>
              </a:rPr>
              <a:t>a conflict of </a:t>
            </a:r>
            <a:r>
              <a:rPr lang="en-US" sz="1600" b="1" dirty="0" smtClean="0">
                <a:solidFill>
                  <a:schemeClr val="bg2"/>
                </a:solidFill>
              </a:rPr>
              <a:t>interest</a:t>
            </a:r>
            <a:endParaRPr lang="en-US" sz="1600" b="1" dirty="0">
              <a:solidFill>
                <a:schemeClr val="bg2"/>
              </a:solidFill>
            </a:endParaRPr>
          </a:p>
          <a:p>
            <a:r>
              <a:rPr lang="en-US" sz="1600" dirty="0">
                <a:solidFill>
                  <a:schemeClr val="bg2"/>
                </a:solidFill>
              </a:rPr>
              <a:t> </a:t>
            </a:r>
            <a:r>
              <a:rPr lang="en-US" sz="1600" dirty="0" smtClean="0">
                <a:solidFill>
                  <a:schemeClr val="bg2"/>
                </a:solidFill>
              </a:rPr>
              <a:t>    	 </a:t>
            </a:r>
            <a:r>
              <a:rPr lang="en-US" sz="1600" b="1" u="sng" dirty="0" smtClean="0">
                <a:solidFill>
                  <a:schemeClr val="tx2">
                    <a:lumMod val="10000"/>
                  </a:schemeClr>
                </a:solidFill>
              </a:rPr>
              <a:t>AND</a:t>
            </a:r>
          </a:p>
          <a:p>
            <a:pPr lvl="2"/>
            <a:r>
              <a:rPr lang="en-US" sz="1700" dirty="0">
                <a:solidFill>
                  <a:schemeClr val="bg2"/>
                </a:solidFill>
              </a:rPr>
              <a:t>2. Who is paid at a rate of Excepted Service 9 or </a:t>
            </a:r>
            <a:r>
              <a:rPr lang="en-US" sz="1700" dirty="0" smtClean="0">
                <a:solidFill>
                  <a:schemeClr val="bg2"/>
                </a:solidFill>
              </a:rPr>
              <a:t>above       	  </a:t>
            </a:r>
            <a:endParaRPr lang="en-US" sz="1500" b="1" dirty="0">
              <a:solidFill>
                <a:schemeClr val="bg2"/>
              </a:solidFill>
            </a:endParaRPr>
          </a:p>
          <a:p>
            <a:pPr lvl="2"/>
            <a:endParaRPr lang="en-US" sz="1500" b="1" dirty="0">
              <a:solidFill>
                <a:schemeClr val="bg2"/>
              </a:solidFill>
            </a:endParaRPr>
          </a:p>
          <a:p>
            <a:endParaRPr lang="en-US" sz="1600" b="1" u="sng" dirty="0">
              <a:solidFill>
                <a:schemeClr val="bg2"/>
              </a:solidFill>
            </a:endParaRPr>
          </a:p>
        </p:txBody>
      </p:sp>
      <p:sp>
        <p:nvSpPr>
          <p:cNvPr id="7" name="Rectangle 6"/>
          <p:cNvSpPr/>
          <p:nvPr/>
        </p:nvSpPr>
        <p:spPr>
          <a:xfrm>
            <a:off x="1524000" y="373522"/>
            <a:ext cx="6629400" cy="1107996"/>
          </a:xfrm>
          <a:prstGeom prst="rect">
            <a:avLst/>
          </a:prstGeom>
        </p:spPr>
        <p:txBody>
          <a:bodyPr wrap="square">
            <a:spAutoFit/>
          </a:bodyPr>
          <a:lstStyle/>
          <a:p>
            <a:r>
              <a:rPr lang="en-US" sz="2400" dirty="0">
                <a:solidFill>
                  <a:schemeClr val="tx2">
                    <a:lumMod val="10000"/>
                  </a:schemeClr>
                </a:solidFill>
                <a:latin typeface="Agency FB" panose="020B0503020202020204" pitchFamily="34" charset="0"/>
              </a:rPr>
              <a:t>PART 3</a:t>
            </a:r>
            <a:r>
              <a:rPr lang="en-US" sz="2400" dirty="0">
                <a:solidFill>
                  <a:schemeClr val="tx2">
                    <a:lumMod val="10000"/>
                  </a:schemeClr>
                </a:solidFill>
              </a:rPr>
              <a:t>:</a:t>
            </a:r>
            <a:r>
              <a:rPr lang="en-US" sz="2400" dirty="0">
                <a:solidFill>
                  <a:schemeClr val="bg2"/>
                </a:solidFill>
              </a:rPr>
              <a:t> </a:t>
            </a:r>
            <a:r>
              <a:rPr lang="en-US" sz="2400" cap="all" dirty="0">
                <a:solidFill>
                  <a:schemeClr val="bg2"/>
                </a:solidFill>
                <a:latin typeface="Agency FB" panose="020B0503020202020204" pitchFamily="34" charset="0"/>
              </a:rPr>
              <a:t>Internal Duties of BEGA and Ethics </a:t>
            </a:r>
            <a:r>
              <a:rPr lang="en-US" sz="2400" cap="all" dirty="0" smtClean="0">
                <a:solidFill>
                  <a:schemeClr val="bg2"/>
                </a:solidFill>
                <a:latin typeface="Agency FB" panose="020B0503020202020204" pitchFamily="34" charset="0"/>
              </a:rPr>
              <a:t>Counselors</a:t>
            </a:r>
            <a:r>
              <a:rPr lang="en-US" sz="2400" dirty="0" smtClean="0">
                <a:solidFill>
                  <a:schemeClr val="bg2"/>
                </a:solidFill>
                <a:latin typeface="Agency FB" panose="020B0503020202020204" pitchFamily="34" charset="0"/>
              </a:rPr>
              <a:t>:</a:t>
            </a:r>
          </a:p>
          <a:p>
            <a:r>
              <a:rPr lang="en-US" dirty="0">
                <a:solidFill>
                  <a:srgbClr val="0307A1"/>
                </a:solidFill>
                <a:latin typeface="Agency FB" panose="020B0503020202020204" pitchFamily="34" charset="0"/>
              </a:rPr>
              <a:t>Filer Designation Process</a:t>
            </a:r>
            <a:r>
              <a:rPr lang="en-US" sz="2400" dirty="0">
                <a:solidFill>
                  <a:srgbClr val="696464"/>
                </a:solidFill>
              </a:rPr>
              <a:t/>
            </a:r>
            <a:br>
              <a:rPr lang="en-US" sz="2400" dirty="0">
                <a:solidFill>
                  <a:srgbClr val="696464"/>
                </a:solidFill>
              </a:rPr>
            </a:br>
            <a:endParaRPr lang="en-US" sz="2400" dirty="0"/>
          </a:p>
        </p:txBody>
      </p:sp>
    </p:spTree>
    <p:extLst>
      <p:ext uri="{BB962C8B-B14F-4D97-AF65-F5344CB8AC3E}">
        <p14:creationId xmlns:p14="http://schemas.microsoft.com/office/powerpoint/2010/main" val="290591330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6">
                                            <p:txEl>
                                              <p:pRg st="5" end="5"/>
                                            </p:txEl>
                                          </p:spTgt>
                                        </p:tgtEl>
                                        <p:attrNameLst>
                                          <p:attrName>style.visibility</p:attrName>
                                        </p:attrNameLst>
                                      </p:cBhvr>
                                      <p:to>
                                        <p:strVal val="visible"/>
                                      </p:to>
                                    </p:set>
                                    <p:animEffect transition="in" filter="randombar(horizontal)">
                                      <p:cBhvr>
                                        <p:cTn id="7" dur="500"/>
                                        <p:tgtEl>
                                          <p:spTgt spid="6">
                                            <p:txEl>
                                              <p:pRg st="5" end="5"/>
                                            </p:txEl>
                                          </p:spTgt>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nodeType="clickEffect">
                                  <p:stCondLst>
                                    <p:cond delay="0"/>
                                  </p:stCondLst>
                                  <p:childTnLst>
                                    <p:set>
                                      <p:cBhvr>
                                        <p:cTn id="11" dur="1" fill="hold">
                                          <p:stCondLst>
                                            <p:cond delay="0"/>
                                          </p:stCondLst>
                                        </p:cTn>
                                        <p:tgtEl>
                                          <p:spTgt spid="6">
                                            <p:txEl>
                                              <p:pRg st="6" end="6"/>
                                            </p:txEl>
                                          </p:spTgt>
                                        </p:tgtEl>
                                        <p:attrNameLst>
                                          <p:attrName>style.visibility</p:attrName>
                                        </p:attrNameLst>
                                      </p:cBhvr>
                                      <p:to>
                                        <p:strVal val="visible"/>
                                      </p:to>
                                    </p:set>
                                    <p:animEffect transition="in" filter="randombar(horizontal)">
                                      <p:cBhvr>
                                        <p:cTn id="12" dur="500"/>
                                        <p:tgtEl>
                                          <p:spTgt spid="6">
                                            <p:txEl>
                                              <p:pRg st="6" end="6"/>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nodeType="clickEffect">
                                  <p:stCondLst>
                                    <p:cond delay="0"/>
                                  </p:stCondLst>
                                  <p:childTnLst>
                                    <p:set>
                                      <p:cBhvr>
                                        <p:cTn id="16" dur="1" fill="hold">
                                          <p:stCondLst>
                                            <p:cond delay="0"/>
                                          </p:stCondLst>
                                        </p:cTn>
                                        <p:tgtEl>
                                          <p:spTgt spid="6">
                                            <p:txEl>
                                              <p:pRg st="7" end="7"/>
                                            </p:txEl>
                                          </p:spTgt>
                                        </p:tgtEl>
                                        <p:attrNameLst>
                                          <p:attrName>style.visibility</p:attrName>
                                        </p:attrNameLst>
                                      </p:cBhvr>
                                      <p:to>
                                        <p:strVal val="visible"/>
                                      </p:to>
                                    </p:set>
                                    <p:animEffect transition="in" filter="randombar(horizontal)">
                                      <p:cBhvr>
                                        <p:cTn id="17" dur="500"/>
                                        <p:tgtEl>
                                          <p:spTgt spid="6">
                                            <p:txEl>
                                              <p:pRg st="7" end="7"/>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4" presetClass="entr" presetSubtype="10" fill="hold" nodeType="clickEffect">
                                  <p:stCondLst>
                                    <p:cond delay="0"/>
                                  </p:stCondLst>
                                  <p:childTnLst>
                                    <p:set>
                                      <p:cBhvr>
                                        <p:cTn id="21" dur="1" fill="hold">
                                          <p:stCondLst>
                                            <p:cond delay="0"/>
                                          </p:stCondLst>
                                        </p:cTn>
                                        <p:tgtEl>
                                          <p:spTgt spid="6">
                                            <p:txEl>
                                              <p:pRg st="0" end="0"/>
                                            </p:txEl>
                                          </p:spTgt>
                                        </p:tgtEl>
                                        <p:attrNameLst>
                                          <p:attrName>style.visibility</p:attrName>
                                        </p:attrNameLst>
                                      </p:cBhvr>
                                      <p:to>
                                        <p:strVal val="visible"/>
                                      </p:to>
                                    </p:set>
                                    <p:animEffect transition="in" filter="randombar(horizontal)">
                                      <p:cBhvr>
                                        <p:cTn id="22" dur="500"/>
                                        <p:tgtEl>
                                          <p:spTgt spid="6">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4" presetClass="entr" presetSubtype="10" fill="hold" nodeType="clickEffect">
                                  <p:stCondLst>
                                    <p:cond delay="0"/>
                                  </p:stCondLst>
                                  <p:childTnLst>
                                    <p:set>
                                      <p:cBhvr>
                                        <p:cTn id="26" dur="1" fill="hold">
                                          <p:stCondLst>
                                            <p:cond delay="0"/>
                                          </p:stCondLst>
                                        </p:cTn>
                                        <p:tgtEl>
                                          <p:spTgt spid="6">
                                            <p:txEl>
                                              <p:pRg st="1" end="1"/>
                                            </p:txEl>
                                          </p:spTgt>
                                        </p:tgtEl>
                                        <p:attrNameLst>
                                          <p:attrName>style.visibility</p:attrName>
                                        </p:attrNameLst>
                                      </p:cBhvr>
                                      <p:to>
                                        <p:strVal val="visible"/>
                                      </p:to>
                                    </p:set>
                                    <p:animEffect transition="in" filter="randombar(horizontal)">
                                      <p:cBhvr>
                                        <p:cTn id="27" dur="500"/>
                                        <p:tgtEl>
                                          <p:spTgt spid="6">
                                            <p:txEl>
                                              <p:pRg st="1" end="1"/>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4" presetClass="entr" presetSubtype="10" fill="hold" nodeType="clickEffect">
                                  <p:stCondLst>
                                    <p:cond delay="0"/>
                                  </p:stCondLst>
                                  <p:childTnLst>
                                    <p:set>
                                      <p:cBhvr>
                                        <p:cTn id="31" dur="1" fill="hold">
                                          <p:stCondLst>
                                            <p:cond delay="0"/>
                                          </p:stCondLst>
                                        </p:cTn>
                                        <p:tgtEl>
                                          <p:spTgt spid="6">
                                            <p:txEl>
                                              <p:pRg st="2" end="2"/>
                                            </p:txEl>
                                          </p:spTgt>
                                        </p:tgtEl>
                                        <p:attrNameLst>
                                          <p:attrName>style.visibility</p:attrName>
                                        </p:attrNameLst>
                                      </p:cBhvr>
                                      <p:to>
                                        <p:strVal val="visible"/>
                                      </p:to>
                                    </p:set>
                                    <p:animEffect transition="in" filter="randombar(horizontal)">
                                      <p:cBhvr>
                                        <p:cTn id="32" dur="500"/>
                                        <p:tgtEl>
                                          <p:spTgt spid="6">
                                            <p:txEl>
                                              <p:pRg st="2" end="2"/>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4" presetClass="entr" presetSubtype="10" fill="hold" nodeType="clickEffect">
                                  <p:stCondLst>
                                    <p:cond delay="0"/>
                                  </p:stCondLst>
                                  <p:childTnLst>
                                    <p:set>
                                      <p:cBhvr>
                                        <p:cTn id="36" dur="1" fill="hold">
                                          <p:stCondLst>
                                            <p:cond delay="0"/>
                                          </p:stCondLst>
                                        </p:cTn>
                                        <p:tgtEl>
                                          <p:spTgt spid="6">
                                            <p:txEl>
                                              <p:pRg st="3" end="3"/>
                                            </p:txEl>
                                          </p:spTgt>
                                        </p:tgtEl>
                                        <p:attrNameLst>
                                          <p:attrName>style.visibility</p:attrName>
                                        </p:attrNameLst>
                                      </p:cBhvr>
                                      <p:to>
                                        <p:strVal val="visible"/>
                                      </p:to>
                                    </p:set>
                                    <p:animEffect transition="in" filter="randombar(horizontal)">
                                      <p:cBhvr>
                                        <p:cTn id="37" dur="500"/>
                                        <p:tgtEl>
                                          <p:spTgt spid="6">
                                            <p:txEl>
                                              <p:pRg st="3" end="3"/>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4" presetClass="entr" presetSubtype="10" fill="hold" nodeType="clickEffect">
                                  <p:stCondLst>
                                    <p:cond delay="0"/>
                                  </p:stCondLst>
                                  <p:childTnLst>
                                    <p:set>
                                      <p:cBhvr>
                                        <p:cTn id="41" dur="1" fill="hold">
                                          <p:stCondLst>
                                            <p:cond delay="0"/>
                                          </p:stCondLst>
                                        </p:cTn>
                                        <p:tgtEl>
                                          <p:spTgt spid="6">
                                            <p:txEl>
                                              <p:pRg st="4" end="4"/>
                                            </p:txEl>
                                          </p:spTgt>
                                        </p:tgtEl>
                                        <p:attrNameLst>
                                          <p:attrName>style.visibility</p:attrName>
                                        </p:attrNameLst>
                                      </p:cBhvr>
                                      <p:to>
                                        <p:strVal val="visible"/>
                                      </p:to>
                                    </p:set>
                                    <p:animEffect transition="in" filter="randombar(horizontal)">
                                      <p:cBhvr>
                                        <p:cTn id="42" dur="500"/>
                                        <p:tgtEl>
                                          <p:spTgt spid="6">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800100" lvl="3" indent="-342900">
              <a:buClr>
                <a:schemeClr val="accent1"/>
              </a:buClr>
              <a:buFont typeface="Arial" panose="020B0604020202020204" pitchFamily="34" charset="0"/>
              <a:buChar char="•"/>
            </a:pPr>
            <a:r>
              <a:rPr lang="en-US" b="1" dirty="0">
                <a:solidFill>
                  <a:schemeClr val="bg2"/>
                </a:solidFill>
              </a:rPr>
              <a:t>Confidential Financial Disclosure Statement Filer</a:t>
            </a:r>
          </a:p>
          <a:p>
            <a:pPr marL="1319213" lvl="4" indent="-342900">
              <a:buClrTx/>
              <a:buFont typeface="+mj-lt"/>
              <a:buAutoNum type="arabicPeriod"/>
            </a:pPr>
            <a:r>
              <a:rPr lang="en-US" sz="1600" dirty="0" smtClean="0">
                <a:solidFill>
                  <a:schemeClr val="bg2"/>
                </a:solidFill>
              </a:rPr>
              <a:t>Any </a:t>
            </a:r>
            <a:r>
              <a:rPr lang="en-US" sz="1600" dirty="0">
                <a:solidFill>
                  <a:schemeClr val="bg2"/>
                </a:solidFill>
              </a:rPr>
              <a:t>employee who, as a part of his or her job duties, makes decisions or participates substantially in areas of contracting, procurement, administration of grants or subsidies, developing policies, land use planning, inspecting, licensing, regulating, or auditing, </a:t>
            </a:r>
            <a:r>
              <a:rPr lang="en-US" sz="1600" b="1" u="sng" dirty="0">
                <a:solidFill>
                  <a:schemeClr val="bg2"/>
                </a:solidFill>
              </a:rPr>
              <a:t>or acts in areas of responsibility that may create a conflict of interest or the appearance of a conflict of </a:t>
            </a:r>
            <a:r>
              <a:rPr lang="en-US" sz="1600" b="1" u="sng" dirty="0" smtClean="0">
                <a:solidFill>
                  <a:schemeClr val="bg2"/>
                </a:solidFill>
              </a:rPr>
              <a:t>interest</a:t>
            </a:r>
          </a:p>
          <a:p>
            <a:pPr marL="1257300" lvl="4" indent="-342900">
              <a:buAutoNum type="arabicPeriod"/>
            </a:pPr>
            <a:endParaRPr lang="en-US" b="1" u="sng" dirty="0" smtClean="0">
              <a:solidFill>
                <a:schemeClr val="bg2"/>
              </a:solidFill>
            </a:endParaRPr>
          </a:p>
          <a:p>
            <a:pPr marL="1257300" lvl="4" indent="-342900">
              <a:buAutoNum type="arabicPeriod"/>
            </a:pPr>
            <a:r>
              <a:rPr lang="en-US" b="1" u="sng" dirty="0" smtClean="0">
                <a:solidFill>
                  <a:schemeClr val="tx2">
                    <a:lumMod val="10000"/>
                  </a:schemeClr>
                </a:solidFill>
              </a:rPr>
              <a:t>AND</a:t>
            </a:r>
          </a:p>
          <a:p>
            <a:pPr marL="1257300" lvl="4" indent="-342900">
              <a:buAutoNum type="arabicPeriod"/>
            </a:pPr>
            <a:endParaRPr lang="en-US" sz="1600" b="1" u="sng" dirty="0" smtClean="0">
              <a:solidFill>
                <a:schemeClr val="bg2"/>
              </a:solidFill>
            </a:endParaRPr>
          </a:p>
          <a:p>
            <a:pPr marL="1028700" lvl="4" indent="-290513">
              <a:buAutoNum type="arabicPeriod"/>
            </a:pPr>
            <a:r>
              <a:rPr lang="en-US" sz="1600" b="1" dirty="0" smtClean="0">
                <a:solidFill>
                  <a:schemeClr val="bg2"/>
                </a:solidFill>
              </a:rPr>
              <a:t>2.  </a:t>
            </a:r>
            <a:r>
              <a:rPr lang="en-US" sz="1600" dirty="0" smtClean="0">
                <a:solidFill>
                  <a:schemeClr val="bg2"/>
                </a:solidFill>
              </a:rPr>
              <a:t>Who </a:t>
            </a:r>
            <a:r>
              <a:rPr lang="en-US" sz="1600" dirty="0">
                <a:solidFill>
                  <a:schemeClr val="bg2"/>
                </a:solidFill>
              </a:rPr>
              <a:t>is paid at a rate below Excepted Service 9 </a:t>
            </a:r>
            <a:endParaRPr lang="en-US" sz="1600" b="1" dirty="0">
              <a:solidFill>
                <a:schemeClr val="bg2"/>
              </a:solidFill>
            </a:endParaRPr>
          </a:p>
          <a:p>
            <a:pPr marL="914400" lvl="4" indent="0">
              <a:buClrTx/>
              <a:buNone/>
            </a:pPr>
            <a:endParaRPr lang="en-US" b="1" u="sng" dirty="0" smtClean="0">
              <a:solidFill>
                <a:schemeClr val="bg2"/>
              </a:solidFill>
            </a:endParaRPr>
          </a:p>
        </p:txBody>
      </p:sp>
      <p:sp>
        <p:nvSpPr>
          <p:cNvPr id="3" name="Title 2"/>
          <p:cNvSpPr>
            <a:spLocks noGrp="1"/>
          </p:cNvSpPr>
          <p:nvPr>
            <p:ph type="title"/>
          </p:nvPr>
        </p:nvSpPr>
        <p:spPr>
          <a:xfrm>
            <a:off x="1524000" y="304800"/>
            <a:ext cx="7414550" cy="1143000"/>
          </a:xfrm>
        </p:spPr>
        <p:txBody>
          <a:bodyPr>
            <a:normAutofit/>
          </a:bodyPr>
          <a:lstStyle/>
          <a:p>
            <a:r>
              <a:rPr lang="en-US" sz="2400" dirty="0">
                <a:solidFill>
                  <a:schemeClr val="tx2">
                    <a:lumMod val="10000"/>
                  </a:schemeClr>
                </a:solidFill>
                <a:latin typeface="Agency FB" panose="020B0503020202020204" pitchFamily="34" charset="0"/>
              </a:rPr>
              <a:t>PART 3</a:t>
            </a:r>
            <a:r>
              <a:rPr lang="en-US" sz="2400" dirty="0">
                <a:solidFill>
                  <a:schemeClr val="tx2">
                    <a:lumMod val="10000"/>
                  </a:schemeClr>
                </a:solidFill>
              </a:rPr>
              <a:t>:</a:t>
            </a:r>
            <a:r>
              <a:rPr lang="en-US" sz="2400" dirty="0">
                <a:solidFill>
                  <a:schemeClr val="bg2"/>
                </a:solidFill>
              </a:rPr>
              <a:t> </a:t>
            </a:r>
            <a:r>
              <a:rPr lang="en-US" sz="2400" cap="all" dirty="0">
                <a:solidFill>
                  <a:schemeClr val="bg2"/>
                </a:solidFill>
                <a:latin typeface="Agency FB" panose="020B0503020202020204" pitchFamily="34" charset="0"/>
              </a:rPr>
              <a:t>Internal Duties of BEGA and Ethics </a:t>
            </a:r>
            <a:r>
              <a:rPr lang="en-US" sz="2400" cap="all" dirty="0" smtClean="0">
                <a:solidFill>
                  <a:schemeClr val="bg2"/>
                </a:solidFill>
                <a:latin typeface="Agency FB" panose="020B0503020202020204" pitchFamily="34" charset="0"/>
              </a:rPr>
              <a:t>Counselors</a:t>
            </a:r>
            <a:r>
              <a:rPr lang="en-US" sz="2400" dirty="0" smtClean="0">
                <a:solidFill>
                  <a:schemeClr val="bg2"/>
                </a:solidFill>
                <a:latin typeface="Agency FB" panose="020B0503020202020204" pitchFamily="34" charset="0"/>
              </a:rPr>
              <a:t>:</a:t>
            </a:r>
            <a:br>
              <a:rPr lang="en-US" sz="2400" dirty="0" smtClean="0">
                <a:solidFill>
                  <a:schemeClr val="bg2"/>
                </a:solidFill>
                <a:latin typeface="Agency FB" panose="020B0503020202020204" pitchFamily="34" charset="0"/>
              </a:rPr>
            </a:br>
            <a:r>
              <a:rPr lang="en-US" sz="1800" dirty="0">
                <a:solidFill>
                  <a:srgbClr val="0307A1"/>
                </a:solidFill>
                <a:latin typeface="Agency FB" panose="020B0503020202020204" pitchFamily="34" charset="0"/>
              </a:rPr>
              <a:t>Filer Designation </a:t>
            </a:r>
            <a:r>
              <a:rPr lang="en-US" sz="1800" dirty="0" smtClean="0">
                <a:solidFill>
                  <a:srgbClr val="0307A1"/>
                </a:solidFill>
                <a:latin typeface="Agency FB" panose="020B0503020202020204" pitchFamily="34" charset="0"/>
              </a:rPr>
              <a:t>Process – Cont’d</a:t>
            </a:r>
            <a:endParaRPr lang="en-US" sz="1800" b="0" dirty="0">
              <a:solidFill>
                <a:schemeClr val="bg2"/>
              </a:solidFill>
            </a:endParaRPr>
          </a:p>
        </p:txBody>
      </p:sp>
      <p:pic>
        <p:nvPicPr>
          <p:cNvPr id="4" name="Content Placeholder 3"/>
          <p:cNvPicPr>
            <a:picLocks noGrp="1" noChangeAspect="1"/>
          </p:cNvPicPr>
          <p:nvPr>
            <p:ph idx="1"/>
          </p:nvPr>
        </p:nvPicPr>
        <p:blipFill>
          <a:blip r:embed="rId3" cstate="print">
            <a:extLst>
              <a:ext uri="{28A0092B-C50C-407E-A947-70E740481C1C}">
                <a14:useLocalDpi xmlns:a14="http://schemas.microsoft.com/office/drawing/2010/main" val="0"/>
              </a:ext>
            </a:extLst>
          </a:blip>
          <a:stretch>
            <a:fillRect/>
          </a:stretch>
        </p:blipFill>
        <p:spPr>
          <a:xfrm>
            <a:off x="8792" y="0"/>
            <a:ext cx="1417901" cy="1109662"/>
          </a:xfrm>
        </p:spPr>
      </p:pic>
      <p:pic>
        <p:nvPicPr>
          <p:cNvPr id="5" name="Content Placeholder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1417901" cy="1109662"/>
          </a:xfrm>
          <a:prstGeom prst="rect">
            <a:avLst/>
          </a:prstGeom>
        </p:spPr>
      </p:pic>
    </p:spTree>
    <p:extLst>
      <p:ext uri="{BB962C8B-B14F-4D97-AF65-F5344CB8AC3E}">
        <p14:creationId xmlns:p14="http://schemas.microsoft.com/office/powerpoint/2010/main" val="1984507929"/>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 calcmode="lin" valueType="num">
                                      <p:cBhvr additive="base">
                                        <p:cTn id="7"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
                                            <p:txEl>
                                              <p:pRg st="3" end="3"/>
                                            </p:txEl>
                                          </p:spTgt>
                                        </p:tgtEl>
                                        <p:attrNameLst>
                                          <p:attrName>style.visibility</p:attrName>
                                        </p:attrNameLst>
                                      </p:cBhvr>
                                      <p:to>
                                        <p:strVal val="visible"/>
                                      </p:to>
                                    </p:set>
                                    <p:anim calcmode="lin" valueType="num">
                                      <p:cBhvr additive="base">
                                        <p:cTn id="13"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2">
                                            <p:txEl>
                                              <p:pRg st="5" end="5"/>
                                            </p:txEl>
                                          </p:spTgt>
                                        </p:tgtEl>
                                        <p:attrNameLst>
                                          <p:attrName>style.visibility</p:attrName>
                                        </p:attrNameLst>
                                      </p:cBhvr>
                                      <p:to>
                                        <p:strVal val="visible"/>
                                      </p:to>
                                    </p:set>
                                    <p:anim calcmode="lin" valueType="num">
                                      <p:cBhvr additive="base">
                                        <p:cTn id="19"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77500" lnSpcReduction="20000"/>
          </a:bodyPr>
          <a:lstStyle/>
          <a:p>
            <a:r>
              <a:rPr lang="en-US" b="1" dirty="0" smtClean="0">
                <a:solidFill>
                  <a:schemeClr val="bg2"/>
                </a:solidFill>
              </a:rPr>
              <a:t>Council</a:t>
            </a:r>
            <a:r>
              <a:rPr lang="en-US" b="1" i="1" dirty="0" smtClean="0">
                <a:solidFill>
                  <a:schemeClr val="bg2"/>
                </a:solidFill>
              </a:rPr>
              <a:t>members</a:t>
            </a:r>
            <a:r>
              <a:rPr lang="en-US" dirty="0" smtClean="0">
                <a:solidFill>
                  <a:schemeClr val="bg2"/>
                </a:solidFill>
              </a:rPr>
              <a:t> are required to file semi-annual PFDS forms by May 15</a:t>
            </a:r>
            <a:r>
              <a:rPr lang="en-US" baseline="30000" dirty="0" smtClean="0">
                <a:solidFill>
                  <a:schemeClr val="bg2"/>
                </a:solidFill>
              </a:rPr>
              <a:t>th</a:t>
            </a:r>
            <a:r>
              <a:rPr lang="en-US" dirty="0" smtClean="0">
                <a:solidFill>
                  <a:schemeClr val="bg2"/>
                </a:solidFill>
              </a:rPr>
              <a:t> and November 15</a:t>
            </a:r>
            <a:r>
              <a:rPr lang="en-US" baseline="30000" dirty="0" smtClean="0">
                <a:solidFill>
                  <a:schemeClr val="bg2"/>
                </a:solidFill>
              </a:rPr>
              <a:t>th</a:t>
            </a:r>
            <a:r>
              <a:rPr lang="en-US" dirty="0" smtClean="0">
                <a:solidFill>
                  <a:schemeClr val="bg2"/>
                </a:solidFill>
              </a:rPr>
              <a:t> </a:t>
            </a:r>
          </a:p>
          <a:p>
            <a:pPr marL="109728" indent="0">
              <a:buNone/>
            </a:pPr>
            <a:endParaRPr lang="en-US" dirty="0" smtClean="0">
              <a:solidFill>
                <a:schemeClr val="bg2"/>
              </a:solidFill>
            </a:endParaRPr>
          </a:p>
          <a:p>
            <a:r>
              <a:rPr lang="en-US" dirty="0" smtClean="0">
                <a:solidFill>
                  <a:schemeClr val="bg2"/>
                </a:solidFill>
              </a:rPr>
              <a:t>Whether </a:t>
            </a:r>
            <a:r>
              <a:rPr lang="en-US" dirty="0">
                <a:solidFill>
                  <a:schemeClr val="bg2"/>
                </a:solidFill>
              </a:rPr>
              <a:t>a </a:t>
            </a:r>
            <a:r>
              <a:rPr lang="en-US" b="1" dirty="0">
                <a:solidFill>
                  <a:schemeClr val="bg2"/>
                </a:solidFill>
              </a:rPr>
              <a:t>Council </a:t>
            </a:r>
            <a:r>
              <a:rPr lang="en-US" b="1" i="1" dirty="0" smtClean="0">
                <a:solidFill>
                  <a:schemeClr val="bg2"/>
                </a:solidFill>
              </a:rPr>
              <a:t>employee</a:t>
            </a:r>
            <a:r>
              <a:rPr lang="en-US" b="1" dirty="0" smtClean="0">
                <a:solidFill>
                  <a:schemeClr val="bg2"/>
                </a:solidFill>
              </a:rPr>
              <a:t> </a:t>
            </a:r>
            <a:r>
              <a:rPr lang="en-US" dirty="0">
                <a:solidFill>
                  <a:schemeClr val="bg2"/>
                </a:solidFill>
              </a:rPr>
              <a:t>is a “public official” and, thus a public </a:t>
            </a:r>
            <a:r>
              <a:rPr lang="en-US" dirty="0" smtClean="0">
                <a:solidFill>
                  <a:schemeClr val="bg2"/>
                </a:solidFill>
              </a:rPr>
              <a:t>filer </a:t>
            </a:r>
            <a:r>
              <a:rPr lang="en-US" dirty="0">
                <a:solidFill>
                  <a:schemeClr val="bg2"/>
                </a:solidFill>
              </a:rPr>
              <a:t>under the Ethics </a:t>
            </a:r>
            <a:r>
              <a:rPr lang="en-US" dirty="0" smtClean="0">
                <a:solidFill>
                  <a:schemeClr val="bg2"/>
                </a:solidFill>
              </a:rPr>
              <a:t>Act, </a:t>
            </a:r>
            <a:r>
              <a:rPr lang="en-US" dirty="0">
                <a:solidFill>
                  <a:schemeClr val="bg2"/>
                </a:solidFill>
              </a:rPr>
              <a:t>turns on whether that employee is paid at a rate equal to or above the midpoint rate for Excepted Service 9 (this is the only test</a:t>
            </a:r>
            <a:r>
              <a:rPr lang="en-US" dirty="0" smtClean="0">
                <a:solidFill>
                  <a:schemeClr val="bg2"/>
                </a:solidFill>
              </a:rPr>
              <a:t>).</a:t>
            </a:r>
          </a:p>
          <a:p>
            <a:pPr marL="393192" lvl="1" indent="0">
              <a:buNone/>
            </a:pPr>
            <a:endParaRPr lang="en-US" dirty="0" smtClean="0">
              <a:solidFill>
                <a:schemeClr val="bg2"/>
              </a:solidFill>
            </a:endParaRPr>
          </a:p>
          <a:p>
            <a:r>
              <a:rPr lang="en-US" dirty="0">
                <a:solidFill>
                  <a:schemeClr val="bg2"/>
                </a:solidFill>
              </a:rPr>
              <a:t>T</a:t>
            </a:r>
            <a:r>
              <a:rPr lang="en-US" dirty="0" smtClean="0">
                <a:solidFill>
                  <a:schemeClr val="bg2"/>
                </a:solidFill>
              </a:rPr>
              <a:t>he </a:t>
            </a:r>
            <a:r>
              <a:rPr lang="en-US" dirty="0">
                <a:solidFill>
                  <a:schemeClr val="bg2"/>
                </a:solidFill>
              </a:rPr>
              <a:t>employee must have met that criteria for at least thirty (30) days in the calendar year on which they will be reporting. If the employee did not meet the test for at least one month in </a:t>
            </a:r>
            <a:r>
              <a:rPr lang="en-US" dirty="0" smtClean="0">
                <a:solidFill>
                  <a:schemeClr val="bg2"/>
                </a:solidFill>
              </a:rPr>
              <a:t>the previous year, </a:t>
            </a:r>
            <a:r>
              <a:rPr lang="en-US" dirty="0">
                <a:solidFill>
                  <a:schemeClr val="bg2"/>
                </a:solidFill>
              </a:rPr>
              <a:t>the employee should not be required to file </a:t>
            </a:r>
            <a:r>
              <a:rPr lang="en-US" dirty="0" smtClean="0">
                <a:solidFill>
                  <a:schemeClr val="bg2"/>
                </a:solidFill>
              </a:rPr>
              <a:t>in the current season and should </a:t>
            </a:r>
            <a:r>
              <a:rPr lang="en-US" dirty="0">
                <a:solidFill>
                  <a:schemeClr val="bg2"/>
                </a:solidFill>
              </a:rPr>
              <a:t>be required to file </a:t>
            </a:r>
            <a:r>
              <a:rPr lang="en-US" dirty="0" smtClean="0">
                <a:solidFill>
                  <a:schemeClr val="bg2"/>
                </a:solidFill>
              </a:rPr>
              <a:t>in the next season. </a:t>
            </a:r>
            <a:endParaRPr lang="en-US" dirty="0">
              <a:solidFill>
                <a:schemeClr val="bg2"/>
              </a:solidFill>
            </a:endParaRPr>
          </a:p>
        </p:txBody>
      </p:sp>
      <p:sp>
        <p:nvSpPr>
          <p:cNvPr id="3" name="Title 2"/>
          <p:cNvSpPr>
            <a:spLocks noGrp="1"/>
          </p:cNvSpPr>
          <p:nvPr>
            <p:ph type="title"/>
          </p:nvPr>
        </p:nvSpPr>
        <p:spPr>
          <a:xfrm>
            <a:off x="1524000" y="274638"/>
            <a:ext cx="7162800" cy="1143000"/>
          </a:xfrm>
        </p:spPr>
        <p:txBody>
          <a:bodyPr>
            <a:noAutofit/>
          </a:bodyPr>
          <a:lstStyle/>
          <a:p>
            <a:r>
              <a:rPr lang="en-US" sz="2800" dirty="0">
                <a:solidFill>
                  <a:schemeClr val="tx2">
                    <a:lumMod val="10000"/>
                  </a:schemeClr>
                </a:solidFill>
                <a:latin typeface="Agency FB" panose="020B0503020202020204" pitchFamily="34" charset="0"/>
              </a:rPr>
              <a:t>PART 3</a:t>
            </a:r>
            <a:r>
              <a:rPr lang="en-US" sz="2800" dirty="0">
                <a:solidFill>
                  <a:schemeClr val="tx2">
                    <a:lumMod val="10000"/>
                  </a:schemeClr>
                </a:solidFill>
              </a:rPr>
              <a:t>:</a:t>
            </a:r>
            <a:r>
              <a:rPr lang="en-US" sz="2800" dirty="0">
                <a:solidFill>
                  <a:schemeClr val="bg2"/>
                </a:solidFill>
              </a:rPr>
              <a:t> </a:t>
            </a:r>
            <a:r>
              <a:rPr lang="en-US" sz="2800" cap="all" dirty="0">
                <a:solidFill>
                  <a:schemeClr val="bg2"/>
                </a:solidFill>
                <a:latin typeface="Agency FB" panose="020B0503020202020204" pitchFamily="34" charset="0"/>
              </a:rPr>
              <a:t>Internal Duties of BEGA and Ethics </a:t>
            </a:r>
            <a:r>
              <a:rPr lang="en-US" sz="2800" cap="all" dirty="0" smtClean="0">
                <a:solidFill>
                  <a:schemeClr val="bg2"/>
                </a:solidFill>
                <a:latin typeface="Agency FB" panose="020B0503020202020204" pitchFamily="34" charset="0"/>
              </a:rPr>
              <a:t>Counselors</a:t>
            </a:r>
            <a:r>
              <a:rPr lang="en-US" sz="2800" dirty="0" smtClean="0">
                <a:solidFill>
                  <a:schemeClr val="bg2"/>
                </a:solidFill>
                <a:latin typeface="Agency FB" panose="020B0503020202020204" pitchFamily="34" charset="0"/>
              </a:rPr>
              <a:t>: </a:t>
            </a:r>
            <a:r>
              <a:rPr lang="en-US" sz="2800" dirty="0" smtClean="0">
                <a:solidFill>
                  <a:srgbClr val="0307A1"/>
                </a:solidFill>
                <a:latin typeface="Agency FB" panose="020B0503020202020204" pitchFamily="34" charset="0"/>
              </a:rPr>
              <a:t>Filer </a:t>
            </a:r>
            <a:r>
              <a:rPr lang="en-US" sz="2800" dirty="0">
                <a:solidFill>
                  <a:srgbClr val="0307A1"/>
                </a:solidFill>
                <a:latin typeface="Agency FB" panose="020B0503020202020204" pitchFamily="34" charset="0"/>
              </a:rPr>
              <a:t>Designation Process – </a:t>
            </a:r>
            <a:r>
              <a:rPr lang="en-US" sz="2800" dirty="0" smtClean="0">
                <a:solidFill>
                  <a:srgbClr val="0307A1"/>
                </a:solidFill>
                <a:latin typeface="Agency FB" panose="020B0503020202020204" pitchFamily="34" charset="0"/>
              </a:rPr>
              <a:t>COUNCIL</a:t>
            </a:r>
            <a:endParaRPr lang="en-US" sz="2800" dirty="0"/>
          </a:p>
        </p:txBody>
      </p:sp>
      <p:pic>
        <p:nvPicPr>
          <p:cNvPr id="4" name="Content Placeholder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1417901" cy="1109662"/>
          </a:xfrm>
          <a:prstGeom prst="rect">
            <a:avLst/>
          </a:prstGeom>
        </p:spPr>
      </p:pic>
    </p:spTree>
    <p:extLst>
      <p:ext uri="{BB962C8B-B14F-4D97-AF65-F5344CB8AC3E}">
        <p14:creationId xmlns:p14="http://schemas.microsoft.com/office/powerpoint/2010/main" val="4334809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365760" lvl="3" indent="-256032">
              <a:spcBef>
                <a:spcPts val="400"/>
              </a:spcBef>
              <a:buClr>
                <a:schemeClr val="accent1"/>
              </a:buClr>
              <a:buSzPct val="68000"/>
              <a:buFont typeface="Wingdings 3"/>
              <a:buChar char=""/>
            </a:pPr>
            <a:r>
              <a:rPr lang="en-US" sz="2700" dirty="0">
                <a:solidFill>
                  <a:schemeClr val="bg2"/>
                </a:solidFill>
                <a:latin typeface="Agency FB" panose="020B0503020202020204" pitchFamily="34" charset="0"/>
              </a:rPr>
              <a:t>FDS </a:t>
            </a:r>
            <a:r>
              <a:rPr lang="en-US" sz="2700" dirty="0" smtClean="0">
                <a:solidFill>
                  <a:schemeClr val="bg2"/>
                </a:solidFill>
                <a:latin typeface="Agency FB" panose="020B0503020202020204" pitchFamily="34" charset="0"/>
              </a:rPr>
              <a:t>Updates</a:t>
            </a:r>
            <a:endParaRPr lang="en-US" sz="2700" dirty="0" smtClean="0">
              <a:solidFill>
                <a:schemeClr val="tx2">
                  <a:lumMod val="10000"/>
                </a:schemeClr>
              </a:solidFill>
              <a:latin typeface="Agency FB" panose="020B0503020202020204" pitchFamily="34" charset="0"/>
            </a:endParaRPr>
          </a:p>
          <a:p>
            <a:r>
              <a:rPr lang="en-US" dirty="0" smtClean="0">
                <a:solidFill>
                  <a:schemeClr val="tx2">
                    <a:lumMod val="10000"/>
                  </a:schemeClr>
                </a:solidFill>
                <a:latin typeface="Agency FB" panose="020B0503020202020204" pitchFamily="34" charset="0"/>
              </a:rPr>
              <a:t>PART 1:</a:t>
            </a:r>
            <a:r>
              <a:rPr lang="en-US" dirty="0" smtClean="0">
                <a:solidFill>
                  <a:schemeClr val="bg2"/>
                </a:solidFill>
                <a:latin typeface="Agency FB" panose="020B0503020202020204" pitchFamily="34" charset="0"/>
              </a:rPr>
              <a:t> General Best Practices and Tips for Agencies and Ethics Counselors</a:t>
            </a:r>
          </a:p>
          <a:p>
            <a:r>
              <a:rPr lang="en-US" dirty="0" smtClean="0">
                <a:solidFill>
                  <a:schemeClr val="tx2">
                    <a:lumMod val="10000"/>
                  </a:schemeClr>
                </a:solidFill>
                <a:latin typeface="Agency FB" panose="020B0503020202020204" pitchFamily="34" charset="0"/>
              </a:rPr>
              <a:t>PART 2:</a:t>
            </a:r>
            <a:r>
              <a:rPr lang="en-US" dirty="0" smtClean="0">
                <a:solidFill>
                  <a:schemeClr val="bg2"/>
                </a:solidFill>
                <a:latin typeface="Agency FB" panose="020B0503020202020204" pitchFamily="34" charset="0"/>
              </a:rPr>
              <a:t> </a:t>
            </a:r>
            <a:r>
              <a:rPr lang="en-US" dirty="0">
                <a:solidFill>
                  <a:schemeClr val="bg2"/>
                </a:solidFill>
                <a:latin typeface="Agency FB" panose="020B0503020202020204" pitchFamily="34" charset="0"/>
              </a:rPr>
              <a:t>Annual FDS Season Timeline </a:t>
            </a:r>
            <a:endParaRPr lang="en-US" dirty="0" smtClean="0">
              <a:solidFill>
                <a:schemeClr val="bg2"/>
              </a:solidFill>
              <a:latin typeface="Agency FB" panose="020B0503020202020204" pitchFamily="34" charset="0"/>
            </a:endParaRPr>
          </a:p>
          <a:p>
            <a:r>
              <a:rPr lang="en-US" sz="2700" dirty="0" smtClean="0">
                <a:solidFill>
                  <a:schemeClr val="tx2">
                    <a:lumMod val="10000"/>
                  </a:schemeClr>
                </a:solidFill>
                <a:latin typeface="Agency FB" panose="020B0503020202020204" pitchFamily="34" charset="0"/>
              </a:rPr>
              <a:t>PART 3:</a:t>
            </a:r>
            <a:r>
              <a:rPr lang="en-US" sz="2700" dirty="0" smtClean="0">
                <a:solidFill>
                  <a:schemeClr val="bg2"/>
                </a:solidFill>
                <a:latin typeface="Agency FB" panose="020B0503020202020204" pitchFamily="34" charset="0"/>
              </a:rPr>
              <a:t> </a:t>
            </a:r>
            <a:r>
              <a:rPr lang="en-US" dirty="0">
                <a:solidFill>
                  <a:schemeClr val="bg2"/>
                </a:solidFill>
                <a:latin typeface="Agency FB" panose="020B0503020202020204" pitchFamily="34" charset="0"/>
              </a:rPr>
              <a:t>Internal Duties of BEGA and Ethics Counselors</a:t>
            </a:r>
            <a:r>
              <a:rPr lang="en-US" b="1" dirty="0">
                <a:solidFill>
                  <a:schemeClr val="bg2"/>
                </a:solidFill>
                <a:latin typeface="Agency FB" panose="020B0503020202020204" pitchFamily="34" charset="0"/>
              </a:rPr>
              <a:t> </a:t>
            </a:r>
          </a:p>
          <a:p>
            <a:pPr lvl="3">
              <a:buClr>
                <a:schemeClr val="accent1"/>
              </a:buClr>
              <a:buFont typeface="Arial" panose="020B0604020202020204" pitchFamily="34" charset="0"/>
              <a:buChar char="•"/>
            </a:pPr>
            <a:r>
              <a:rPr lang="en-US" sz="1400" dirty="0" smtClean="0">
                <a:solidFill>
                  <a:schemeClr val="bg2"/>
                </a:solidFill>
                <a:latin typeface="Agency FB" panose="020B0503020202020204" pitchFamily="34" charset="0"/>
              </a:rPr>
              <a:t>Financial Disclosure Breakdown </a:t>
            </a:r>
          </a:p>
          <a:p>
            <a:pPr lvl="3">
              <a:buClr>
                <a:schemeClr val="accent1"/>
              </a:buClr>
              <a:buFont typeface="Arial" panose="020B0604020202020204" pitchFamily="34" charset="0"/>
              <a:buChar char="•"/>
            </a:pPr>
            <a:r>
              <a:rPr lang="en-US" sz="1400" dirty="0" smtClean="0">
                <a:solidFill>
                  <a:schemeClr val="bg2"/>
                </a:solidFill>
                <a:latin typeface="Agency FB" panose="020B0503020202020204" pitchFamily="34" charset="0"/>
              </a:rPr>
              <a:t>Filer </a:t>
            </a:r>
            <a:r>
              <a:rPr lang="en-US" sz="1400" dirty="0">
                <a:solidFill>
                  <a:schemeClr val="bg2"/>
                </a:solidFill>
                <a:latin typeface="Agency FB" panose="020B0503020202020204" pitchFamily="34" charset="0"/>
              </a:rPr>
              <a:t>Designation Process</a:t>
            </a:r>
          </a:p>
          <a:p>
            <a:pPr lvl="3">
              <a:buClr>
                <a:schemeClr val="accent1"/>
              </a:buClr>
              <a:buFont typeface="Arial" panose="020B0604020202020204" pitchFamily="34" charset="0"/>
              <a:buChar char="•"/>
            </a:pPr>
            <a:r>
              <a:rPr lang="en-US" sz="1400" dirty="0" smtClean="0">
                <a:solidFill>
                  <a:schemeClr val="bg2"/>
                </a:solidFill>
                <a:latin typeface="Agency FB" panose="020B0503020202020204" pitchFamily="34" charset="0"/>
              </a:rPr>
              <a:t>Designation </a:t>
            </a:r>
            <a:r>
              <a:rPr lang="en-US" sz="1400" dirty="0">
                <a:solidFill>
                  <a:schemeClr val="bg2"/>
                </a:solidFill>
                <a:latin typeface="Agency FB" panose="020B0503020202020204" pitchFamily="34" charset="0"/>
              </a:rPr>
              <a:t>Appeals</a:t>
            </a:r>
          </a:p>
          <a:p>
            <a:pPr marL="914400" lvl="3" indent="0">
              <a:buClr>
                <a:schemeClr val="accent1"/>
              </a:buClr>
              <a:buNone/>
            </a:pPr>
            <a:r>
              <a:rPr lang="en-US" sz="2700" b="1" dirty="0" smtClean="0">
                <a:solidFill>
                  <a:schemeClr val="bg2"/>
                </a:solidFill>
                <a:latin typeface="Agency FB" panose="020B0503020202020204" pitchFamily="34" charset="0"/>
              </a:rPr>
              <a:t>	</a:t>
            </a:r>
            <a:endParaRPr lang="en-US" sz="1400" b="1" dirty="0" smtClean="0">
              <a:solidFill>
                <a:schemeClr val="bg2"/>
              </a:solidFill>
              <a:latin typeface="Agency FB" panose="020B0503020202020204" pitchFamily="34" charset="0"/>
            </a:endParaRPr>
          </a:p>
        </p:txBody>
      </p:sp>
      <p:sp>
        <p:nvSpPr>
          <p:cNvPr id="3" name="Title 2"/>
          <p:cNvSpPr>
            <a:spLocks noGrp="1"/>
          </p:cNvSpPr>
          <p:nvPr>
            <p:ph type="title"/>
          </p:nvPr>
        </p:nvSpPr>
        <p:spPr/>
        <p:txBody>
          <a:bodyPr/>
          <a:lstStyle/>
          <a:p>
            <a:pPr algn="ctr"/>
            <a:r>
              <a:rPr lang="en-US" dirty="0" smtClean="0">
                <a:solidFill>
                  <a:schemeClr val="bg2"/>
                </a:solidFill>
                <a:latin typeface="Agency FB" panose="020B0503020202020204" pitchFamily="34" charset="0"/>
              </a:rPr>
              <a:t>AGENDA</a:t>
            </a:r>
            <a:r>
              <a:rPr lang="en-US" dirty="0" smtClean="0"/>
              <a:t>	</a:t>
            </a:r>
            <a:endParaRPr lang="en-US" dirty="0"/>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1460500" cy="1143000"/>
          </a:xfrm>
          <a:prstGeom prst="rect">
            <a:avLst/>
          </a:prstGeom>
        </p:spPr>
      </p:pic>
    </p:spTree>
    <p:extLst>
      <p:ext uri="{BB962C8B-B14F-4D97-AF65-F5344CB8AC3E}">
        <p14:creationId xmlns:p14="http://schemas.microsoft.com/office/powerpoint/2010/main" val="2810277024"/>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 calcmode="lin" valueType="num">
                                      <p:cBhvr additive="base">
                                        <p:cTn id="7"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
                                            <p:txEl>
                                              <p:pRg st="0" end="0"/>
                                            </p:txEl>
                                          </p:spTgt>
                                        </p:tgtEl>
                                        <p:attrNameLst>
                                          <p:attrName>style.visibility</p:attrName>
                                        </p:attrNameLst>
                                      </p:cBhvr>
                                      <p:to>
                                        <p:strVal val="visible"/>
                                      </p:to>
                                    </p:set>
                                    <p:anim calcmode="lin" valueType="num">
                                      <p:cBhvr additive="base">
                                        <p:cTn id="13"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2">
                                            <p:txEl>
                                              <p:pRg st="2" end="2"/>
                                            </p:txEl>
                                          </p:spTgt>
                                        </p:tgtEl>
                                        <p:attrNameLst>
                                          <p:attrName>style.visibility</p:attrName>
                                        </p:attrNameLst>
                                      </p:cBhvr>
                                      <p:to>
                                        <p:strVal val="visible"/>
                                      </p:to>
                                    </p:set>
                                    <p:anim calcmode="lin" valueType="num">
                                      <p:cBhvr additive="base">
                                        <p:cTn id="19"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2">
                                            <p:txEl>
                                              <p:pRg st="3" end="3"/>
                                            </p:txEl>
                                          </p:spTgt>
                                        </p:tgtEl>
                                        <p:attrNameLst>
                                          <p:attrName>style.visibility</p:attrName>
                                        </p:attrNameLst>
                                      </p:cBhvr>
                                      <p:to>
                                        <p:strVal val="visible"/>
                                      </p:to>
                                    </p:set>
                                    <p:anim calcmode="lin" valueType="num">
                                      <p:cBhvr additive="base">
                                        <p:cTn id="25"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2">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2">
                                            <p:txEl>
                                              <p:pRg st="4" end="4"/>
                                            </p:txEl>
                                          </p:spTgt>
                                        </p:tgtEl>
                                        <p:attrNameLst>
                                          <p:attrName>style.visibility</p:attrName>
                                        </p:attrNameLst>
                                      </p:cBhvr>
                                      <p:to>
                                        <p:strVal val="visible"/>
                                      </p:to>
                                    </p:set>
                                    <p:anim calcmode="lin" valueType="num">
                                      <p:cBhvr additive="base">
                                        <p:cTn id="31"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2">
                                            <p:txEl>
                                              <p:pRg st="5" end="5"/>
                                            </p:txEl>
                                          </p:spTgt>
                                        </p:tgtEl>
                                        <p:attrNameLst>
                                          <p:attrName>style.visibility</p:attrName>
                                        </p:attrNameLst>
                                      </p:cBhvr>
                                      <p:to>
                                        <p:strVal val="visible"/>
                                      </p:to>
                                    </p:set>
                                    <p:anim calcmode="lin" valueType="num">
                                      <p:cBhvr additive="base">
                                        <p:cTn id="37"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2">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2">
                                            <p:txEl>
                                              <p:pRg st="6" end="6"/>
                                            </p:txEl>
                                          </p:spTgt>
                                        </p:tgtEl>
                                        <p:attrNameLst>
                                          <p:attrName>style.visibility</p:attrName>
                                        </p:attrNameLst>
                                      </p:cBhvr>
                                      <p:to>
                                        <p:strVal val="visible"/>
                                      </p:to>
                                    </p:set>
                                    <p:anim calcmode="lin" valueType="num">
                                      <p:cBhvr additive="base">
                                        <p:cTn id="43"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2">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2">
                                            <p:txEl>
                                              <p:pRg st="7" end="7"/>
                                            </p:txEl>
                                          </p:spTgt>
                                        </p:tgtEl>
                                        <p:attrNameLst>
                                          <p:attrName>style.visibility</p:attrName>
                                        </p:attrNameLst>
                                      </p:cBhvr>
                                      <p:to>
                                        <p:strVal val="visible"/>
                                      </p:to>
                                    </p:set>
                                    <p:anim calcmode="lin" valueType="num">
                                      <p:cBhvr additive="base">
                                        <p:cTn id="49" dur="500" fill="hold"/>
                                        <p:tgtEl>
                                          <p:spTgt spid="2">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2">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ext uri="{D42A27DB-BD31-4B8C-83A1-F6EECF244321}">
                <p14:modId xmlns:p14="http://schemas.microsoft.com/office/powerpoint/2010/main" val="2532002305"/>
              </p:ext>
            </p:extLst>
          </p:nvPr>
        </p:nvGraphicFramePr>
        <p:xfrm>
          <a:off x="523014" y="2209800"/>
          <a:ext cx="8229600" cy="3505200"/>
        </p:xfrm>
        <a:graphic>
          <a:graphicData uri="http://schemas.openxmlformats.org/drawingml/2006/table">
            <a:tbl>
              <a:tblPr firstRow="1" bandRow="1">
                <a:tableStyleId>{5C22544A-7EE6-4342-B048-85BDC9FD1C3A}</a:tableStyleId>
              </a:tblPr>
              <a:tblGrid>
                <a:gridCol w="4191000"/>
                <a:gridCol w="4038600"/>
              </a:tblGrid>
              <a:tr h="3505200">
                <a:tc>
                  <a:txBody>
                    <a:bodyPr/>
                    <a:lstStyle/>
                    <a:p>
                      <a:pPr algn="ctr"/>
                      <a:r>
                        <a:rPr lang="en-US" sz="1400" u="sng" dirty="0" smtClean="0"/>
                        <a:t>BEGA</a:t>
                      </a:r>
                    </a:p>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400" b="0" u="none" baseline="0" dirty="0" smtClean="0"/>
                        <a:t>The staff at BEGA is available to answer Ethics Counselors questions and interpret the FDS rules as they decide on filer designation appeals</a:t>
                      </a:r>
                    </a:p>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1400" b="0" u="none" dirty="0" smtClean="0"/>
                    </a:p>
                  </a:txBody>
                  <a:tcPr/>
                </a:tc>
                <a:tc>
                  <a:txBody>
                    <a:bodyPr/>
                    <a:lstStyle/>
                    <a:p>
                      <a:pPr marL="0" indent="0" algn="ctr">
                        <a:buFont typeface="Arial" panose="020B0604020202020204" pitchFamily="34" charset="0"/>
                        <a:buNone/>
                      </a:pPr>
                      <a:r>
                        <a:rPr lang="en-US" sz="1200" b="1" u="sng" baseline="0" dirty="0" smtClean="0"/>
                        <a:t>AGENCY</a:t>
                      </a:r>
                    </a:p>
                    <a:p>
                      <a:pPr marL="285750" indent="-285750" algn="l">
                        <a:buFont typeface="Arial" panose="020B0604020202020204" pitchFamily="34" charset="0"/>
                        <a:buChar char="•"/>
                      </a:pPr>
                      <a:r>
                        <a:rPr lang="en-US" sz="1200" b="0" u="none" baseline="0" dirty="0" smtClean="0"/>
                        <a:t>The agency should consider a filer’s job duties, salary, start date, any points raised by the filer and any other relevant facts when deciding on designation appeals</a:t>
                      </a:r>
                    </a:p>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b="0" dirty="0" smtClean="0">
                          <a:solidFill>
                            <a:schemeClr val="bg1"/>
                          </a:solidFill>
                        </a:rPr>
                        <a:t>A District employee should only be designated to file a financial disclosure statement if that employee held, for more than thirty (30) days within the prior calendar year, a position that made them eligible for designation </a:t>
                      </a:r>
                    </a:p>
                    <a:p>
                      <a:pPr marL="45720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900" b="0" dirty="0" smtClean="0">
                          <a:solidFill>
                            <a:schemeClr val="bg1"/>
                          </a:solidFill>
                        </a:rPr>
                        <a:t>-Because the financial disclosure form is like taxes, in that                              it inquires about information from the previous year, a new employee should not be designated to file (for the current year) even if that employee’s job duties align with filer job duties</a:t>
                      </a:r>
                    </a:p>
                    <a:p>
                      <a:pPr lvl="1">
                        <a:buFont typeface="Lucida Sans Unicode" panose="020B0602030504020204" pitchFamily="34" charset="0"/>
                        <a:buChar char="⁻"/>
                      </a:pPr>
                      <a:r>
                        <a:rPr lang="en-US" sz="900" b="0" dirty="0" smtClean="0">
                          <a:solidFill>
                            <a:schemeClr val="bg1"/>
                          </a:solidFill>
                        </a:rPr>
                        <a:t>Any new employee who qualifies for designation but did not work 30 days in the reporting year can be designated in the following year</a:t>
                      </a:r>
                    </a:p>
                    <a:p>
                      <a:pPr marL="285750" indent="-285750" algn="l">
                        <a:buFont typeface="Arial" panose="020B0604020202020204" pitchFamily="34" charset="0"/>
                        <a:buChar char="•"/>
                      </a:pPr>
                      <a:endParaRPr lang="en-US" sz="1200" b="0" u="none" baseline="0" dirty="0" smtClean="0"/>
                    </a:p>
                  </a:txBody>
                  <a:tcPr/>
                </a:tc>
              </a:tr>
            </a:tbl>
          </a:graphicData>
        </a:graphic>
      </p:graphicFrame>
      <p:sp>
        <p:nvSpPr>
          <p:cNvPr id="3" name="Title 2"/>
          <p:cNvSpPr>
            <a:spLocks noGrp="1"/>
          </p:cNvSpPr>
          <p:nvPr>
            <p:ph type="title"/>
          </p:nvPr>
        </p:nvSpPr>
        <p:spPr>
          <a:xfrm>
            <a:off x="1600200" y="274638"/>
            <a:ext cx="7086600" cy="1143000"/>
          </a:xfrm>
        </p:spPr>
        <p:txBody>
          <a:bodyPr>
            <a:normAutofit/>
          </a:bodyPr>
          <a:lstStyle/>
          <a:p>
            <a:pPr lvl="3" algn="l" rtl="0">
              <a:spcBef>
                <a:spcPct val="0"/>
              </a:spcBef>
            </a:pPr>
            <a:r>
              <a:rPr lang="en-US" sz="2400" dirty="0" smtClean="0">
                <a:solidFill>
                  <a:schemeClr val="tx2">
                    <a:lumMod val="10000"/>
                  </a:schemeClr>
                </a:solidFill>
                <a:latin typeface="Agency FB" panose="020B0503020202020204" pitchFamily="34" charset="0"/>
              </a:rPr>
              <a:t>PART 3</a:t>
            </a:r>
            <a:r>
              <a:rPr lang="en-US" sz="2400" dirty="0" smtClean="0">
                <a:solidFill>
                  <a:schemeClr val="tx2">
                    <a:lumMod val="10000"/>
                  </a:schemeClr>
                </a:solidFill>
              </a:rPr>
              <a:t>:</a:t>
            </a:r>
            <a:r>
              <a:rPr lang="en-US" sz="2400" dirty="0" smtClean="0">
                <a:solidFill>
                  <a:schemeClr val="bg2"/>
                </a:solidFill>
              </a:rPr>
              <a:t> </a:t>
            </a:r>
            <a:r>
              <a:rPr lang="en-US" sz="2400" cap="all" dirty="0" smtClean="0">
                <a:solidFill>
                  <a:schemeClr val="bg2"/>
                </a:solidFill>
                <a:latin typeface="Agency FB" panose="020B0503020202020204" pitchFamily="34" charset="0"/>
              </a:rPr>
              <a:t>Internal Duties of BEGA and Ethics Counselors</a:t>
            </a:r>
            <a:r>
              <a:rPr lang="en-US" sz="2400" dirty="0" smtClean="0">
                <a:solidFill>
                  <a:schemeClr val="bg2"/>
                </a:solidFill>
                <a:latin typeface="Agency FB" panose="020B0503020202020204" pitchFamily="34" charset="0"/>
              </a:rPr>
              <a:t>: </a:t>
            </a:r>
            <a:br>
              <a:rPr lang="en-US" sz="2400" dirty="0" smtClean="0">
                <a:solidFill>
                  <a:schemeClr val="bg2"/>
                </a:solidFill>
                <a:latin typeface="Agency FB" panose="020B0503020202020204" pitchFamily="34" charset="0"/>
              </a:rPr>
            </a:br>
            <a:r>
              <a:rPr lang="en-US" sz="1400" b="0" i="0" u="none" dirty="0" smtClean="0">
                <a:solidFill>
                  <a:srgbClr val="0307A1"/>
                </a:solidFill>
                <a:latin typeface="Agency FB" panose="020B0503020202020204" pitchFamily="34" charset="0"/>
              </a:rPr>
              <a:t>Filer</a:t>
            </a:r>
            <a:r>
              <a:rPr lang="en-US" sz="1400" b="0" i="0" u="none" baseline="0" dirty="0" smtClean="0">
                <a:solidFill>
                  <a:srgbClr val="0307A1"/>
                </a:solidFill>
                <a:latin typeface="Agency FB" panose="020B0503020202020204" pitchFamily="34" charset="0"/>
              </a:rPr>
              <a:t> Designation Process </a:t>
            </a:r>
            <a:r>
              <a:rPr lang="en-US" sz="1400" b="0" i="0" u="none" baseline="0" dirty="0" smtClean="0">
                <a:solidFill>
                  <a:schemeClr val="bg2"/>
                </a:solidFill>
                <a:latin typeface="Agency FB" panose="020B0503020202020204" pitchFamily="34" charset="0"/>
              </a:rPr>
              <a:t/>
            </a:r>
            <a:br>
              <a:rPr lang="en-US" sz="1400" b="0" i="0" u="none" baseline="0" dirty="0" smtClean="0">
                <a:solidFill>
                  <a:schemeClr val="bg2"/>
                </a:solidFill>
                <a:latin typeface="Agency FB" panose="020B0503020202020204" pitchFamily="34" charset="0"/>
              </a:rPr>
            </a:br>
            <a:endParaRPr lang="en-US" sz="2400" dirty="0">
              <a:solidFill>
                <a:schemeClr val="bg2"/>
              </a:solidFill>
            </a:endParaRPr>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11723"/>
            <a:ext cx="1460500" cy="1143000"/>
          </a:xfrm>
          <a:prstGeom prst="rect">
            <a:avLst/>
          </a:prstGeom>
        </p:spPr>
      </p:pic>
      <p:sp>
        <p:nvSpPr>
          <p:cNvPr id="6" name="Rectangle 5"/>
          <p:cNvSpPr/>
          <p:nvPr/>
        </p:nvSpPr>
        <p:spPr>
          <a:xfrm>
            <a:off x="751614" y="1154723"/>
            <a:ext cx="7772400" cy="902677"/>
          </a:xfrm>
          <a:prstGeom prst="rect">
            <a:avLst/>
          </a:prstGeom>
          <a:ln/>
        </p:spPr>
        <p:style>
          <a:lnRef idx="1">
            <a:schemeClr val="accent3"/>
          </a:lnRef>
          <a:fillRef idx="2">
            <a:schemeClr val="accent3"/>
          </a:fillRef>
          <a:effectRef idx="1">
            <a:schemeClr val="accent3"/>
          </a:effectRef>
          <a:fontRef idx="minor">
            <a:schemeClr val="dk1"/>
          </a:fontRef>
        </p:style>
        <p:txBody>
          <a:bodyPr rtlCol="0" anchor="ctr"/>
          <a:lstStyle/>
          <a:p>
            <a:pPr marL="285750" indent="-285750">
              <a:buFont typeface="Arial" panose="020B0604020202020204" pitchFamily="34" charset="0"/>
              <a:buChar char="•"/>
            </a:pPr>
            <a:r>
              <a:rPr lang="en-US" dirty="0">
                <a:solidFill>
                  <a:schemeClr val="tx2">
                    <a:lumMod val="10000"/>
                  </a:schemeClr>
                </a:solidFill>
              </a:rPr>
              <a:t>Filers have </a:t>
            </a:r>
            <a:r>
              <a:rPr lang="en-US" b="1" dirty="0" smtClean="0">
                <a:solidFill>
                  <a:schemeClr val="tx2">
                    <a:lumMod val="10000"/>
                  </a:schemeClr>
                </a:solidFill>
              </a:rPr>
              <a:t>5 (FIVE) </a:t>
            </a:r>
            <a:r>
              <a:rPr lang="en-US" b="1" dirty="0">
                <a:solidFill>
                  <a:schemeClr val="tx2">
                    <a:lumMod val="10000"/>
                  </a:schemeClr>
                </a:solidFill>
              </a:rPr>
              <a:t>days</a:t>
            </a:r>
            <a:r>
              <a:rPr lang="en-US" dirty="0">
                <a:solidFill>
                  <a:schemeClr val="tx2">
                    <a:lumMod val="10000"/>
                  </a:schemeClr>
                </a:solidFill>
              </a:rPr>
              <a:t> from the date of their filer notification to appeal their designation as a FDS filer</a:t>
            </a:r>
          </a:p>
          <a:p>
            <a:endParaRPr lang="en-US" dirty="0">
              <a:solidFill>
                <a:schemeClr val="bg1"/>
              </a:solidFill>
            </a:endParaRPr>
          </a:p>
        </p:txBody>
      </p:sp>
    </p:spTree>
    <p:extLst>
      <p:ext uri="{BB962C8B-B14F-4D97-AF65-F5344CB8AC3E}">
        <p14:creationId xmlns:p14="http://schemas.microsoft.com/office/powerpoint/2010/main" val="2356849154"/>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2088674869"/>
              </p:ext>
            </p:extLst>
          </p:nvPr>
        </p:nvGraphicFramePr>
        <p:xfrm>
          <a:off x="457200" y="1981200"/>
          <a:ext cx="8229600" cy="3810000"/>
        </p:xfrm>
        <a:graphic>
          <a:graphicData uri="http://schemas.openxmlformats.org/drawingml/2006/table">
            <a:tbl>
              <a:tblPr firstRow="1" bandRow="1">
                <a:tableStyleId>{5C22544A-7EE6-4342-B048-85BDC9FD1C3A}</a:tableStyleId>
              </a:tblPr>
              <a:tblGrid>
                <a:gridCol w="4114800"/>
                <a:gridCol w="4114800"/>
              </a:tblGrid>
              <a:tr h="3124200">
                <a:tc>
                  <a:txBody>
                    <a:bodyPr/>
                    <a:lstStyle/>
                    <a:p>
                      <a:pPr algn="ctr"/>
                      <a:r>
                        <a:rPr lang="en-US" u="sng" dirty="0" smtClean="0"/>
                        <a:t>BEGA</a:t>
                      </a:r>
                    </a:p>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700" b="0" u="none" baseline="0" dirty="0" smtClean="0"/>
                        <a:t>BEGA does </a:t>
                      </a:r>
                      <a:r>
                        <a:rPr lang="en-US" sz="1700" b="1" u="sng" baseline="0" dirty="0" smtClean="0"/>
                        <a:t>NOT</a:t>
                      </a:r>
                      <a:r>
                        <a:rPr lang="en-US" sz="1700" b="0" u="none" baseline="0" dirty="0" smtClean="0"/>
                        <a:t> decide </a:t>
                      </a:r>
                      <a:r>
                        <a:rPr lang="en-US" sz="1700" b="1" u="none" baseline="0" dirty="0" smtClean="0"/>
                        <a:t>initial</a:t>
                      </a:r>
                      <a:r>
                        <a:rPr lang="en-US" sz="1700" b="0" u="none" baseline="0" dirty="0" smtClean="0"/>
                        <a:t> designation appeals</a:t>
                      </a:r>
                    </a:p>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700" b="0" u="none" baseline="0" dirty="0" smtClean="0"/>
                        <a:t>The Director of BEGA considers the filer’s job duties, salary, start date, any points raised by the filer in the designation appeal, the agency’s initial designation appeal decision and any other relevant facts when deciding on designation appeals that have been moved up to our agency for reconsideration</a:t>
                      </a:r>
                      <a:endParaRPr lang="en-US" sz="1700" u="sng" dirty="0"/>
                    </a:p>
                  </a:txBody>
                  <a:tcPr/>
                </a:tc>
                <a:tc>
                  <a:txBody>
                    <a:bodyPr/>
                    <a:lstStyle/>
                    <a:p>
                      <a:pPr algn="ctr"/>
                      <a:r>
                        <a:rPr lang="en-US" u="sng" dirty="0" smtClean="0"/>
                        <a:t>AGENCY</a:t>
                      </a:r>
                    </a:p>
                    <a:p>
                      <a:pPr marL="285750" indent="-285750" algn="l">
                        <a:buFont typeface="Arial" panose="020B0604020202020204" pitchFamily="34" charset="0"/>
                        <a:buChar char="•"/>
                      </a:pPr>
                      <a:r>
                        <a:rPr lang="en-US" sz="1300" b="0" u="none" dirty="0" smtClean="0"/>
                        <a:t>The</a:t>
                      </a:r>
                      <a:r>
                        <a:rPr lang="en-US" sz="1300" b="0" u="none" baseline="0" dirty="0" smtClean="0"/>
                        <a:t> agency should be sure to include the filers’ appeal rights and clear instructions on filing designation appeals in the April 15</a:t>
                      </a:r>
                      <a:r>
                        <a:rPr lang="en-US" sz="1300" b="0" u="none" baseline="30000" dirty="0" smtClean="0"/>
                        <a:t>th</a:t>
                      </a:r>
                      <a:r>
                        <a:rPr lang="en-US" sz="1300" b="0" u="none" baseline="0" dirty="0" smtClean="0"/>
                        <a:t> CFDS notice</a:t>
                      </a:r>
                    </a:p>
                    <a:p>
                      <a:pPr marL="285750" indent="-285750" algn="l">
                        <a:buFont typeface="Arial" panose="020B0604020202020204" pitchFamily="34" charset="0"/>
                        <a:buChar char="•"/>
                      </a:pPr>
                      <a:r>
                        <a:rPr lang="en-US" sz="1300" b="0" u="none" baseline="0" dirty="0" smtClean="0"/>
                        <a:t>If the filer does not agree with the agency’s decision and would like to move their appeal up to BEGA, the filer should provide BEGA with all relevant documentation, including the initial appeal, the filer’s job description, the agency’s written explanation for it’s decision and any other relevant documents</a:t>
                      </a:r>
                    </a:p>
                    <a:p>
                      <a:pPr marL="285750" indent="-285750" algn="l">
                        <a:buFont typeface="Arial" panose="020B0604020202020204" pitchFamily="34" charset="0"/>
                        <a:buChar char="•"/>
                      </a:pPr>
                      <a:r>
                        <a:rPr lang="en-US" sz="1300" b="0" u="none" baseline="0" dirty="0" smtClean="0"/>
                        <a:t>If the agency forwards the appeal to BEGA on behalf of the filer the Ethics Counselor should forward the relevant documents to BEGA, notify the filer and keep him or her in the loop </a:t>
                      </a:r>
                      <a:endParaRPr lang="en-US" sz="1300" b="0" u="none" dirty="0" smtClean="0"/>
                    </a:p>
                    <a:p>
                      <a:endParaRPr lang="en-US" dirty="0"/>
                    </a:p>
                  </a:txBody>
                  <a:tcPr/>
                </a:tc>
              </a:tr>
            </a:tbl>
          </a:graphicData>
        </a:graphic>
      </p:graphicFrame>
      <p:sp>
        <p:nvSpPr>
          <p:cNvPr id="3" name="Title 2"/>
          <p:cNvSpPr>
            <a:spLocks noGrp="1"/>
          </p:cNvSpPr>
          <p:nvPr>
            <p:ph type="title"/>
          </p:nvPr>
        </p:nvSpPr>
        <p:spPr>
          <a:xfrm>
            <a:off x="1524000" y="274638"/>
            <a:ext cx="7162800" cy="1143000"/>
          </a:xfrm>
        </p:spPr>
        <p:txBody>
          <a:bodyPr>
            <a:normAutofit/>
          </a:bodyPr>
          <a:lstStyle/>
          <a:p>
            <a:r>
              <a:rPr lang="en-US" sz="2400" dirty="0">
                <a:solidFill>
                  <a:schemeClr val="tx2">
                    <a:lumMod val="10000"/>
                  </a:schemeClr>
                </a:solidFill>
                <a:latin typeface="Agency FB" panose="020B0503020202020204" pitchFamily="34" charset="0"/>
              </a:rPr>
              <a:t>PART 3</a:t>
            </a:r>
            <a:r>
              <a:rPr lang="en-US" sz="2400" dirty="0">
                <a:solidFill>
                  <a:schemeClr val="tx2">
                    <a:lumMod val="10000"/>
                  </a:schemeClr>
                </a:solidFill>
              </a:rPr>
              <a:t>:</a:t>
            </a:r>
            <a:r>
              <a:rPr lang="en-US" sz="2400" dirty="0">
                <a:solidFill>
                  <a:schemeClr val="bg2"/>
                </a:solidFill>
              </a:rPr>
              <a:t> </a:t>
            </a:r>
            <a:r>
              <a:rPr lang="en-US" sz="2400" cap="all" dirty="0">
                <a:solidFill>
                  <a:schemeClr val="bg2"/>
                </a:solidFill>
                <a:latin typeface="Agency FB" panose="020B0503020202020204" pitchFamily="34" charset="0"/>
              </a:rPr>
              <a:t>Internal Duties of BEGA and Ethics Counselors </a:t>
            </a:r>
            <a:r>
              <a:rPr lang="en-US" sz="2400" dirty="0" smtClean="0">
                <a:solidFill>
                  <a:schemeClr val="bg2"/>
                </a:solidFill>
                <a:latin typeface="Agency FB" panose="020B0503020202020204" pitchFamily="34" charset="0"/>
              </a:rPr>
              <a:t> </a:t>
            </a:r>
            <a:r>
              <a:rPr lang="en-US" sz="2400" dirty="0">
                <a:solidFill>
                  <a:schemeClr val="bg2"/>
                </a:solidFill>
                <a:latin typeface="Agency FB" panose="020B0503020202020204" pitchFamily="34" charset="0"/>
              </a:rPr>
              <a:t>(Cont’d)</a:t>
            </a:r>
            <a:r>
              <a:rPr lang="en-US" sz="2400" dirty="0" smtClean="0">
                <a:solidFill>
                  <a:schemeClr val="bg2"/>
                </a:solidFill>
                <a:latin typeface="Agency FB" panose="020B0503020202020204" pitchFamily="34" charset="0"/>
              </a:rPr>
              <a:t>:</a:t>
            </a:r>
            <a:br>
              <a:rPr lang="en-US" sz="2400" dirty="0" smtClean="0">
                <a:solidFill>
                  <a:schemeClr val="bg2"/>
                </a:solidFill>
                <a:latin typeface="Agency FB" panose="020B0503020202020204" pitchFamily="34" charset="0"/>
              </a:rPr>
            </a:br>
            <a:r>
              <a:rPr lang="en-US" sz="1800" dirty="0" smtClean="0">
                <a:solidFill>
                  <a:schemeClr val="accent1"/>
                </a:solidFill>
                <a:latin typeface="Agency FB" panose="020B0503020202020204" pitchFamily="34" charset="0"/>
              </a:rPr>
              <a:t>Designation Appeals</a:t>
            </a:r>
            <a:r>
              <a:rPr lang="en-US" sz="1800" dirty="0" smtClean="0">
                <a:solidFill>
                  <a:schemeClr val="tx2">
                    <a:lumMod val="10000"/>
                  </a:schemeClr>
                </a:solidFill>
                <a:latin typeface="Agency FB" panose="020B0503020202020204" pitchFamily="34" charset="0"/>
              </a:rPr>
              <a:t> </a:t>
            </a:r>
            <a:endParaRPr lang="en-US" sz="1800" dirty="0">
              <a:solidFill>
                <a:schemeClr val="tx2">
                  <a:lumMod val="10000"/>
                </a:schemeClr>
              </a:solidFill>
            </a:endParaRPr>
          </a:p>
        </p:txBody>
      </p:sp>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1460500" cy="1143000"/>
          </a:xfrm>
          <a:prstGeom prst="rect">
            <a:avLst/>
          </a:prstGeom>
        </p:spPr>
      </p:pic>
    </p:spTree>
    <p:extLst>
      <p:ext uri="{BB962C8B-B14F-4D97-AF65-F5344CB8AC3E}">
        <p14:creationId xmlns:p14="http://schemas.microsoft.com/office/powerpoint/2010/main" val="2405737360"/>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a:bodyPr>
          <a:lstStyle/>
          <a:p>
            <a:pPr marL="0" indent="0">
              <a:buNone/>
            </a:pPr>
            <a:r>
              <a:rPr lang="en-US" sz="3600" dirty="0">
                <a:solidFill>
                  <a:schemeClr val="bg2"/>
                </a:solidFill>
              </a:rPr>
              <a:t>Attorney who handles </a:t>
            </a:r>
            <a:r>
              <a:rPr lang="en-US" sz="3600" dirty="0" smtClean="0">
                <a:solidFill>
                  <a:schemeClr val="bg2"/>
                </a:solidFill>
              </a:rPr>
              <a:t>the legal aspects of the Financial Disclosure Program</a:t>
            </a:r>
            <a:endParaRPr lang="en-US" sz="3600" dirty="0">
              <a:solidFill>
                <a:schemeClr val="bg2"/>
              </a:solidFill>
            </a:endParaRPr>
          </a:p>
          <a:p>
            <a:r>
              <a:rPr lang="en-US" dirty="0">
                <a:solidFill>
                  <a:schemeClr val="bg2"/>
                </a:solidFill>
              </a:rPr>
              <a:t>Email: </a:t>
            </a:r>
            <a:r>
              <a:rPr lang="en-US" dirty="0" smtClean="0">
                <a:solidFill>
                  <a:schemeClr val="bg2"/>
                </a:solidFill>
                <a:hlinkClick r:id="rId3"/>
              </a:rPr>
              <a:t>asia.stewart-mitchell@dc.gov</a:t>
            </a:r>
            <a:endParaRPr lang="en-US" dirty="0" smtClean="0">
              <a:solidFill>
                <a:schemeClr val="bg2"/>
              </a:solidFill>
            </a:endParaRPr>
          </a:p>
          <a:p>
            <a:pPr marL="393192" lvl="1" indent="0">
              <a:buNone/>
            </a:pPr>
            <a:r>
              <a:rPr lang="en-US" sz="1900" dirty="0" smtClean="0">
                <a:solidFill>
                  <a:schemeClr val="bg2"/>
                </a:solidFill>
              </a:rPr>
              <a:t>(Please send general and/or administrative inquiries to </a:t>
            </a:r>
            <a:r>
              <a:rPr lang="en-US" sz="1900" dirty="0" smtClean="0">
                <a:solidFill>
                  <a:schemeClr val="bg2"/>
                </a:solidFill>
                <a:hlinkClick r:id="rId4"/>
              </a:rPr>
              <a:t>bega-fds@dc.gov</a:t>
            </a:r>
            <a:r>
              <a:rPr lang="en-US" sz="1900" dirty="0">
                <a:solidFill>
                  <a:schemeClr val="bg2"/>
                </a:solidFill>
              </a:rPr>
              <a:t>)</a:t>
            </a:r>
            <a:r>
              <a:rPr lang="en-US" sz="1900" dirty="0" smtClean="0">
                <a:solidFill>
                  <a:schemeClr val="bg2"/>
                </a:solidFill>
              </a:rPr>
              <a:t> </a:t>
            </a:r>
            <a:endParaRPr lang="en-US" sz="1900" dirty="0">
              <a:solidFill>
                <a:schemeClr val="bg2"/>
              </a:solidFill>
            </a:endParaRPr>
          </a:p>
          <a:p>
            <a:r>
              <a:rPr lang="en-US" dirty="0">
                <a:solidFill>
                  <a:schemeClr val="bg2"/>
                </a:solidFill>
              </a:rPr>
              <a:t>Phone: (202) </a:t>
            </a:r>
            <a:r>
              <a:rPr lang="en-US" dirty="0" smtClean="0">
                <a:solidFill>
                  <a:schemeClr val="bg2"/>
                </a:solidFill>
              </a:rPr>
              <a:t>481-3410</a:t>
            </a:r>
          </a:p>
          <a:p>
            <a:pPr lvl="1"/>
            <a:r>
              <a:rPr lang="en-US" sz="1900" dirty="0">
                <a:solidFill>
                  <a:schemeClr val="bg2"/>
                </a:solidFill>
              </a:rPr>
              <a:t>The number to o</a:t>
            </a:r>
            <a:r>
              <a:rPr lang="en-US" sz="1900" dirty="0" smtClean="0">
                <a:solidFill>
                  <a:schemeClr val="bg2"/>
                </a:solidFill>
              </a:rPr>
              <a:t>ur main line is (202) 481-3411</a:t>
            </a:r>
            <a:endParaRPr lang="en-US" sz="1900" dirty="0">
              <a:solidFill>
                <a:schemeClr val="bg2"/>
              </a:solidFill>
            </a:endParaRPr>
          </a:p>
          <a:p>
            <a:r>
              <a:rPr lang="en-US" dirty="0">
                <a:solidFill>
                  <a:schemeClr val="bg2"/>
                </a:solidFill>
              </a:rPr>
              <a:t>Location:</a:t>
            </a:r>
          </a:p>
          <a:p>
            <a:pPr marL="457200" lvl="1" indent="0">
              <a:buNone/>
            </a:pPr>
            <a:r>
              <a:rPr lang="en-US" dirty="0">
                <a:solidFill>
                  <a:schemeClr val="bg2"/>
                </a:solidFill>
              </a:rPr>
              <a:t>One Judiciary Square</a:t>
            </a:r>
          </a:p>
          <a:p>
            <a:pPr marL="457200" lvl="1" indent="0">
              <a:buNone/>
            </a:pPr>
            <a:r>
              <a:rPr lang="en-US" dirty="0">
                <a:solidFill>
                  <a:schemeClr val="bg2"/>
                </a:solidFill>
              </a:rPr>
              <a:t>441 4</a:t>
            </a:r>
            <a:r>
              <a:rPr lang="en-US" baseline="30000" dirty="0">
                <a:solidFill>
                  <a:schemeClr val="bg2"/>
                </a:solidFill>
              </a:rPr>
              <a:t>th</a:t>
            </a:r>
            <a:r>
              <a:rPr lang="en-US" dirty="0">
                <a:solidFill>
                  <a:schemeClr val="bg2"/>
                </a:solidFill>
              </a:rPr>
              <a:t> Street, Rm. 830 S</a:t>
            </a:r>
          </a:p>
          <a:p>
            <a:pPr marL="457200" lvl="1" indent="0">
              <a:buNone/>
            </a:pPr>
            <a:r>
              <a:rPr lang="en-US" dirty="0">
                <a:solidFill>
                  <a:schemeClr val="bg2"/>
                </a:solidFill>
              </a:rPr>
              <a:t>Washington, DC 20001</a:t>
            </a:r>
          </a:p>
          <a:p>
            <a:pPr marL="109728" indent="0">
              <a:buNone/>
            </a:pPr>
            <a:endParaRPr lang="en-US" dirty="0">
              <a:solidFill>
                <a:schemeClr val="bg2"/>
              </a:solidFill>
            </a:endParaRPr>
          </a:p>
        </p:txBody>
      </p:sp>
      <p:sp>
        <p:nvSpPr>
          <p:cNvPr id="3" name="Title 2"/>
          <p:cNvSpPr>
            <a:spLocks noGrp="1"/>
          </p:cNvSpPr>
          <p:nvPr>
            <p:ph type="title"/>
          </p:nvPr>
        </p:nvSpPr>
        <p:spPr/>
        <p:txBody>
          <a:bodyPr/>
          <a:lstStyle/>
          <a:p>
            <a:pPr algn="ctr"/>
            <a:r>
              <a:rPr lang="en-US" dirty="0">
                <a:solidFill>
                  <a:schemeClr val="tx2">
                    <a:lumMod val="10000"/>
                  </a:schemeClr>
                </a:solidFill>
                <a:latin typeface="Agency FB" panose="020B0503020202020204" pitchFamily="34" charset="0"/>
              </a:rPr>
              <a:t>Asia Stewart-Mitchell</a:t>
            </a:r>
          </a:p>
        </p:txBody>
      </p:sp>
      <p:pic>
        <p:nvPicPr>
          <p:cNvPr id="4" name="Content Placeholder 3"/>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0" y="0"/>
            <a:ext cx="1417901" cy="1109662"/>
          </a:xfrm>
          <a:prstGeom prst="rect">
            <a:avLst/>
          </a:prstGeom>
        </p:spPr>
      </p:pic>
    </p:spTree>
    <p:extLst>
      <p:ext uri="{BB962C8B-B14F-4D97-AF65-F5344CB8AC3E}">
        <p14:creationId xmlns:p14="http://schemas.microsoft.com/office/powerpoint/2010/main" val="3321844644"/>
      </p:ext>
    </p:extLst>
  </p:cSld>
  <p:clrMapOvr>
    <a:masterClrMapping/>
  </p:clrMapOvr>
  <p:transition spd="slow">
    <p:pull/>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1298988" y="1481138"/>
            <a:ext cx="6546024" cy="4525962"/>
          </a:xfrm>
        </p:spPr>
      </p:pic>
      <p:pic>
        <p:nvPicPr>
          <p:cNvPr id="3" name="Content Placeholder 3"/>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0"/>
            <a:ext cx="1417901" cy="1109662"/>
          </a:xfrm>
          <a:prstGeom prst="rect">
            <a:avLst/>
          </a:prstGeom>
        </p:spPr>
      </p:pic>
    </p:spTree>
    <p:extLst>
      <p:ext uri="{BB962C8B-B14F-4D97-AF65-F5344CB8AC3E}">
        <p14:creationId xmlns:p14="http://schemas.microsoft.com/office/powerpoint/2010/main" val="3173507384"/>
      </p:ext>
    </p:extLst>
  </p:cSld>
  <p:clrMapOvr>
    <a:masterClrMapping/>
  </p:clrMapOvr>
  <p:transition spd="slow">
    <p:wip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solidFill>
                  <a:schemeClr val="tx2">
                    <a:lumMod val="10000"/>
                  </a:schemeClr>
                </a:solidFill>
              </a:rPr>
              <a:t>We have now developed a help portal for Financial Disclosure Statement filers who experience technical difficulties with our e-filing system</a:t>
            </a:r>
          </a:p>
          <a:p>
            <a:r>
              <a:rPr lang="en-US" dirty="0" smtClean="0">
                <a:solidFill>
                  <a:schemeClr val="tx2">
                    <a:lumMod val="10000"/>
                  </a:schemeClr>
                </a:solidFill>
              </a:rPr>
              <a:t>Both the PFDS and the CFDS filer lists are due to BEGA on </a:t>
            </a:r>
            <a:r>
              <a:rPr lang="en-US" b="1" u="sng" dirty="0" smtClean="0">
                <a:solidFill>
                  <a:schemeClr val="tx2">
                    <a:lumMod val="10000"/>
                  </a:schemeClr>
                </a:solidFill>
                <a:effectLst>
                  <a:outerShdw blurRad="38100" dist="38100" dir="2700000" algn="tl">
                    <a:srgbClr val="000000">
                      <a:alpha val="43137"/>
                    </a:srgbClr>
                  </a:outerShdw>
                </a:effectLst>
              </a:rPr>
              <a:t>MARCH 1</a:t>
            </a:r>
            <a:r>
              <a:rPr lang="en-US" b="1" u="sng" baseline="30000" dirty="0" smtClean="0">
                <a:solidFill>
                  <a:schemeClr val="tx2">
                    <a:lumMod val="10000"/>
                  </a:schemeClr>
                </a:solidFill>
                <a:effectLst>
                  <a:outerShdw blurRad="38100" dist="38100" dir="2700000" algn="tl">
                    <a:srgbClr val="000000">
                      <a:alpha val="43137"/>
                    </a:srgbClr>
                  </a:outerShdw>
                </a:effectLst>
              </a:rPr>
              <a:t>S</a:t>
            </a:r>
            <a:r>
              <a:rPr lang="en-US" b="1" baseline="30000" dirty="0" smtClean="0">
                <a:solidFill>
                  <a:schemeClr val="tx2">
                    <a:lumMod val="10000"/>
                  </a:schemeClr>
                </a:solidFill>
              </a:rPr>
              <a:t>T</a:t>
            </a:r>
            <a:r>
              <a:rPr lang="en-US" dirty="0" smtClean="0">
                <a:solidFill>
                  <a:schemeClr val="tx2">
                    <a:lumMod val="10000"/>
                  </a:schemeClr>
                </a:solidFill>
              </a:rPr>
              <a:t> annually  </a:t>
            </a:r>
          </a:p>
        </p:txBody>
      </p:sp>
      <p:sp>
        <p:nvSpPr>
          <p:cNvPr id="3" name="Title 2"/>
          <p:cNvSpPr>
            <a:spLocks noGrp="1"/>
          </p:cNvSpPr>
          <p:nvPr>
            <p:ph type="title"/>
          </p:nvPr>
        </p:nvSpPr>
        <p:spPr>
          <a:xfrm>
            <a:off x="1524000" y="274638"/>
            <a:ext cx="7162800" cy="1143000"/>
          </a:xfrm>
        </p:spPr>
        <p:txBody>
          <a:bodyPr/>
          <a:lstStyle/>
          <a:p>
            <a:r>
              <a:rPr lang="en-US" dirty="0" smtClean="0">
                <a:solidFill>
                  <a:schemeClr val="bg2">
                    <a:lumMod val="50000"/>
                  </a:schemeClr>
                </a:solidFill>
              </a:rPr>
              <a:t>FDS Updates</a:t>
            </a:r>
            <a:endParaRPr lang="en-US" dirty="0">
              <a:solidFill>
                <a:schemeClr val="bg2">
                  <a:lumMod val="50000"/>
                </a:schemeClr>
              </a:solidFill>
            </a:endParaRPr>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1460500" cy="1143000"/>
          </a:xfrm>
          <a:prstGeom prst="rect">
            <a:avLst/>
          </a:prstGeom>
        </p:spPr>
      </p:pic>
    </p:spTree>
    <p:extLst>
      <p:ext uri="{BB962C8B-B14F-4D97-AF65-F5344CB8AC3E}">
        <p14:creationId xmlns:p14="http://schemas.microsoft.com/office/powerpoint/2010/main" val="2371312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1238666" y="1143000"/>
            <a:ext cx="6990934" cy="4725047"/>
          </a:xfrm>
        </p:spPr>
      </p:pic>
      <p:sp>
        <p:nvSpPr>
          <p:cNvPr id="3" name="Title 2"/>
          <p:cNvSpPr>
            <a:spLocks noGrp="1"/>
          </p:cNvSpPr>
          <p:nvPr>
            <p:ph type="title"/>
          </p:nvPr>
        </p:nvSpPr>
        <p:spPr>
          <a:xfrm>
            <a:off x="1524000" y="152400"/>
            <a:ext cx="7162800" cy="1265238"/>
          </a:xfrm>
        </p:spPr>
        <p:txBody>
          <a:bodyPr>
            <a:normAutofit fontScale="90000"/>
          </a:bodyPr>
          <a:lstStyle/>
          <a:p>
            <a:pPr algn="ctr"/>
            <a:r>
              <a:rPr lang="en-US" sz="3600" dirty="0">
                <a:solidFill>
                  <a:schemeClr val="tx2">
                    <a:lumMod val="10000"/>
                  </a:schemeClr>
                </a:solidFill>
                <a:latin typeface="Agency FB" panose="020B0503020202020204" pitchFamily="34" charset="0"/>
              </a:rPr>
              <a:t>PART 1:</a:t>
            </a:r>
            <a:r>
              <a:rPr lang="en-US" sz="3600" dirty="0">
                <a:solidFill>
                  <a:schemeClr val="bg2"/>
                </a:solidFill>
                <a:latin typeface="Agency FB" panose="020B0503020202020204" pitchFamily="34" charset="0"/>
              </a:rPr>
              <a:t> </a:t>
            </a:r>
            <a:r>
              <a:rPr lang="en-US" sz="3600" cap="all" dirty="0">
                <a:solidFill>
                  <a:schemeClr val="bg2"/>
                </a:solidFill>
                <a:latin typeface="Agency FB" panose="020B0503020202020204" pitchFamily="34" charset="0"/>
              </a:rPr>
              <a:t>General Best Practices and Tips for Agencies and Ethics Counselors</a:t>
            </a:r>
            <a:r>
              <a:rPr lang="en-US" cap="all" dirty="0">
                <a:solidFill>
                  <a:schemeClr val="bg2"/>
                </a:solidFill>
                <a:latin typeface="Agency FB" panose="020B0503020202020204" pitchFamily="34" charset="0"/>
              </a:rPr>
              <a:t/>
            </a:r>
            <a:br>
              <a:rPr lang="en-US" cap="all" dirty="0">
                <a:solidFill>
                  <a:schemeClr val="bg2"/>
                </a:solidFill>
                <a:latin typeface="Agency FB" panose="020B0503020202020204" pitchFamily="34" charset="0"/>
              </a:rPr>
            </a:br>
            <a:endParaRPr lang="en-US" cap="all" dirty="0"/>
          </a:p>
        </p:txBody>
      </p:sp>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0"/>
            <a:ext cx="1460500" cy="1143000"/>
          </a:xfrm>
          <a:prstGeom prst="rect">
            <a:avLst/>
          </a:prstGeom>
        </p:spPr>
      </p:pic>
    </p:spTree>
    <p:extLst>
      <p:ext uri="{BB962C8B-B14F-4D97-AF65-F5344CB8AC3E}">
        <p14:creationId xmlns:p14="http://schemas.microsoft.com/office/powerpoint/2010/main" val="1733308727"/>
      </p:ext>
    </p:extLst>
  </p:cSld>
  <p:clrMapOvr>
    <a:masterClrMapping/>
  </p:clrMapOvr>
  <p:transition spd="slow">
    <p:wip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pPr marL="624078" indent="-514350">
              <a:buAutoNum type="arabicPeriod"/>
            </a:pPr>
            <a:r>
              <a:rPr lang="en-US" sz="2400" dirty="0" smtClean="0">
                <a:solidFill>
                  <a:schemeClr val="bg2">
                    <a:lumMod val="75000"/>
                  </a:schemeClr>
                </a:solidFill>
              </a:rPr>
              <a:t>Stay in contact with BEGA and make us aware of any Ethics Counselor changes in your office</a:t>
            </a:r>
          </a:p>
          <a:p>
            <a:pPr marL="880110" lvl="1" indent="-514350"/>
            <a:r>
              <a:rPr lang="en-US" sz="1600" dirty="0" smtClean="0">
                <a:solidFill>
                  <a:schemeClr val="bg2">
                    <a:lumMod val="75000"/>
                  </a:schemeClr>
                </a:solidFill>
              </a:rPr>
              <a:t>If you leave the Ethics Counselor post, send us a farewell email (</a:t>
            </a:r>
            <a:r>
              <a:rPr lang="en-US" sz="1600" dirty="0" smtClean="0">
                <a:solidFill>
                  <a:schemeClr val="bg2">
                    <a:lumMod val="75000"/>
                  </a:schemeClr>
                </a:solidFill>
                <a:hlinkClick r:id="rId3"/>
              </a:rPr>
              <a:t>bega@dc.gov</a:t>
            </a:r>
            <a:r>
              <a:rPr lang="en-US" sz="1600" dirty="0" smtClean="0">
                <a:solidFill>
                  <a:schemeClr val="bg2">
                    <a:lumMod val="75000"/>
                  </a:schemeClr>
                </a:solidFill>
              </a:rPr>
              <a:t> or </a:t>
            </a:r>
            <a:r>
              <a:rPr lang="en-US" sz="1600" dirty="0" smtClean="0">
                <a:solidFill>
                  <a:schemeClr val="bg2">
                    <a:lumMod val="75000"/>
                  </a:schemeClr>
                </a:solidFill>
                <a:hlinkClick r:id="rId4"/>
              </a:rPr>
              <a:t>bega-fds@dc.gov</a:t>
            </a:r>
            <a:r>
              <a:rPr lang="en-US" sz="1600" dirty="0" smtClean="0">
                <a:solidFill>
                  <a:schemeClr val="bg2">
                    <a:lumMod val="75000"/>
                  </a:schemeClr>
                </a:solidFill>
              </a:rPr>
              <a:t>) with the new Ethics Counselor’s contact information </a:t>
            </a:r>
          </a:p>
          <a:p>
            <a:pPr marL="624078" indent="-514350">
              <a:buAutoNum type="arabicPeriod"/>
            </a:pPr>
            <a:r>
              <a:rPr lang="en-US" sz="2400" dirty="0" smtClean="0">
                <a:solidFill>
                  <a:schemeClr val="bg2">
                    <a:lumMod val="75000"/>
                  </a:schemeClr>
                </a:solidFill>
              </a:rPr>
              <a:t>Clarify (with BEGA and your agency’s employees) the Ethics and FDS structures within your agency</a:t>
            </a:r>
          </a:p>
          <a:p>
            <a:pPr marL="880110" lvl="1" indent="-514350"/>
            <a:r>
              <a:rPr lang="en-US" sz="2000" dirty="0">
                <a:solidFill>
                  <a:schemeClr val="bg2">
                    <a:lumMod val="75000"/>
                  </a:schemeClr>
                </a:solidFill>
              </a:rPr>
              <a:t>General counsel not the ethics counselor?</a:t>
            </a:r>
          </a:p>
          <a:p>
            <a:pPr marL="880110" lvl="1" indent="-514350"/>
            <a:r>
              <a:rPr lang="en-US" sz="2000" dirty="0">
                <a:solidFill>
                  <a:schemeClr val="bg2">
                    <a:lumMod val="75000"/>
                  </a:schemeClr>
                </a:solidFill>
              </a:rPr>
              <a:t>Different POC for general ethics and financial disclosure?</a:t>
            </a:r>
          </a:p>
          <a:p>
            <a:pPr marL="880110" lvl="1" indent="-514350"/>
            <a:r>
              <a:rPr lang="en-US" sz="2000" dirty="0">
                <a:solidFill>
                  <a:schemeClr val="bg2">
                    <a:lumMod val="75000"/>
                  </a:schemeClr>
                </a:solidFill>
              </a:rPr>
              <a:t>Two ethics counselors</a:t>
            </a:r>
            <a:r>
              <a:rPr lang="en-US" sz="2000" dirty="0" smtClean="0">
                <a:solidFill>
                  <a:schemeClr val="bg2">
                    <a:lumMod val="75000"/>
                  </a:schemeClr>
                </a:solidFill>
              </a:rPr>
              <a:t>?</a:t>
            </a:r>
          </a:p>
          <a:p>
            <a:pPr marL="624078" indent="-514350">
              <a:buAutoNum type="arabicPeriod"/>
            </a:pPr>
            <a:r>
              <a:rPr lang="en-US" sz="2400" dirty="0" smtClean="0">
                <a:solidFill>
                  <a:schemeClr val="bg2">
                    <a:lumMod val="75000"/>
                  </a:schemeClr>
                </a:solidFill>
              </a:rPr>
              <a:t>Maintain rolling filer lists year round </a:t>
            </a:r>
          </a:p>
          <a:p>
            <a:pPr marL="624078" indent="-514350">
              <a:buAutoNum type="arabicPeriod"/>
            </a:pPr>
            <a:r>
              <a:rPr lang="en-US" sz="2400" dirty="0" smtClean="0">
                <a:solidFill>
                  <a:schemeClr val="bg2">
                    <a:lumMod val="75000"/>
                  </a:schemeClr>
                </a:solidFill>
              </a:rPr>
              <a:t>Update the filers contact information EVERY YEAR just before FDS season </a:t>
            </a:r>
          </a:p>
        </p:txBody>
      </p:sp>
      <p:sp>
        <p:nvSpPr>
          <p:cNvPr id="3" name="Title 2"/>
          <p:cNvSpPr>
            <a:spLocks noGrp="1"/>
          </p:cNvSpPr>
          <p:nvPr>
            <p:ph type="title"/>
          </p:nvPr>
        </p:nvSpPr>
        <p:spPr>
          <a:xfrm>
            <a:off x="1524000" y="274638"/>
            <a:ext cx="7162800" cy="1143000"/>
          </a:xfrm>
        </p:spPr>
        <p:txBody>
          <a:bodyPr>
            <a:normAutofit fontScale="90000"/>
          </a:bodyPr>
          <a:lstStyle/>
          <a:p>
            <a:r>
              <a:rPr lang="en-US" sz="3200" dirty="0">
                <a:solidFill>
                  <a:schemeClr val="tx2">
                    <a:lumMod val="10000"/>
                  </a:schemeClr>
                </a:solidFill>
                <a:latin typeface="Agency FB" panose="020B0503020202020204" pitchFamily="34" charset="0"/>
              </a:rPr>
              <a:t>PART 1:</a:t>
            </a:r>
            <a:r>
              <a:rPr lang="en-US" sz="3200" cap="all" dirty="0" smtClean="0">
                <a:solidFill>
                  <a:schemeClr val="bg2"/>
                </a:solidFill>
                <a:latin typeface="Agency FB" panose="020B0503020202020204" pitchFamily="34" charset="0"/>
              </a:rPr>
              <a:t> General </a:t>
            </a:r>
            <a:r>
              <a:rPr lang="en-US" sz="3200" cap="all" dirty="0">
                <a:solidFill>
                  <a:schemeClr val="bg2"/>
                </a:solidFill>
                <a:latin typeface="Agency FB" panose="020B0503020202020204" pitchFamily="34" charset="0"/>
              </a:rPr>
              <a:t>Best Practices and Tips for Agencies and Ethics Counselors</a:t>
            </a:r>
            <a:br>
              <a:rPr lang="en-US" sz="3200" cap="all" dirty="0">
                <a:solidFill>
                  <a:schemeClr val="bg2"/>
                </a:solidFill>
                <a:latin typeface="Agency FB" panose="020B0503020202020204" pitchFamily="34" charset="0"/>
              </a:rPr>
            </a:br>
            <a:endParaRPr lang="en-US" sz="3200" dirty="0">
              <a:solidFill>
                <a:schemeClr val="tx2">
                  <a:lumMod val="10000"/>
                </a:schemeClr>
              </a:solidFill>
            </a:endParaRPr>
          </a:p>
        </p:txBody>
      </p:sp>
      <p:pic>
        <p:nvPicPr>
          <p:cNvPr id="4" name="Picture 3"/>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0" y="0"/>
            <a:ext cx="1460500" cy="1143000"/>
          </a:xfrm>
          <a:prstGeom prst="rect">
            <a:avLst/>
          </a:prstGeom>
        </p:spPr>
      </p:pic>
    </p:spTree>
    <p:extLst>
      <p:ext uri="{BB962C8B-B14F-4D97-AF65-F5344CB8AC3E}">
        <p14:creationId xmlns:p14="http://schemas.microsoft.com/office/powerpoint/2010/main" val="256982851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randombar(horizontal)">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randombar(horizontal)">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randombar(horizontal)">
                                      <p:cBhvr>
                                        <p:cTn id="17" dur="500"/>
                                        <p:tgtEl>
                                          <p:spTgt spid="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4" presetClass="entr" presetSubtype="10" fill="hold" nodeType="click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randombar(horizontal)">
                                      <p:cBhvr>
                                        <p:cTn id="22" dur="500"/>
                                        <p:tgtEl>
                                          <p:spTgt spid="2">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4" presetClass="entr" presetSubtype="10" fill="hold" nodeType="clickEffect">
                                  <p:stCondLst>
                                    <p:cond delay="0"/>
                                  </p:stCondLst>
                                  <p:childTnLst>
                                    <p:set>
                                      <p:cBhvr>
                                        <p:cTn id="26" dur="1" fill="hold">
                                          <p:stCondLst>
                                            <p:cond delay="0"/>
                                          </p:stCondLst>
                                        </p:cTn>
                                        <p:tgtEl>
                                          <p:spTgt spid="2">
                                            <p:txEl>
                                              <p:pRg st="4" end="4"/>
                                            </p:txEl>
                                          </p:spTgt>
                                        </p:tgtEl>
                                        <p:attrNameLst>
                                          <p:attrName>style.visibility</p:attrName>
                                        </p:attrNameLst>
                                      </p:cBhvr>
                                      <p:to>
                                        <p:strVal val="visible"/>
                                      </p:to>
                                    </p:set>
                                    <p:animEffect transition="in" filter="randombar(horizontal)">
                                      <p:cBhvr>
                                        <p:cTn id="27" dur="500"/>
                                        <p:tgtEl>
                                          <p:spTgt spid="2">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4" presetClass="entr" presetSubtype="10" fill="hold" nodeType="clickEffect">
                                  <p:stCondLst>
                                    <p:cond delay="0"/>
                                  </p:stCondLst>
                                  <p:childTnLst>
                                    <p:set>
                                      <p:cBhvr>
                                        <p:cTn id="31" dur="1" fill="hold">
                                          <p:stCondLst>
                                            <p:cond delay="0"/>
                                          </p:stCondLst>
                                        </p:cTn>
                                        <p:tgtEl>
                                          <p:spTgt spid="2">
                                            <p:txEl>
                                              <p:pRg st="5" end="5"/>
                                            </p:txEl>
                                          </p:spTgt>
                                        </p:tgtEl>
                                        <p:attrNameLst>
                                          <p:attrName>style.visibility</p:attrName>
                                        </p:attrNameLst>
                                      </p:cBhvr>
                                      <p:to>
                                        <p:strVal val="visible"/>
                                      </p:to>
                                    </p:set>
                                    <p:animEffect transition="in" filter="randombar(horizontal)">
                                      <p:cBhvr>
                                        <p:cTn id="32" dur="500"/>
                                        <p:tgtEl>
                                          <p:spTgt spid="2">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4" presetClass="entr" presetSubtype="10" fill="hold" nodeType="clickEffect">
                                  <p:stCondLst>
                                    <p:cond delay="0"/>
                                  </p:stCondLst>
                                  <p:childTnLst>
                                    <p:set>
                                      <p:cBhvr>
                                        <p:cTn id="36" dur="1" fill="hold">
                                          <p:stCondLst>
                                            <p:cond delay="0"/>
                                          </p:stCondLst>
                                        </p:cTn>
                                        <p:tgtEl>
                                          <p:spTgt spid="2">
                                            <p:txEl>
                                              <p:pRg st="6" end="6"/>
                                            </p:txEl>
                                          </p:spTgt>
                                        </p:tgtEl>
                                        <p:attrNameLst>
                                          <p:attrName>style.visibility</p:attrName>
                                        </p:attrNameLst>
                                      </p:cBhvr>
                                      <p:to>
                                        <p:strVal val="visible"/>
                                      </p:to>
                                    </p:set>
                                    <p:animEffect transition="in" filter="randombar(horizontal)">
                                      <p:cBhvr>
                                        <p:cTn id="37" dur="500"/>
                                        <p:tgtEl>
                                          <p:spTgt spid="2">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4" presetClass="entr" presetSubtype="10" fill="hold" nodeType="clickEffect">
                                  <p:stCondLst>
                                    <p:cond delay="0"/>
                                  </p:stCondLst>
                                  <p:childTnLst>
                                    <p:set>
                                      <p:cBhvr>
                                        <p:cTn id="41" dur="1" fill="hold">
                                          <p:stCondLst>
                                            <p:cond delay="0"/>
                                          </p:stCondLst>
                                        </p:cTn>
                                        <p:tgtEl>
                                          <p:spTgt spid="2">
                                            <p:txEl>
                                              <p:pRg st="7" end="7"/>
                                            </p:txEl>
                                          </p:spTgt>
                                        </p:tgtEl>
                                        <p:attrNameLst>
                                          <p:attrName>style.visibility</p:attrName>
                                        </p:attrNameLst>
                                      </p:cBhvr>
                                      <p:to>
                                        <p:strVal val="visible"/>
                                      </p:to>
                                    </p:set>
                                    <p:animEffect transition="in" filter="randombar(horizontal)">
                                      <p:cBhvr>
                                        <p:cTn id="42" dur="500"/>
                                        <p:tgtEl>
                                          <p:spTgt spid="2">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85000" lnSpcReduction="20000"/>
          </a:bodyPr>
          <a:lstStyle/>
          <a:p>
            <a:pPr marL="624078" indent="-514350">
              <a:buFont typeface="+mj-lt"/>
              <a:buAutoNum type="arabicPeriod" startAt="5"/>
            </a:pPr>
            <a:r>
              <a:rPr lang="en-US" sz="2600" dirty="0" smtClean="0">
                <a:solidFill>
                  <a:schemeClr val="bg2">
                    <a:lumMod val="75000"/>
                  </a:schemeClr>
                </a:solidFill>
              </a:rPr>
              <a:t>BEGA must collect fines from and bring enforcement actions against all FDS late and non-filers even if they no longer work for the District</a:t>
            </a:r>
          </a:p>
          <a:p>
            <a:pPr marL="880110" lvl="1" indent="-514350"/>
            <a:r>
              <a:rPr lang="en-US" sz="1600" dirty="0">
                <a:solidFill>
                  <a:schemeClr val="bg2">
                    <a:lumMod val="75000"/>
                  </a:schemeClr>
                </a:solidFill>
              </a:rPr>
              <a:t>Collect contact information from separating </a:t>
            </a:r>
            <a:r>
              <a:rPr lang="en-US" sz="1600" dirty="0" smtClean="0">
                <a:solidFill>
                  <a:schemeClr val="bg2">
                    <a:lumMod val="75000"/>
                  </a:schemeClr>
                </a:solidFill>
              </a:rPr>
              <a:t>employees and include it in filer lists </a:t>
            </a:r>
            <a:r>
              <a:rPr lang="en-US" sz="1600" dirty="0">
                <a:solidFill>
                  <a:schemeClr val="bg2">
                    <a:lumMod val="75000"/>
                  </a:schemeClr>
                </a:solidFill>
              </a:rPr>
              <a:t>whenever </a:t>
            </a:r>
            <a:r>
              <a:rPr lang="en-US" sz="1600" dirty="0" smtClean="0">
                <a:solidFill>
                  <a:schemeClr val="bg2">
                    <a:lumMod val="75000"/>
                  </a:schemeClr>
                </a:solidFill>
              </a:rPr>
              <a:t>possible</a:t>
            </a:r>
            <a:endParaRPr lang="en-US" dirty="0" smtClean="0">
              <a:solidFill>
                <a:schemeClr val="bg2">
                  <a:lumMod val="75000"/>
                </a:schemeClr>
              </a:solidFill>
            </a:endParaRPr>
          </a:p>
          <a:p>
            <a:pPr marL="624078" indent="-514350">
              <a:buFont typeface="+mj-lt"/>
              <a:buAutoNum type="arabicPeriod" startAt="5"/>
            </a:pPr>
            <a:r>
              <a:rPr lang="en-US" sz="2400" dirty="0" smtClean="0">
                <a:solidFill>
                  <a:schemeClr val="bg2">
                    <a:lumMod val="75000"/>
                  </a:schemeClr>
                </a:solidFill>
              </a:rPr>
              <a:t>BEGA uses the Financial Disclosure filer lists for several different things and the lists may be used by several different people in our office</a:t>
            </a:r>
          </a:p>
          <a:p>
            <a:pPr marL="880110" lvl="1" indent="-514350"/>
            <a:r>
              <a:rPr lang="en-US" sz="1800" dirty="0">
                <a:solidFill>
                  <a:schemeClr val="bg2">
                    <a:lumMod val="75000"/>
                  </a:schemeClr>
                </a:solidFill>
              </a:rPr>
              <a:t>Please ONLY use the list template provided to you by BEGA, do not remove or alter the </a:t>
            </a:r>
            <a:r>
              <a:rPr lang="en-US" sz="1800" dirty="0" smtClean="0">
                <a:solidFill>
                  <a:schemeClr val="bg2">
                    <a:lumMod val="75000"/>
                  </a:schemeClr>
                </a:solidFill>
              </a:rPr>
              <a:t>columns, fill in all columns for each filer </a:t>
            </a:r>
            <a:r>
              <a:rPr lang="en-US" sz="1800" dirty="0">
                <a:solidFill>
                  <a:schemeClr val="bg2">
                    <a:lumMod val="75000"/>
                  </a:schemeClr>
                </a:solidFill>
              </a:rPr>
              <a:t>and avoid putting security features on the list, such as </a:t>
            </a:r>
            <a:r>
              <a:rPr lang="en-US" sz="1800" dirty="0" smtClean="0">
                <a:solidFill>
                  <a:schemeClr val="bg2">
                    <a:lumMod val="75000"/>
                  </a:schemeClr>
                </a:solidFill>
              </a:rPr>
              <a:t>passwords</a:t>
            </a:r>
          </a:p>
          <a:p>
            <a:pPr marL="624078" indent="-514350">
              <a:buFont typeface="+mj-lt"/>
              <a:buAutoNum type="arabicPeriod" startAt="5"/>
            </a:pPr>
            <a:r>
              <a:rPr lang="en-US" sz="2400" dirty="0" smtClean="0">
                <a:solidFill>
                  <a:schemeClr val="bg2">
                    <a:lumMod val="75000"/>
                  </a:schemeClr>
                </a:solidFill>
              </a:rPr>
              <a:t>Submit amendments to filer lists in the following manner:</a:t>
            </a:r>
          </a:p>
          <a:p>
            <a:pPr marL="880110" lvl="1" indent="-514350"/>
            <a:r>
              <a:rPr lang="en-US" sz="1800" dirty="0" smtClean="0">
                <a:solidFill>
                  <a:schemeClr val="bg2">
                    <a:lumMod val="75000"/>
                  </a:schemeClr>
                </a:solidFill>
              </a:rPr>
              <a:t>Caption the email with the year, name of the agency and the word “Amendment”, for example, “2019 ABRA PFDS Filer List – Amendment”</a:t>
            </a:r>
          </a:p>
          <a:p>
            <a:pPr marL="880110" lvl="1" indent="-514350"/>
            <a:r>
              <a:rPr lang="en-US" sz="1800" dirty="0" smtClean="0">
                <a:solidFill>
                  <a:schemeClr val="bg2">
                    <a:lumMod val="75000"/>
                  </a:schemeClr>
                </a:solidFill>
              </a:rPr>
              <a:t>In the body of the email note the changes made to the list</a:t>
            </a:r>
          </a:p>
          <a:p>
            <a:pPr marL="880110" lvl="1" indent="-514350"/>
            <a:r>
              <a:rPr lang="en-US" sz="1800" dirty="0" smtClean="0">
                <a:solidFill>
                  <a:schemeClr val="bg2">
                    <a:lumMod val="75000"/>
                  </a:schemeClr>
                </a:solidFill>
              </a:rPr>
              <a:t>Attach the updated list (do not attach the old list)</a:t>
            </a:r>
          </a:p>
          <a:p>
            <a:pPr marL="880110" lvl="1" indent="-514350"/>
            <a:r>
              <a:rPr lang="en-US" sz="1800" dirty="0" smtClean="0">
                <a:solidFill>
                  <a:schemeClr val="bg2">
                    <a:lumMod val="75000"/>
                  </a:schemeClr>
                </a:solidFill>
              </a:rPr>
              <a:t>Mark the email “High Importance” and request a receipt</a:t>
            </a:r>
          </a:p>
          <a:p>
            <a:pPr marL="880110" lvl="1" indent="-514350"/>
            <a:r>
              <a:rPr lang="en-US" sz="1800" dirty="0" smtClean="0">
                <a:solidFill>
                  <a:schemeClr val="bg2">
                    <a:lumMod val="75000"/>
                  </a:schemeClr>
                </a:solidFill>
              </a:rPr>
              <a:t>Do your best to submit all amendments to PFDS lists by April 15</a:t>
            </a:r>
            <a:r>
              <a:rPr lang="en-US" sz="1800" baseline="30000" dirty="0" smtClean="0">
                <a:solidFill>
                  <a:schemeClr val="bg2">
                    <a:lumMod val="75000"/>
                  </a:schemeClr>
                </a:solidFill>
              </a:rPr>
              <a:t>th</a:t>
            </a:r>
            <a:r>
              <a:rPr lang="en-US" sz="1800" dirty="0" smtClean="0">
                <a:solidFill>
                  <a:schemeClr val="bg2">
                    <a:lumMod val="75000"/>
                  </a:schemeClr>
                </a:solidFill>
              </a:rPr>
              <a:t> so that we can make sure all filers are accurately noticed of the filing requirement</a:t>
            </a:r>
          </a:p>
        </p:txBody>
      </p:sp>
      <p:sp>
        <p:nvSpPr>
          <p:cNvPr id="3" name="Title 2"/>
          <p:cNvSpPr>
            <a:spLocks noGrp="1"/>
          </p:cNvSpPr>
          <p:nvPr>
            <p:ph type="title"/>
          </p:nvPr>
        </p:nvSpPr>
        <p:spPr>
          <a:xfrm>
            <a:off x="1524000" y="274638"/>
            <a:ext cx="7162800" cy="1143000"/>
          </a:xfrm>
        </p:spPr>
        <p:txBody>
          <a:bodyPr>
            <a:normAutofit fontScale="90000"/>
          </a:bodyPr>
          <a:lstStyle/>
          <a:p>
            <a:r>
              <a:rPr lang="en-US" sz="3200" dirty="0">
                <a:solidFill>
                  <a:schemeClr val="tx2">
                    <a:lumMod val="10000"/>
                  </a:schemeClr>
                </a:solidFill>
                <a:latin typeface="Agency FB" panose="020B0503020202020204" pitchFamily="34" charset="0"/>
              </a:rPr>
              <a:t>PART 1:</a:t>
            </a:r>
            <a:r>
              <a:rPr lang="en-US" sz="3200" cap="all" dirty="0" smtClean="0">
                <a:solidFill>
                  <a:schemeClr val="bg2"/>
                </a:solidFill>
                <a:latin typeface="Agency FB" panose="020B0503020202020204" pitchFamily="34" charset="0"/>
              </a:rPr>
              <a:t> General </a:t>
            </a:r>
            <a:r>
              <a:rPr lang="en-US" sz="3200" cap="all" dirty="0">
                <a:solidFill>
                  <a:schemeClr val="bg2"/>
                </a:solidFill>
                <a:latin typeface="Agency FB" panose="020B0503020202020204" pitchFamily="34" charset="0"/>
              </a:rPr>
              <a:t>Best Practices and Tips for Agencies and Ethics Counselors</a:t>
            </a:r>
            <a:br>
              <a:rPr lang="en-US" sz="3200" cap="all" dirty="0">
                <a:solidFill>
                  <a:schemeClr val="bg2"/>
                </a:solidFill>
                <a:latin typeface="Agency FB" panose="020B0503020202020204" pitchFamily="34" charset="0"/>
              </a:rPr>
            </a:br>
            <a:endParaRPr lang="en-US" sz="3200" dirty="0"/>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1460500" cy="1143000"/>
          </a:xfrm>
          <a:prstGeom prst="rect">
            <a:avLst/>
          </a:prstGeom>
        </p:spPr>
      </p:pic>
    </p:spTree>
    <p:extLst>
      <p:ext uri="{BB962C8B-B14F-4D97-AF65-F5344CB8AC3E}">
        <p14:creationId xmlns:p14="http://schemas.microsoft.com/office/powerpoint/2010/main" val="4219395248"/>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randombar(horizontal)">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randombar(horizontal)">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randombar(horizontal)">
                                      <p:cBhvr>
                                        <p:cTn id="17" dur="500"/>
                                        <p:tgtEl>
                                          <p:spTgt spid="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4" presetClass="entr" presetSubtype="10" fill="hold" nodeType="click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randombar(horizontal)">
                                      <p:cBhvr>
                                        <p:cTn id="22" dur="500"/>
                                        <p:tgtEl>
                                          <p:spTgt spid="2">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4" presetClass="entr" presetSubtype="10" fill="hold" nodeType="clickEffect">
                                  <p:stCondLst>
                                    <p:cond delay="0"/>
                                  </p:stCondLst>
                                  <p:childTnLst>
                                    <p:set>
                                      <p:cBhvr>
                                        <p:cTn id="26" dur="1" fill="hold">
                                          <p:stCondLst>
                                            <p:cond delay="0"/>
                                          </p:stCondLst>
                                        </p:cTn>
                                        <p:tgtEl>
                                          <p:spTgt spid="2">
                                            <p:txEl>
                                              <p:pRg st="4" end="4"/>
                                            </p:txEl>
                                          </p:spTgt>
                                        </p:tgtEl>
                                        <p:attrNameLst>
                                          <p:attrName>style.visibility</p:attrName>
                                        </p:attrNameLst>
                                      </p:cBhvr>
                                      <p:to>
                                        <p:strVal val="visible"/>
                                      </p:to>
                                    </p:set>
                                    <p:animEffect transition="in" filter="randombar(horizontal)">
                                      <p:cBhvr>
                                        <p:cTn id="27" dur="500"/>
                                        <p:tgtEl>
                                          <p:spTgt spid="2">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4" presetClass="entr" presetSubtype="10" fill="hold" nodeType="clickEffect">
                                  <p:stCondLst>
                                    <p:cond delay="0"/>
                                  </p:stCondLst>
                                  <p:childTnLst>
                                    <p:set>
                                      <p:cBhvr>
                                        <p:cTn id="31" dur="1" fill="hold">
                                          <p:stCondLst>
                                            <p:cond delay="0"/>
                                          </p:stCondLst>
                                        </p:cTn>
                                        <p:tgtEl>
                                          <p:spTgt spid="2">
                                            <p:txEl>
                                              <p:pRg st="5" end="5"/>
                                            </p:txEl>
                                          </p:spTgt>
                                        </p:tgtEl>
                                        <p:attrNameLst>
                                          <p:attrName>style.visibility</p:attrName>
                                        </p:attrNameLst>
                                      </p:cBhvr>
                                      <p:to>
                                        <p:strVal val="visible"/>
                                      </p:to>
                                    </p:set>
                                    <p:animEffect transition="in" filter="randombar(horizontal)">
                                      <p:cBhvr>
                                        <p:cTn id="32" dur="500"/>
                                        <p:tgtEl>
                                          <p:spTgt spid="2">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4" presetClass="entr" presetSubtype="10" fill="hold" nodeType="clickEffect">
                                  <p:stCondLst>
                                    <p:cond delay="0"/>
                                  </p:stCondLst>
                                  <p:childTnLst>
                                    <p:set>
                                      <p:cBhvr>
                                        <p:cTn id="36" dur="1" fill="hold">
                                          <p:stCondLst>
                                            <p:cond delay="0"/>
                                          </p:stCondLst>
                                        </p:cTn>
                                        <p:tgtEl>
                                          <p:spTgt spid="2">
                                            <p:txEl>
                                              <p:pRg st="6" end="6"/>
                                            </p:txEl>
                                          </p:spTgt>
                                        </p:tgtEl>
                                        <p:attrNameLst>
                                          <p:attrName>style.visibility</p:attrName>
                                        </p:attrNameLst>
                                      </p:cBhvr>
                                      <p:to>
                                        <p:strVal val="visible"/>
                                      </p:to>
                                    </p:set>
                                    <p:animEffect transition="in" filter="randombar(horizontal)">
                                      <p:cBhvr>
                                        <p:cTn id="37" dur="500"/>
                                        <p:tgtEl>
                                          <p:spTgt spid="2">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4" presetClass="entr" presetSubtype="10" fill="hold" nodeType="clickEffect">
                                  <p:stCondLst>
                                    <p:cond delay="0"/>
                                  </p:stCondLst>
                                  <p:childTnLst>
                                    <p:set>
                                      <p:cBhvr>
                                        <p:cTn id="41" dur="1" fill="hold">
                                          <p:stCondLst>
                                            <p:cond delay="0"/>
                                          </p:stCondLst>
                                        </p:cTn>
                                        <p:tgtEl>
                                          <p:spTgt spid="2">
                                            <p:txEl>
                                              <p:pRg st="7" end="7"/>
                                            </p:txEl>
                                          </p:spTgt>
                                        </p:tgtEl>
                                        <p:attrNameLst>
                                          <p:attrName>style.visibility</p:attrName>
                                        </p:attrNameLst>
                                      </p:cBhvr>
                                      <p:to>
                                        <p:strVal val="visible"/>
                                      </p:to>
                                    </p:set>
                                    <p:animEffect transition="in" filter="randombar(horizontal)">
                                      <p:cBhvr>
                                        <p:cTn id="42" dur="500"/>
                                        <p:tgtEl>
                                          <p:spTgt spid="2">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4" presetClass="entr" presetSubtype="10" fill="hold" nodeType="clickEffect">
                                  <p:stCondLst>
                                    <p:cond delay="0"/>
                                  </p:stCondLst>
                                  <p:childTnLst>
                                    <p:set>
                                      <p:cBhvr>
                                        <p:cTn id="46" dur="1" fill="hold">
                                          <p:stCondLst>
                                            <p:cond delay="0"/>
                                          </p:stCondLst>
                                        </p:cTn>
                                        <p:tgtEl>
                                          <p:spTgt spid="2">
                                            <p:txEl>
                                              <p:pRg st="8" end="8"/>
                                            </p:txEl>
                                          </p:spTgt>
                                        </p:tgtEl>
                                        <p:attrNameLst>
                                          <p:attrName>style.visibility</p:attrName>
                                        </p:attrNameLst>
                                      </p:cBhvr>
                                      <p:to>
                                        <p:strVal val="visible"/>
                                      </p:to>
                                    </p:set>
                                    <p:animEffect transition="in" filter="randombar(horizontal)">
                                      <p:cBhvr>
                                        <p:cTn id="47" dur="500"/>
                                        <p:tgtEl>
                                          <p:spTgt spid="2">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4" presetClass="entr" presetSubtype="10" fill="hold" nodeType="clickEffect">
                                  <p:stCondLst>
                                    <p:cond delay="0"/>
                                  </p:stCondLst>
                                  <p:childTnLst>
                                    <p:set>
                                      <p:cBhvr>
                                        <p:cTn id="51" dur="1" fill="hold">
                                          <p:stCondLst>
                                            <p:cond delay="0"/>
                                          </p:stCondLst>
                                        </p:cTn>
                                        <p:tgtEl>
                                          <p:spTgt spid="2">
                                            <p:txEl>
                                              <p:pRg st="9" end="9"/>
                                            </p:txEl>
                                          </p:spTgt>
                                        </p:tgtEl>
                                        <p:attrNameLst>
                                          <p:attrName>style.visibility</p:attrName>
                                        </p:attrNameLst>
                                      </p:cBhvr>
                                      <p:to>
                                        <p:strVal val="visible"/>
                                      </p:to>
                                    </p:set>
                                    <p:animEffect transition="in" filter="randombar(horizontal)">
                                      <p:cBhvr>
                                        <p:cTn id="52" dur="500"/>
                                        <p:tgtEl>
                                          <p:spTgt spid="2">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524000" y="274638"/>
            <a:ext cx="7162800" cy="1143000"/>
          </a:xfrm>
        </p:spPr>
        <p:txBody>
          <a:bodyPr>
            <a:normAutofit fontScale="90000"/>
          </a:bodyPr>
          <a:lstStyle/>
          <a:p>
            <a:r>
              <a:rPr lang="en-US" sz="3200" dirty="0">
                <a:solidFill>
                  <a:schemeClr val="tx2">
                    <a:lumMod val="10000"/>
                  </a:schemeClr>
                </a:solidFill>
                <a:latin typeface="Agency FB" panose="020B0503020202020204" pitchFamily="34" charset="0"/>
              </a:rPr>
              <a:t>PART 1:</a:t>
            </a:r>
            <a:r>
              <a:rPr lang="en-US" sz="3200" cap="all" dirty="0" smtClean="0">
                <a:solidFill>
                  <a:schemeClr val="bg2"/>
                </a:solidFill>
                <a:latin typeface="Agency FB" panose="020B0503020202020204" pitchFamily="34" charset="0"/>
              </a:rPr>
              <a:t> General </a:t>
            </a:r>
            <a:r>
              <a:rPr lang="en-US" sz="3200" cap="all" dirty="0">
                <a:solidFill>
                  <a:schemeClr val="bg2"/>
                </a:solidFill>
                <a:latin typeface="Agency FB" panose="020B0503020202020204" pitchFamily="34" charset="0"/>
              </a:rPr>
              <a:t>Best Practices and Tips for Agencies and Ethics Counselors</a:t>
            </a:r>
            <a:br>
              <a:rPr lang="en-US" sz="3200" cap="all" dirty="0">
                <a:solidFill>
                  <a:schemeClr val="bg2"/>
                </a:solidFill>
                <a:latin typeface="Agency FB" panose="020B0503020202020204" pitchFamily="34" charset="0"/>
              </a:rPr>
            </a:br>
            <a:endParaRPr lang="en-US" sz="3200" dirty="0"/>
          </a:p>
        </p:txBody>
      </p:sp>
      <p:sp>
        <p:nvSpPr>
          <p:cNvPr id="5" name="Content Placeholder 4"/>
          <p:cNvSpPr>
            <a:spLocks noGrp="1"/>
          </p:cNvSpPr>
          <p:nvPr>
            <p:ph idx="1"/>
          </p:nvPr>
        </p:nvSpPr>
        <p:spPr/>
        <p:txBody>
          <a:bodyPr/>
          <a:lstStyle/>
          <a:p>
            <a:pPr marL="624078" indent="-514350">
              <a:buFont typeface="+mj-lt"/>
              <a:buAutoNum type="arabicPeriod" startAt="8"/>
            </a:pPr>
            <a:r>
              <a:rPr lang="en-US" dirty="0">
                <a:solidFill>
                  <a:schemeClr val="tx2">
                    <a:lumMod val="10000"/>
                  </a:schemeClr>
                </a:solidFill>
              </a:rPr>
              <a:t>The structure of the FDS program within BEGA is as follows:</a:t>
            </a:r>
          </a:p>
          <a:p>
            <a:pPr marL="109728" indent="0">
              <a:buNone/>
            </a:pPr>
            <a:endParaRPr lang="en-US" dirty="0"/>
          </a:p>
        </p:txBody>
      </p:sp>
      <p:graphicFrame>
        <p:nvGraphicFramePr>
          <p:cNvPr id="6" name="Diagram 5"/>
          <p:cNvGraphicFramePr/>
          <p:nvPr>
            <p:extLst>
              <p:ext uri="{D42A27DB-BD31-4B8C-83A1-F6EECF244321}">
                <p14:modId xmlns:p14="http://schemas.microsoft.com/office/powerpoint/2010/main" val="4100475722"/>
              </p:ext>
            </p:extLst>
          </p:nvPr>
        </p:nvGraphicFramePr>
        <p:xfrm>
          <a:off x="1524000" y="2438400"/>
          <a:ext cx="6096000" cy="35052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7" name="Picture 6"/>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0" y="0"/>
            <a:ext cx="1460500" cy="1143000"/>
          </a:xfrm>
          <a:prstGeom prst="rect">
            <a:avLst/>
          </a:prstGeom>
        </p:spPr>
      </p:pic>
    </p:spTree>
    <p:extLst>
      <p:ext uri="{BB962C8B-B14F-4D97-AF65-F5344CB8AC3E}">
        <p14:creationId xmlns:p14="http://schemas.microsoft.com/office/powerpoint/2010/main" val="3134344275"/>
      </p:ext>
    </p:extLst>
  </p:cSld>
  <p:clrMapOvr>
    <a:masterClrMapping/>
  </p:clrMapOvr>
  <p:transition spd="slow">
    <p:wip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70000" lnSpcReduction="20000"/>
          </a:bodyPr>
          <a:lstStyle/>
          <a:p>
            <a:pPr marL="624078" indent="-514350">
              <a:buFont typeface="+mj-lt"/>
              <a:buAutoNum type="arabicPeriod" startAt="9"/>
            </a:pPr>
            <a:r>
              <a:rPr lang="en-US" dirty="0" smtClean="0">
                <a:solidFill>
                  <a:schemeClr val="tx2">
                    <a:lumMod val="10000"/>
                  </a:schemeClr>
                </a:solidFill>
              </a:rPr>
              <a:t>BEGA does NOT accept hard copy financial disclosure forms from public filers or confidential filers</a:t>
            </a:r>
          </a:p>
          <a:p>
            <a:pPr lvl="1"/>
            <a:r>
              <a:rPr lang="en-US" sz="1900" dirty="0">
                <a:solidFill>
                  <a:schemeClr val="tx2">
                    <a:lumMod val="10000"/>
                  </a:schemeClr>
                </a:solidFill>
              </a:rPr>
              <a:t>Exceptions:</a:t>
            </a:r>
          </a:p>
          <a:p>
            <a:pPr lvl="2"/>
            <a:r>
              <a:rPr lang="en-US" sz="1900" b="1" dirty="0">
                <a:solidFill>
                  <a:schemeClr val="tx2">
                    <a:lumMod val="10000"/>
                  </a:schemeClr>
                </a:solidFill>
              </a:rPr>
              <a:t>A.</a:t>
            </a:r>
            <a:r>
              <a:rPr lang="en-US" sz="1900" dirty="0">
                <a:solidFill>
                  <a:schemeClr val="tx2">
                    <a:lumMod val="10000"/>
                  </a:schemeClr>
                </a:solidFill>
              </a:rPr>
              <a:t> A filer who have received an e-filing waiver pursuant to 3 DCMR §5702.2</a:t>
            </a:r>
          </a:p>
          <a:p>
            <a:pPr lvl="2"/>
            <a:r>
              <a:rPr lang="en-US" sz="1900" b="1" dirty="0">
                <a:solidFill>
                  <a:schemeClr val="tx2">
                    <a:lumMod val="10000"/>
                  </a:schemeClr>
                </a:solidFill>
              </a:rPr>
              <a:t>B.</a:t>
            </a:r>
            <a:r>
              <a:rPr lang="en-US" sz="1900" dirty="0">
                <a:solidFill>
                  <a:schemeClr val="tx2">
                    <a:lumMod val="10000"/>
                  </a:schemeClr>
                </a:solidFill>
              </a:rPr>
              <a:t> Separating public filers who do not have a profile in our e-filing system because they are separating outside the FDS filing season (this exception is subject to change once our new e-filing system is upgraded to allow for separation filings year round</a:t>
            </a:r>
            <a:r>
              <a:rPr lang="en-US" sz="1900" dirty="0" smtClean="0">
                <a:solidFill>
                  <a:schemeClr val="tx2">
                    <a:lumMod val="10000"/>
                  </a:schemeClr>
                </a:solidFill>
              </a:rPr>
              <a:t>)</a:t>
            </a:r>
          </a:p>
          <a:p>
            <a:pPr marL="624078" indent="-514350">
              <a:buFont typeface="+mj-lt"/>
              <a:buAutoNum type="arabicPeriod" startAt="9"/>
            </a:pPr>
            <a:r>
              <a:rPr lang="en-US" sz="2800" dirty="0" smtClean="0">
                <a:solidFill>
                  <a:schemeClr val="tx2">
                    <a:lumMod val="10000"/>
                  </a:schemeClr>
                </a:solidFill>
              </a:rPr>
              <a:t>Advise </a:t>
            </a:r>
            <a:r>
              <a:rPr lang="en-US" sz="2800" dirty="0">
                <a:solidFill>
                  <a:schemeClr val="tx2">
                    <a:lumMod val="10000"/>
                  </a:schemeClr>
                </a:solidFill>
              </a:rPr>
              <a:t>separating employees that they must file a final Financial Disclosure Statement within 90 days of separation (D.C. Official Code §1-1162.24(c)(1)) and encourage them to file it before </a:t>
            </a:r>
            <a:r>
              <a:rPr lang="en-US" sz="2800" dirty="0" smtClean="0">
                <a:solidFill>
                  <a:schemeClr val="tx2">
                    <a:lumMod val="10000"/>
                  </a:schemeClr>
                </a:solidFill>
              </a:rPr>
              <a:t>leaving</a:t>
            </a:r>
          </a:p>
          <a:p>
            <a:pPr lvl="1">
              <a:buFont typeface="Arial" panose="020B0604020202020204" pitchFamily="34" charset="0"/>
              <a:buChar char="•"/>
            </a:pPr>
            <a:r>
              <a:rPr lang="en-US" sz="1800" dirty="0">
                <a:solidFill>
                  <a:schemeClr val="tx2">
                    <a:lumMod val="10000"/>
                  </a:schemeClr>
                </a:solidFill>
              </a:rPr>
              <a:t>A separating filer who has been designated as a Public Financial Disclosure Statement filer and would like to complete the final form on their last day of work may file a hard copy form </a:t>
            </a:r>
            <a:r>
              <a:rPr lang="en-US" sz="1800" b="1" i="1" dirty="0">
                <a:solidFill>
                  <a:schemeClr val="tx2">
                    <a:lumMod val="10000"/>
                  </a:schemeClr>
                </a:solidFill>
              </a:rPr>
              <a:t>IF</a:t>
            </a:r>
            <a:r>
              <a:rPr lang="en-US" sz="1800" dirty="0">
                <a:solidFill>
                  <a:schemeClr val="tx2">
                    <a:lumMod val="10000"/>
                  </a:schemeClr>
                </a:solidFill>
              </a:rPr>
              <a:t> s/he is unable able to log-in to our e-filing </a:t>
            </a:r>
            <a:r>
              <a:rPr lang="en-US" sz="1800" dirty="0" smtClean="0">
                <a:solidFill>
                  <a:schemeClr val="tx2">
                    <a:lumMod val="10000"/>
                  </a:schemeClr>
                </a:solidFill>
              </a:rPr>
              <a:t>system</a:t>
            </a:r>
          </a:p>
          <a:p>
            <a:pPr marL="624078" indent="-514350">
              <a:buFont typeface="+mj-lt"/>
              <a:buAutoNum type="arabicPeriod" startAt="9"/>
            </a:pPr>
            <a:r>
              <a:rPr lang="en-US" sz="2500" dirty="0" smtClean="0">
                <a:solidFill>
                  <a:schemeClr val="tx2">
                    <a:lumMod val="10000"/>
                  </a:schemeClr>
                </a:solidFill>
              </a:rPr>
              <a:t>Make note of separating filers who give you FDS forms before leaving</a:t>
            </a:r>
          </a:p>
          <a:p>
            <a:pPr marL="880110" lvl="1" indent="-514350"/>
            <a:r>
              <a:rPr lang="en-US" sz="2100" dirty="0" smtClean="0">
                <a:solidFill>
                  <a:schemeClr val="tx2">
                    <a:lumMod val="10000"/>
                  </a:schemeClr>
                </a:solidFill>
              </a:rPr>
              <a:t>Send PFDS forms to the BEGA FDS Inbox (</a:t>
            </a:r>
            <a:r>
              <a:rPr lang="en-US" sz="2100" dirty="0" smtClean="0">
                <a:solidFill>
                  <a:schemeClr val="tx2">
                    <a:lumMod val="10000"/>
                  </a:schemeClr>
                </a:solidFill>
                <a:hlinkClick r:id="rId3"/>
              </a:rPr>
              <a:t>bega-fds@dc.gov</a:t>
            </a:r>
            <a:r>
              <a:rPr lang="en-US" sz="2100" dirty="0" smtClean="0">
                <a:solidFill>
                  <a:schemeClr val="tx2">
                    <a:lumMod val="10000"/>
                  </a:schemeClr>
                </a:solidFill>
              </a:rPr>
              <a:t>) immediately upon receipt</a:t>
            </a:r>
          </a:p>
          <a:p>
            <a:pPr marL="880110" lvl="1" indent="-514350"/>
            <a:r>
              <a:rPr lang="en-US" sz="2100" dirty="0" smtClean="0">
                <a:solidFill>
                  <a:schemeClr val="tx2">
                    <a:lumMod val="10000"/>
                  </a:schemeClr>
                </a:solidFill>
              </a:rPr>
              <a:t>If the filer is a CFDS filer make written record of the filing, list the filer on your CFDS list (for the upcoming season) and note on the list that the filer filed within 90 days of separation and the actual date of filing</a:t>
            </a:r>
            <a:endParaRPr lang="en-US" sz="2100" dirty="0">
              <a:solidFill>
                <a:schemeClr val="tx2">
                  <a:lumMod val="10000"/>
                </a:schemeClr>
              </a:solidFill>
            </a:endParaRPr>
          </a:p>
          <a:p>
            <a:pPr marL="365760" lvl="1" indent="0">
              <a:buNone/>
            </a:pPr>
            <a:endParaRPr lang="en-US" sz="1900" dirty="0" smtClean="0">
              <a:solidFill>
                <a:schemeClr val="tx2">
                  <a:lumMod val="10000"/>
                </a:schemeClr>
              </a:solidFill>
            </a:endParaRPr>
          </a:p>
          <a:p>
            <a:pPr marL="603504" lvl="2" indent="0">
              <a:buNone/>
            </a:pPr>
            <a:endParaRPr lang="en-US" sz="1600" dirty="0" smtClean="0">
              <a:solidFill>
                <a:schemeClr val="tx2">
                  <a:lumMod val="10000"/>
                </a:schemeClr>
              </a:solidFill>
              <a:latin typeface="Calibri"/>
              <a:cs typeface="Calibri"/>
            </a:endParaRPr>
          </a:p>
        </p:txBody>
      </p:sp>
      <p:sp>
        <p:nvSpPr>
          <p:cNvPr id="3" name="Title 2"/>
          <p:cNvSpPr>
            <a:spLocks noGrp="1"/>
          </p:cNvSpPr>
          <p:nvPr>
            <p:ph type="title"/>
          </p:nvPr>
        </p:nvSpPr>
        <p:spPr>
          <a:xfrm>
            <a:off x="1524000" y="274638"/>
            <a:ext cx="7162800" cy="1143000"/>
          </a:xfrm>
        </p:spPr>
        <p:txBody>
          <a:bodyPr>
            <a:normAutofit fontScale="90000"/>
          </a:bodyPr>
          <a:lstStyle/>
          <a:p>
            <a:r>
              <a:rPr lang="en-US" sz="3200" dirty="0">
                <a:solidFill>
                  <a:schemeClr val="tx2">
                    <a:lumMod val="10000"/>
                  </a:schemeClr>
                </a:solidFill>
                <a:latin typeface="Agency FB" panose="020B0503020202020204" pitchFamily="34" charset="0"/>
              </a:rPr>
              <a:t>PART 1:</a:t>
            </a:r>
            <a:r>
              <a:rPr lang="en-US" sz="3200" cap="all" dirty="0" smtClean="0">
                <a:solidFill>
                  <a:schemeClr val="bg2"/>
                </a:solidFill>
                <a:latin typeface="Agency FB" panose="020B0503020202020204" pitchFamily="34" charset="0"/>
              </a:rPr>
              <a:t> General </a:t>
            </a:r>
            <a:r>
              <a:rPr lang="en-US" sz="3200" cap="all" dirty="0">
                <a:solidFill>
                  <a:schemeClr val="bg2"/>
                </a:solidFill>
                <a:latin typeface="Agency FB" panose="020B0503020202020204" pitchFamily="34" charset="0"/>
              </a:rPr>
              <a:t>Best Practices and Tips for Agencies and Ethics Counselors</a:t>
            </a:r>
            <a:br>
              <a:rPr lang="en-US" sz="3200" cap="all" dirty="0">
                <a:solidFill>
                  <a:schemeClr val="bg2"/>
                </a:solidFill>
                <a:latin typeface="Agency FB" panose="020B0503020202020204" pitchFamily="34" charset="0"/>
              </a:rPr>
            </a:br>
            <a:endParaRPr lang="en-US" sz="3200" dirty="0"/>
          </a:p>
        </p:txBody>
      </p:sp>
      <p:pic>
        <p:nvPicPr>
          <p:cNvPr id="4" name="Picture 3"/>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0"/>
            <a:ext cx="1460500" cy="1143000"/>
          </a:xfrm>
          <a:prstGeom prst="rect">
            <a:avLst/>
          </a:prstGeom>
        </p:spPr>
      </p:pic>
    </p:spTree>
    <p:extLst>
      <p:ext uri="{BB962C8B-B14F-4D97-AF65-F5344CB8AC3E}">
        <p14:creationId xmlns:p14="http://schemas.microsoft.com/office/powerpoint/2010/main" val="2827616058"/>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randombar(horizontal)">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randombar(horizontal)">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randombar(horizontal)">
                                      <p:cBhvr>
                                        <p:cTn id="17" dur="500"/>
                                        <p:tgtEl>
                                          <p:spTgt spid="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4" presetClass="entr" presetSubtype="10" fill="hold" nodeType="click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randombar(horizontal)">
                                      <p:cBhvr>
                                        <p:cTn id="22" dur="500"/>
                                        <p:tgtEl>
                                          <p:spTgt spid="2">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4" presetClass="entr" presetSubtype="10" fill="hold" nodeType="clickEffect">
                                  <p:stCondLst>
                                    <p:cond delay="0"/>
                                  </p:stCondLst>
                                  <p:childTnLst>
                                    <p:set>
                                      <p:cBhvr>
                                        <p:cTn id="26" dur="1" fill="hold">
                                          <p:stCondLst>
                                            <p:cond delay="0"/>
                                          </p:stCondLst>
                                        </p:cTn>
                                        <p:tgtEl>
                                          <p:spTgt spid="2">
                                            <p:txEl>
                                              <p:pRg st="4" end="4"/>
                                            </p:txEl>
                                          </p:spTgt>
                                        </p:tgtEl>
                                        <p:attrNameLst>
                                          <p:attrName>style.visibility</p:attrName>
                                        </p:attrNameLst>
                                      </p:cBhvr>
                                      <p:to>
                                        <p:strVal val="visible"/>
                                      </p:to>
                                    </p:set>
                                    <p:animEffect transition="in" filter="randombar(horizontal)">
                                      <p:cBhvr>
                                        <p:cTn id="27" dur="500"/>
                                        <p:tgtEl>
                                          <p:spTgt spid="2">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4" presetClass="entr" presetSubtype="10" fill="hold" nodeType="clickEffect">
                                  <p:stCondLst>
                                    <p:cond delay="0"/>
                                  </p:stCondLst>
                                  <p:childTnLst>
                                    <p:set>
                                      <p:cBhvr>
                                        <p:cTn id="31" dur="1" fill="hold">
                                          <p:stCondLst>
                                            <p:cond delay="0"/>
                                          </p:stCondLst>
                                        </p:cTn>
                                        <p:tgtEl>
                                          <p:spTgt spid="2">
                                            <p:txEl>
                                              <p:pRg st="5" end="5"/>
                                            </p:txEl>
                                          </p:spTgt>
                                        </p:tgtEl>
                                        <p:attrNameLst>
                                          <p:attrName>style.visibility</p:attrName>
                                        </p:attrNameLst>
                                      </p:cBhvr>
                                      <p:to>
                                        <p:strVal val="visible"/>
                                      </p:to>
                                    </p:set>
                                    <p:animEffect transition="in" filter="randombar(horizontal)">
                                      <p:cBhvr>
                                        <p:cTn id="32" dur="500"/>
                                        <p:tgtEl>
                                          <p:spTgt spid="2">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4" presetClass="entr" presetSubtype="10" fill="hold" nodeType="clickEffect">
                                  <p:stCondLst>
                                    <p:cond delay="0"/>
                                  </p:stCondLst>
                                  <p:childTnLst>
                                    <p:set>
                                      <p:cBhvr>
                                        <p:cTn id="36" dur="1" fill="hold">
                                          <p:stCondLst>
                                            <p:cond delay="0"/>
                                          </p:stCondLst>
                                        </p:cTn>
                                        <p:tgtEl>
                                          <p:spTgt spid="2">
                                            <p:txEl>
                                              <p:pRg st="6" end="6"/>
                                            </p:txEl>
                                          </p:spTgt>
                                        </p:tgtEl>
                                        <p:attrNameLst>
                                          <p:attrName>style.visibility</p:attrName>
                                        </p:attrNameLst>
                                      </p:cBhvr>
                                      <p:to>
                                        <p:strVal val="visible"/>
                                      </p:to>
                                    </p:set>
                                    <p:animEffect transition="in" filter="randombar(horizontal)">
                                      <p:cBhvr>
                                        <p:cTn id="37" dur="500"/>
                                        <p:tgtEl>
                                          <p:spTgt spid="2">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4" presetClass="entr" presetSubtype="10" fill="hold" nodeType="clickEffect">
                                  <p:stCondLst>
                                    <p:cond delay="0"/>
                                  </p:stCondLst>
                                  <p:childTnLst>
                                    <p:set>
                                      <p:cBhvr>
                                        <p:cTn id="41" dur="1" fill="hold">
                                          <p:stCondLst>
                                            <p:cond delay="0"/>
                                          </p:stCondLst>
                                        </p:cTn>
                                        <p:tgtEl>
                                          <p:spTgt spid="2">
                                            <p:txEl>
                                              <p:pRg st="7" end="7"/>
                                            </p:txEl>
                                          </p:spTgt>
                                        </p:tgtEl>
                                        <p:attrNameLst>
                                          <p:attrName>style.visibility</p:attrName>
                                        </p:attrNameLst>
                                      </p:cBhvr>
                                      <p:to>
                                        <p:strVal val="visible"/>
                                      </p:to>
                                    </p:set>
                                    <p:animEffect transition="in" filter="randombar(horizontal)">
                                      <p:cBhvr>
                                        <p:cTn id="42" dur="500"/>
                                        <p:tgtEl>
                                          <p:spTgt spid="2">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4" presetClass="entr" presetSubtype="10" fill="hold" nodeType="clickEffect">
                                  <p:stCondLst>
                                    <p:cond delay="0"/>
                                  </p:stCondLst>
                                  <p:childTnLst>
                                    <p:set>
                                      <p:cBhvr>
                                        <p:cTn id="46" dur="1" fill="hold">
                                          <p:stCondLst>
                                            <p:cond delay="0"/>
                                          </p:stCondLst>
                                        </p:cTn>
                                        <p:tgtEl>
                                          <p:spTgt spid="2">
                                            <p:txEl>
                                              <p:pRg st="8" end="8"/>
                                            </p:txEl>
                                          </p:spTgt>
                                        </p:tgtEl>
                                        <p:attrNameLst>
                                          <p:attrName>style.visibility</p:attrName>
                                        </p:attrNameLst>
                                      </p:cBhvr>
                                      <p:to>
                                        <p:strVal val="visible"/>
                                      </p:to>
                                    </p:set>
                                    <p:animEffect transition="in" filter="randombar(horizontal)">
                                      <p:cBhvr>
                                        <p:cTn id="47" dur="500"/>
                                        <p:tgtEl>
                                          <p:spTgt spid="2">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85000" lnSpcReduction="20000"/>
          </a:bodyPr>
          <a:lstStyle/>
          <a:p>
            <a:pPr marL="624078" indent="-514350">
              <a:buFont typeface="+mj-lt"/>
              <a:buAutoNum type="arabicPeriod" startAt="12"/>
            </a:pPr>
            <a:r>
              <a:rPr lang="en-US" dirty="0">
                <a:solidFill>
                  <a:schemeClr val="tx2">
                    <a:lumMod val="10000"/>
                  </a:schemeClr>
                </a:solidFill>
              </a:rPr>
              <a:t>We would prefer it if filers contacted us directly with questions and </a:t>
            </a:r>
            <a:r>
              <a:rPr lang="en-US" dirty="0" smtClean="0">
                <a:solidFill>
                  <a:schemeClr val="tx2">
                    <a:lumMod val="10000"/>
                  </a:schemeClr>
                </a:solidFill>
              </a:rPr>
              <a:t>requests</a:t>
            </a:r>
          </a:p>
          <a:p>
            <a:pPr marL="708660" lvl="1" indent="-342900"/>
            <a:r>
              <a:rPr lang="en-US" sz="1600" dirty="0" smtClean="0">
                <a:solidFill>
                  <a:schemeClr val="tx2">
                    <a:lumMod val="10000"/>
                  </a:schemeClr>
                </a:solidFill>
              </a:rPr>
              <a:t>We organize filer correspondence in a very specific manner and we would </a:t>
            </a:r>
            <a:r>
              <a:rPr lang="en-US" sz="1600" dirty="0">
                <a:solidFill>
                  <a:schemeClr val="tx2">
                    <a:lumMod val="10000"/>
                  </a:schemeClr>
                </a:solidFill>
              </a:rPr>
              <a:t>be better </a:t>
            </a:r>
            <a:r>
              <a:rPr lang="en-US" sz="1600" dirty="0" smtClean="0">
                <a:solidFill>
                  <a:schemeClr val="tx2">
                    <a:lumMod val="10000"/>
                  </a:schemeClr>
                </a:solidFill>
              </a:rPr>
              <a:t>able to maintain our records if the filers contacted us directly instead of the Ethics Counselors contacting us on behalf of the filer</a:t>
            </a:r>
          </a:p>
          <a:p>
            <a:pPr marL="624078" indent="-514350">
              <a:buFont typeface="+mj-lt"/>
              <a:buAutoNum type="arabicPeriod" startAt="12"/>
            </a:pPr>
            <a:r>
              <a:rPr lang="en-US" dirty="0" smtClean="0">
                <a:solidFill>
                  <a:schemeClr val="tx2">
                    <a:lumMod val="10000"/>
                  </a:schemeClr>
                </a:solidFill>
              </a:rPr>
              <a:t>Periodically remind all designated filers that they are required to take one full ethics training annually</a:t>
            </a:r>
          </a:p>
          <a:p>
            <a:pPr marL="624078" indent="-514350">
              <a:buFont typeface="+mj-lt"/>
              <a:buAutoNum type="arabicPeriod" startAt="12"/>
            </a:pPr>
            <a:r>
              <a:rPr lang="en-US" dirty="0" smtClean="0">
                <a:solidFill>
                  <a:schemeClr val="tx2">
                    <a:lumMod val="10000"/>
                  </a:schemeClr>
                </a:solidFill>
              </a:rPr>
              <a:t>Be sure to instruct FDS filers to provide their name as you reported it on the filer list on all correspondence with BEGA</a:t>
            </a:r>
          </a:p>
          <a:p>
            <a:pPr marL="624078" indent="-514350">
              <a:buFont typeface="+mj-lt"/>
              <a:buAutoNum type="arabicPeriod" startAt="12"/>
            </a:pPr>
            <a:r>
              <a:rPr lang="en-US" dirty="0" smtClean="0">
                <a:solidFill>
                  <a:schemeClr val="tx2">
                    <a:lumMod val="10000"/>
                  </a:schemeClr>
                </a:solidFill>
              </a:rPr>
              <a:t>If your agency has a board or commission over it, include the members on your list or check-in with the administrative staff assigned to the board or commission to make sure that a list of members is submitted to BEGA</a:t>
            </a:r>
          </a:p>
          <a:p>
            <a:pPr marL="624078" indent="-514350">
              <a:buFont typeface="+mj-lt"/>
              <a:buAutoNum type="arabicPeriod" startAt="12"/>
            </a:pPr>
            <a:endParaRPr lang="en-US" dirty="0"/>
          </a:p>
        </p:txBody>
      </p:sp>
      <p:sp>
        <p:nvSpPr>
          <p:cNvPr id="3" name="Title 2"/>
          <p:cNvSpPr>
            <a:spLocks noGrp="1"/>
          </p:cNvSpPr>
          <p:nvPr>
            <p:ph type="title"/>
          </p:nvPr>
        </p:nvSpPr>
        <p:spPr>
          <a:xfrm>
            <a:off x="1600200" y="274638"/>
            <a:ext cx="7086600" cy="1143000"/>
          </a:xfrm>
        </p:spPr>
        <p:txBody>
          <a:bodyPr>
            <a:normAutofit/>
          </a:bodyPr>
          <a:lstStyle/>
          <a:p>
            <a:r>
              <a:rPr lang="en-US" sz="3200" dirty="0">
                <a:solidFill>
                  <a:schemeClr val="tx2">
                    <a:lumMod val="10000"/>
                  </a:schemeClr>
                </a:solidFill>
                <a:latin typeface="Agency FB" panose="020B0503020202020204" pitchFamily="34" charset="0"/>
              </a:rPr>
              <a:t>PART 1:</a:t>
            </a:r>
            <a:r>
              <a:rPr lang="en-US" sz="3200" cap="all" dirty="0">
                <a:solidFill>
                  <a:schemeClr val="bg2"/>
                </a:solidFill>
                <a:latin typeface="Agency FB" panose="020B0503020202020204" pitchFamily="34" charset="0"/>
              </a:rPr>
              <a:t> General Best Practices and Tips for Agencies and Ethics Counselors</a:t>
            </a:r>
            <a:endParaRPr lang="en-US" sz="3200" dirty="0"/>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1460500" cy="1143000"/>
          </a:xfrm>
          <a:prstGeom prst="rect">
            <a:avLst/>
          </a:prstGeom>
        </p:spPr>
      </p:pic>
    </p:spTree>
    <p:extLst>
      <p:ext uri="{BB962C8B-B14F-4D97-AF65-F5344CB8AC3E}">
        <p14:creationId xmlns:p14="http://schemas.microsoft.com/office/powerpoint/2010/main" val="3831070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ustom 2">
      <a:dk1>
        <a:srgbClr val="FFFFFF"/>
      </a:dk1>
      <a:lt1>
        <a:sysClr val="window" lastClr="FFFFFF"/>
      </a:lt1>
      <a:dk2>
        <a:srgbClr val="696464"/>
      </a:dk2>
      <a:lt2>
        <a:srgbClr val="E9E5DC"/>
      </a:lt2>
      <a:accent1>
        <a:srgbClr val="FF0000"/>
      </a:accent1>
      <a:accent2>
        <a:srgbClr val="FFFFFF"/>
      </a:accent2>
      <a:accent3>
        <a:srgbClr val="A28E6A"/>
      </a:accent3>
      <a:accent4>
        <a:srgbClr val="956251"/>
      </a:accent4>
      <a:accent5>
        <a:srgbClr val="918485"/>
      </a:accent5>
      <a:accent6>
        <a:srgbClr val="855D5D"/>
      </a:accent6>
      <a:hlink>
        <a:srgbClr val="CC9900"/>
      </a:hlink>
      <a:folHlink>
        <a:srgbClr val="96A9A9"/>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18906</TotalTime>
  <Words>2182</Words>
  <Application>Microsoft Office PowerPoint</Application>
  <PresentationFormat>On-screen Show (4:3)</PresentationFormat>
  <Paragraphs>198</Paragraphs>
  <Slides>23</Slides>
  <Notes>23</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Concourse</vt:lpstr>
      <vt:lpstr> ETHICS COUNSELOR FDS DUTIES</vt:lpstr>
      <vt:lpstr>AGENDA </vt:lpstr>
      <vt:lpstr>FDS Updates</vt:lpstr>
      <vt:lpstr>PART 1: General Best Practices and Tips for Agencies and Ethics Counselors </vt:lpstr>
      <vt:lpstr>PART 1: General Best Practices and Tips for Agencies and Ethics Counselors </vt:lpstr>
      <vt:lpstr>PART 1: General Best Practices and Tips for Agencies and Ethics Counselors </vt:lpstr>
      <vt:lpstr>PART 1: General Best Practices and Tips for Agencies and Ethics Counselors </vt:lpstr>
      <vt:lpstr>PART 1: General Best Practices and Tips for Agencies and Ethics Counselors </vt:lpstr>
      <vt:lpstr>PART 1: General Best Practices and Tips for Agencies and Ethics Counselors</vt:lpstr>
      <vt:lpstr>PART 2: Annual FDS Season Timeline</vt:lpstr>
      <vt:lpstr>PART 2: Annual FDS Season Timeline</vt:lpstr>
      <vt:lpstr>PART 2: Annual FDS Season Timeline – Cont’d</vt:lpstr>
      <vt:lpstr>PART 2: Annual FDS Season Timeline– Cont’d</vt:lpstr>
      <vt:lpstr>PART 2: Annual FDS Season Timeline– Cont’d</vt:lpstr>
      <vt:lpstr>PART 3: Internal Duties of BEGA and Ethics Counselors </vt:lpstr>
      <vt:lpstr>PART 3: Internal Duties of BEGA and Ethics Counselors: Responsibilities Breakdown</vt:lpstr>
      <vt:lpstr> </vt:lpstr>
      <vt:lpstr>PART 3: Internal Duties of BEGA and Ethics Counselors: Filer Designation Process – Cont’d</vt:lpstr>
      <vt:lpstr>PART 3: Internal Duties of BEGA and Ethics Counselors: Filer Designation Process – COUNCIL</vt:lpstr>
      <vt:lpstr>PART 3: Internal Duties of BEGA and Ethics Counselors:  Filer Designation Process  </vt:lpstr>
      <vt:lpstr>PART 3: Internal Duties of BEGA and Ethics Counselors  (Cont’d): Designation Appeals </vt:lpstr>
      <vt:lpstr>Asia Stewart-Mitchell</vt:lpstr>
      <vt:lpstr>PowerPoint Presentation</vt:lpstr>
    </vt:vector>
  </TitlesOfParts>
  <Company>DC Government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ETHIC’S DAY  FINANCIAL DISCLOSURE PRESENTATION</dc:title>
  <dc:creator>ServUS</dc:creator>
  <cp:lastModifiedBy>Windows User</cp:lastModifiedBy>
  <cp:revision>151</cp:revision>
  <cp:lastPrinted>2018-10-02T21:32:58Z</cp:lastPrinted>
  <dcterms:created xsi:type="dcterms:W3CDTF">2017-10-03T14:53:21Z</dcterms:created>
  <dcterms:modified xsi:type="dcterms:W3CDTF">2018-11-27T18:00:59Z</dcterms:modified>
</cp:coreProperties>
</file>