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79" r:id="rId3"/>
    <p:sldId id="280" r:id="rId4"/>
    <p:sldId id="277" r:id="rId5"/>
    <p:sldId id="278" r:id="rId6"/>
    <p:sldId id="262" r:id="rId7"/>
    <p:sldId id="274" r:id="rId8"/>
    <p:sldId id="263" r:id="rId9"/>
    <p:sldId id="258" r:id="rId10"/>
    <p:sldId id="259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60" r:id="rId22"/>
    <p:sldId id="275" r:id="rId23"/>
    <p:sldId id="276" r:id="rId24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7E7"/>
    <a:srgbClr val="BD57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C8D35B46-B0AA-4A6E-9A67-E2FB62526FF0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F9AB836A-B321-4EA7-AB86-01EF4678B12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5B46-B0AA-4A6E-9A67-E2FB62526FF0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AB836A-B321-4EA7-AB86-01EF4678B12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5B46-B0AA-4A6E-9A67-E2FB62526FF0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AB836A-B321-4EA7-AB86-01EF4678B12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5B46-B0AA-4A6E-9A67-E2FB62526FF0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AB836A-B321-4EA7-AB86-01EF4678B12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C8D35B46-B0AA-4A6E-9A67-E2FB62526FF0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F9AB836A-B321-4EA7-AB86-01EF4678B129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en-US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8D35B46-B0AA-4A6E-9A67-E2FB62526FF0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9AB836A-B321-4EA7-AB86-01EF4678B12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8D35B46-B0AA-4A6E-9A67-E2FB62526FF0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9AB836A-B321-4EA7-AB86-01EF4678B129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5B46-B0AA-4A6E-9A67-E2FB62526FF0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AB836A-B321-4EA7-AB86-01EF4678B129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5B46-B0AA-4A6E-9A67-E2FB62526FF0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AB836A-B321-4EA7-AB86-01EF4678B12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8D35B46-B0AA-4A6E-9A67-E2FB62526FF0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9AB836A-B321-4EA7-AB86-01EF4678B12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5B46-B0AA-4A6E-9A67-E2FB62526FF0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836A-B321-4EA7-AB86-01EF4678B1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C8D35B46-B0AA-4A6E-9A67-E2FB62526FF0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F9AB836A-B321-4EA7-AB86-01EF4678B1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Board </a:t>
            </a:r>
            <a:r>
              <a:rPr lang="en-US" b="1" dirty="0"/>
              <a:t>of Ethics and Government Accountability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en-US" sz="5900" b="1" dirty="0" smtClean="0"/>
              <a:t>Bill 21-250, the “Comprehensive Code of Conduct of the District of Columbia Establishment and BEGA Amendment Act of 2015”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1400" dirty="0" smtClean="0"/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endParaRPr lang="en-US" sz="1400" b="1" dirty="0"/>
          </a:p>
          <a:p>
            <a:pPr marL="0" indent="0" algn="ctr">
              <a:buNone/>
            </a:pPr>
            <a:endParaRPr lang="en-US" sz="2100" b="1" dirty="0" smtClean="0"/>
          </a:p>
          <a:p>
            <a:pPr marL="0" indent="0" algn="ctr">
              <a:buNone/>
            </a:pPr>
            <a:endParaRPr lang="en-US" sz="2100" b="1" dirty="0"/>
          </a:p>
          <a:p>
            <a:pPr marL="0" indent="0" algn="ctr">
              <a:buNone/>
            </a:pPr>
            <a:r>
              <a:rPr lang="en-US" sz="2100" b="1" dirty="0" smtClean="0"/>
              <a:t>Robert J. Spagnoletti</a:t>
            </a:r>
          </a:p>
          <a:p>
            <a:pPr marL="0" indent="0" algn="ctr">
              <a:buNone/>
            </a:pPr>
            <a:r>
              <a:rPr lang="en-US" sz="2100" b="1" dirty="0" smtClean="0"/>
              <a:t>Chairman, Board of Ethics and Government Accountability</a:t>
            </a:r>
          </a:p>
          <a:p>
            <a:pPr marL="0" indent="0" algn="ctr">
              <a:buNone/>
            </a:pPr>
            <a:r>
              <a:rPr lang="en-US" sz="1400" b="1" dirty="0" smtClean="0"/>
              <a:t>(202) 481-3411</a:t>
            </a:r>
          </a:p>
          <a:p>
            <a:pPr marL="0" indent="0" algn="ctr">
              <a:buNone/>
            </a:pPr>
            <a:r>
              <a:rPr lang="en-US" sz="1400" b="1" dirty="0" smtClean="0"/>
              <a:t>July 8, 2015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r">
              <a:buNone/>
            </a:pPr>
            <a:endParaRPr lang="en-US" sz="3600" dirty="0" smtClean="0"/>
          </a:p>
          <a:p>
            <a:pPr marL="0" indent="0" algn="r">
              <a:buNone/>
            </a:pPr>
            <a:endParaRPr lang="en-US" sz="3600" dirty="0"/>
          </a:p>
          <a:p>
            <a:pPr marL="0" indent="0" algn="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1100" dirty="0" smtClean="0"/>
          </a:p>
          <a:p>
            <a:pPr marL="0" indent="0" algn="ctr">
              <a:buNone/>
            </a:pPr>
            <a:endParaRPr lang="en-US" sz="2800" dirty="0"/>
          </a:p>
        </p:txBody>
      </p:sp>
      <p:pic>
        <p:nvPicPr>
          <p:cNvPr id="8" name="Picture 8" descr="C:\Documents and Settings\david.ramirez\Local Settings\Temporary Internet Files\Content.IE5\O5UJO16R\MP90036265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757" y="2819400"/>
            <a:ext cx="3657600" cy="219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7217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067800" cy="12192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Gifts Between Covered Individuals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/>
              <a:t>(Continued)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78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New provision: Caps </a:t>
            </a:r>
            <a:r>
              <a:rPr lang="en-US" sz="2800" dirty="0"/>
              <a:t>at $300 the aggregate market value of gifts that official superiors may receive from a group of </a:t>
            </a:r>
            <a:r>
              <a:rPr lang="en-US" sz="2800" dirty="0" smtClean="0"/>
              <a:t>subordinates regardless </a:t>
            </a:r>
            <a:r>
              <a:rPr lang="en-US" sz="2800" dirty="0"/>
              <a:t>of the number of contributing individuals</a:t>
            </a:r>
          </a:p>
          <a:p>
            <a:pPr lvl="0"/>
            <a:r>
              <a:rPr lang="en-US" sz="2800" dirty="0" smtClean="0"/>
              <a:t>Applies </a:t>
            </a:r>
            <a:r>
              <a:rPr lang="en-US" sz="2800" dirty="0"/>
              <a:t>to gifts appropriate to certain occasions, such as marriages and retirements</a:t>
            </a:r>
          </a:p>
          <a:p>
            <a:pPr lvl="0"/>
            <a:r>
              <a:rPr lang="en-US" sz="2800" dirty="0"/>
              <a:t>Based on Department of Defense </a:t>
            </a:r>
            <a:r>
              <a:rPr lang="en-US" sz="2800" dirty="0" smtClean="0"/>
              <a:t>Joint </a:t>
            </a:r>
            <a:r>
              <a:rPr lang="en-US" sz="2800" dirty="0"/>
              <a:t>Ethics Regulation 2-203(a) (November 17, 2011)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776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		      Emergency Relief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New provision: Authorizes </a:t>
            </a:r>
            <a:r>
              <a:rPr lang="en-US" sz="2800" dirty="0"/>
              <a:t>the Director of Government Ethics, upon written request, to allow covered individuals to solicit voluntary support for victims of </a:t>
            </a:r>
            <a:r>
              <a:rPr lang="en-US" sz="2800" dirty="0" smtClean="0"/>
              <a:t>emergencies </a:t>
            </a:r>
            <a:r>
              <a:rPr lang="en-US" sz="2800" dirty="0"/>
              <a:t>and </a:t>
            </a:r>
            <a:r>
              <a:rPr lang="en-US" sz="2800" dirty="0" smtClean="0"/>
              <a:t>disasters</a:t>
            </a:r>
            <a:endParaRPr lang="en-US" sz="2800" dirty="0"/>
          </a:p>
          <a:p>
            <a:pPr lvl="0"/>
            <a:r>
              <a:rPr lang="en-US" sz="2800" dirty="0"/>
              <a:t>Based on </a:t>
            </a:r>
            <a:r>
              <a:rPr lang="en-US" sz="2800" dirty="0" smtClean="0"/>
              <a:t>new regulations </a:t>
            </a:r>
            <a:r>
              <a:rPr lang="en-US" sz="2800" dirty="0"/>
              <a:t>related to the federal CFC</a:t>
            </a:r>
          </a:p>
        </p:txBody>
      </p:sp>
      <p:pic>
        <p:nvPicPr>
          <p:cNvPr id="6147" name="Picture 3" descr="C:\Users\alex.hillmann\AppData\Local\Microsoft\Windows\Temporary Internet Files\Content.IE5\25Q7HOYI\220px-Hurricane_Irene_radar_North_Carolina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240" y="4245464"/>
            <a:ext cx="2617960" cy="240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6798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        Restrictions </a:t>
            </a:r>
            <a:r>
              <a:rPr lang="en-US" b="1" dirty="0"/>
              <a:t>on </a:t>
            </a:r>
            <a:r>
              <a:rPr lang="en-US" b="1" dirty="0" smtClean="0"/>
              <a:t>Hiring </a:t>
            </a:r>
            <a:r>
              <a:rPr lang="en-US" b="1" dirty="0"/>
              <a:t>and </a:t>
            </a:r>
            <a:r>
              <a:rPr lang="en-US" b="1" dirty="0" smtClean="0"/>
              <a:t>Employment                 			     (Nepotism</a:t>
            </a:r>
            <a:r>
              <a:rPr lang="en-US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New provision: Nepotism </a:t>
            </a:r>
            <a:r>
              <a:rPr lang="en-US" sz="2800" dirty="0"/>
              <a:t>prohibitions apply to both paid and unpaid positions in an agency in which the hiring official serves or exercises jurisdiction or control</a:t>
            </a:r>
          </a:p>
          <a:p>
            <a:pPr lvl="0"/>
            <a:r>
              <a:rPr lang="en-US" sz="2800" dirty="0" smtClean="0"/>
              <a:t>Hiring </a:t>
            </a:r>
            <a:r>
              <a:rPr lang="en-US" sz="2800" dirty="0"/>
              <a:t>official’s actions include interviewing, selecting, appointing, employing, evaluating, promoting, demoting, reassigning, advancing, disciplining, or separating, or otherwise advocating for or taking any personnel action</a:t>
            </a:r>
          </a:p>
          <a:p>
            <a:pPr lvl="0"/>
            <a:r>
              <a:rPr lang="en-US" sz="2800" smtClean="0"/>
              <a:t>Follows </a:t>
            </a:r>
            <a:r>
              <a:rPr lang="en-US" sz="2800" dirty="0"/>
              <a:t>practice in Florida, which has a very similar statute</a:t>
            </a:r>
          </a:p>
        </p:txBody>
      </p:sp>
      <p:pic>
        <p:nvPicPr>
          <p:cNvPr id="5124" name="Picture 4" descr="C:\Users\alex.hillmann\AppData\Local\Microsoft\Windows\Temporary Internet Files\Content.IE5\J1HHPYA4\family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9" y="762000"/>
            <a:ext cx="1241498" cy="768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0076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                            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Autofit/>
          </a:bodyPr>
          <a:lstStyle/>
          <a:p>
            <a:r>
              <a:rPr lang="en-US" sz="2800" dirty="0" smtClean="0"/>
              <a:t>Definition of “gift”</a:t>
            </a:r>
          </a:p>
          <a:p>
            <a:pPr lvl="0"/>
            <a:r>
              <a:rPr lang="en-US" sz="2800" dirty="0" smtClean="0"/>
              <a:t>As amended, retains general meaning of “[anything] having monetary value,” but draws on a number of sources, including Council Rule III, to expand the list of those items, benefits, and services to be excluded</a:t>
            </a:r>
          </a:p>
          <a:p>
            <a:pPr lvl="0"/>
            <a:r>
              <a:rPr lang="en-US" sz="2800" dirty="0" smtClean="0"/>
              <a:t>One new exclusion, for elected officials, is for admission to and the cost of food and beverages consumed at events sponsored by a trade association or a civic, charitable, or community organization, provided that the invitation to the event is extended directly by the event sponsor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314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3652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                                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3721"/>
            <a:ext cx="8229600" cy="4392680"/>
          </a:xfrm>
        </p:spPr>
        <p:txBody>
          <a:bodyPr>
            <a:noAutofit/>
          </a:bodyPr>
          <a:lstStyle/>
          <a:p>
            <a:r>
              <a:rPr lang="en-US" sz="2800" dirty="0"/>
              <a:t>Definition of “personal interest”</a:t>
            </a:r>
          </a:p>
          <a:p>
            <a:pPr lvl="0"/>
            <a:r>
              <a:rPr lang="en-US" sz="2800" dirty="0"/>
              <a:t>Central to conflicts of interest-related provisions</a:t>
            </a:r>
          </a:p>
          <a:p>
            <a:pPr lvl="0"/>
            <a:r>
              <a:rPr lang="en-US" sz="2800" dirty="0"/>
              <a:t>Reflects Ethics Board’s opinion that the concept of conflict of interest should include non-financial considerations</a:t>
            </a:r>
          </a:p>
          <a:p>
            <a:pPr lvl="0"/>
            <a:r>
              <a:rPr lang="en-US" sz="2800" dirty="0"/>
              <a:t>Former District law required recusal by a public official when faced with “a matter as to which he or she [had] a conflict situation created by a personal, family, or client interest”  </a:t>
            </a:r>
          </a:p>
        </p:txBody>
      </p:sp>
      <p:pic>
        <p:nvPicPr>
          <p:cNvPr id="4098" name="Picture 2" descr="C:\Users\alex.hillmann\AppData\Local\Microsoft\Windows\Temporary Internet Files\Content.IE5\XZ67ZJWF\Selecci%C3%B3n%20de%20personal[1]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803" y="5029200"/>
            <a:ext cx="37338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303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 </a:t>
            </a:r>
            <a:r>
              <a:rPr lang="en-US" b="1" dirty="0" smtClean="0"/>
              <a:t>Applicability of the Comprehensive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r>
              <a:rPr lang="en-US" sz="2800" dirty="0"/>
              <a:t>Parallels section 201a of the BEGA Act to make the Comprehensive Code applicable to the ethical responsibilities of all employees and public officials serving the District</a:t>
            </a:r>
          </a:p>
          <a:p>
            <a:pPr lvl="0"/>
            <a:r>
              <a:rPr lang="en-US" sz="2800" dirty="0"/>
              <a:t>Resolves any doubt about inclusion of ANCs and members of some boards and commissions, who currently are not subject to the DPM</a:t>
            </a:r>
          </a:p>
          <a:p>
            <a:pPr lvl="0"/>
            <a:r>
              <a:rPr lang="en-US" sz="2800" dirty="0"/>
              <a:t>By amending definition of “public official,” extends applicability to members of other bodies, including the Not-for-Profit Hospital Board of Directors, the Real Property Tax Appeals Commission, the Retirement Board, etc.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978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10668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 Prestige of Office and Letters of Recommendation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r>
              <a:rPr lang="en-US" sz="2600" dirty="0"/>
              <a:t>Authorizes the Mayor, Councilmembers, and the Attorney General to express support for or serve as the honorary chair or as an honorary member of a nonprofit entity’s fundraising event</a:t>
            </a:r>
          </a:p>
          <a:p>
            <a:pPr lvl="0"/>
            <a:r>
              <a:rPr lang="en-US" sz="2600" dirty="0"/>
              <a:t>The entity for which funds are raised must support a nongovernmental bona fide charitable activity, and the public official’s name or title cannot be used in solicitations directly to individual contributors </a:t>
            </a:r>
          </a:p>
          <a:p>
            <a:pPr lvl="0"/>
            <a:r>
              <a:rPr lang="en-US" sz="2600" dirty="0"/>
              <a:t>Continues the practice allowed under both the DPM and Council Rule </a:t>
            </a:r>
            <a:r>
              <a:rPr lang="en-US" sz="2600" dirty="0" smtClean="0"/>
              <a:t>VI</a:t>
            </a:r>
            <a:endParaRPr lang="en-US" sz="2600" dirty="0"/>
          </a:p>
          <a:p>
            <a:r>
              <a:rPr lang="en-US" sz="2600" dirty="0"/>
              <a:t>Provides guidance on letters of recommendation, letters of reference, and letters of support</a:t>
            </a:r>
          </a:p>
          <a:p>
            <a:pPr lvl="0"/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273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85800"/>
            <a:ext cx="89154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 			      </a:t>
            </a:r>
            <a:r>
              <a:rPr lang="en-US" sz="4000" b="1" dirty="0" smtClean="0"/>
              <a:t>Fundraising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90999"/>
          </a:xfrm>
        </p:spPr>
        <p:txBody>
          <a:bodyPr>
            <a:noAutofit/>
          </a:bodyPr>
          <a:lstStyle/>
          <a:p>
            <a:r>
              <a:rPr lang="en-US" sz="2800" dirty="0"/>
              <a:t>Authorizes certain public/private partnerships</a:t>
            </a:r>
          </a:p>
          <a:p>
            <a:pPr lvl="0"/>
            <a:r>
              <a:rPr lang="en-US" sz="2800" dirty="0"/>
              <a:t>An agency may promote, endorse, co-sponsor, and collaborate with charitable organizations whose </a:t>
            </a:r>
            <a:r>
              <a:rPr lang="en-US" sz="2800" u="sng" dirty="0"/>
              <a:t>sole mission</a:t>
            </a:r>
            <a:r>
              <a:rPr lang="en-US" sz="2800" dirty="0"/>
              <a:t> is to support the agency</a:t>
            </a:r>
          </a:p>
          <a:p>
            <a:pPr lvl="0"/>
            <a:r>
              <a:rPr lang="en-US" sz="2800" dirty="0"/>
              <a:t>An agency may participate with (but not promote or endorse) other charitable organizations to raise funds for programs that assist the agency constituents and that are consistent with the agency’s mission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888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915400" cy="1600200"/>
          </a:xfrm>
        </p:spPr>
        <p:txBody>
          <a:bodyPr>
            <a:normAutofit/>
          </a:bodyPr>
          <a:lstStyle/>
          <a:p>
            <a:r>
              <a:rPr lang="en-US" b="1" dirty="0" smtClean="0"/>
              <a:t>    			      Fundraising           </a:t>
            </a:r>
            <a:r>
              <a:rPr lang="en-US" b="1" dirty="0"/>
              <a:t>			   </a:t>
            </a:r>
            <a:r>
              <a:rPr lang="en-US" b="1" dirty="0" smtClean="0"/>
              <a:t>                       </a:t>
            </a:r>
            <a:r>
              <a:rPr lang="en-US" sz="2800" b="1" dirty="0" smtClean="0"/>
              <a:t>(</a:t>
            </a:r>
            <a:r>
              <a:rPr lang="en-US" sz="2800" b="1" dirty="0"/>
              <a:t>Continued)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Covered individuals may organize and participate in the annual One Fund fundraising drive and related activities as authorized by the Mayor in consultation with the Director of Government </a:t>
            </a:r>
            <a:r>
              <a:rPr lang="en-US" sz="2800" dirty="0" smtClean="0"/>
              <a:t>Ethics</a:t>
            </a:r>
            <a:endParaRPr lang="en-US" sz="2800" dirty="0"/>
          </a:p>
        </p:txBody>
      </p:sp>
      <p:pic>
        <p:nvPicPr>
          <p:cNvPr id="4" name="Picture 2" descr="C:\Users\alex.hillmann\AppData\Local\Microsoft\Windows\Temporary Internet Files\Content.IE5\J1HHPYA4\fundraising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356" y="4251021"/>
            <a:ext cx="3396844" cy="2225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7449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828800"/>
          </a:xfrm>
        </p:spPr>
        <p:txBody>
          <a:bodyPr>
            <a:normAutofit/>
          </a:bodyPr>
          <a:lstStyle/>
          <a:p>
            <a:r>
              <a:rPr lang="en-US" b="1" dirty="0" smtClean="0"/>
              <a:t>	     Widely </a:t>
            </a:r>
            <a:r>
              <a:rPr lang="en-US" b="1" dirty="0"/>
              <a:t>A</a:t>
            </a:r>
            <a:r>
              <a:rPr lang="en-US" b="1" dirty="0" smtClean="0"/>
              <a:t>ttended Gatherings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r>
              <a:rPr lang="en-US" sz="2600" dirty="0"/>
              <a:t>All covered individuals are authorized to accept an unsolicited invitation of free attendance </a:t>
            </a:r>
            <a:r>
              <a:rPr lang="en-US" sz="2600" dirty="0" smtClean="0"/>
              <a:t>for </a:t>
            </a:r>
            <a:r>
              <a:rPr lang="en-US" sz="2600" dirty="0"/>
              <a:t>an accompanying guest to participate in all or part of a conference or widely attended gathering</a:t>
            </a:r>
          </a:p>
          <a:p>
            <a:pPr lvl="0"/>
            <a:r>
              <a:rPr lang="en-US" sz="2600" dirty="0"/>
              <a:t>Standardizes practice across the government</a:t>
            </a:r>
          </a:p>
          <a:p>
            <a:pPr lvl="0"/>
            <a:r>
              <a:rPr lang="en-US" sz="2600" dirty="0"/>
              <a:t>Authorization may be granted only when others in attendance will generally be accompanied by a guest, and the invitation must be extended by the same person who invited the covered individual</a:t>
            </a:r>
          </a:p>
          <a:p>
            <a:pPr lvl="0"/>
            <a:r>
              <a:rPr lang="en-US" sz="2600" dirty="0"/>
              <a:t>The market value of the gift of free attendance </a:t>
            </a:r>
            <a:r>
              <a:rPr lang="en-US" sz="2600" dirty="0" smtClean="0"/>
              <a:t>is </a:t>
            </a:r>
            <a:r>
              <a:rPr lang="en-US" sz="2600" dirty="0"/>
              <a:t>capped at $350 for both the covered individual and his or her guest</a:t>
            </a:r>
          </a:p>
        </p:txBody>
      </p:sp>
      <p:pic>
        <p:nvPicPr>
          <p:cNvPr id="2050" name="Picture 2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664588"/>
            <a:ext cx="1143000" cy="1161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1816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Autofit/>
          </a:bodyPr>
          <a:lstStyle/>
          <a:p>
            <a:r>
              <a:rPr lang="en-US" sz="3800" b="1" dirty="0" smtClean="0"/>
              <a:t>			      History</a:t>
            </a:r>
            <a:r>
              <a:rPr lang="en-US" sz="3800" dirty="0"/>
              <a:t/>
            </a:r>
            <a:br>
              <a:rPr lang="en-US" sz="3800" dirty="0"/>
            </a:b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District </a:t>
            </a:r>
            <a:r>
              <a:rPr lang="en-US" dirty="0"/>
              <a:t>of Columbia Election Code of 1955 (established Board of Elections)</a:t>
            </a:r>
          </a:p>
          <a:p>
            <a:r>
              <a:rPr lang="en-US" dirty="0"/>
              <a:t>District of Columbia Campaign Finance Reform and Conflict of Interest Act (1974; established Office of Campaign Finance within Board of Elections </a:t>
            </a:r>
            <a:r>
              <a:rPr lang="en-US" u="sng" dirty="0"/>
              <a:t>and</a:t>
            </a:r>
            <a:r>
              <a:rPr lang="en-US" dirty="0"/>
              <a:t> Ethics)</a:t>
            </a:r>
          </a:p>
          <a:p>
            <a:r>
              <a:rPr lang="en-US" dirty="0"/>
              <a:t>Merit Personnel Act (1979; authorized Mayor to promulgate personnel rules affecting District government employees)</a:t>
            </a:r>
          </a:p>
          <a:p>
            <a:r>
              <a:rPr lang="en-US" dirty="0"/>
              <a:t>District Personnel Manual (rules to implement Chapter 18 (employee conduct) of MPA first promulgated in 1981; amended in 1986)</a:t>
            </a:r>
          </a:p>
          <a:p>
            <a:r>
              <a:rPr lang="en-US" dirty="0"/>
              <a:t>BEGA Act (2012; intended to “clarify existing law by including all applicable ethics laws in one location”)</a:t>
            </a:r>
          </a:p>
          <a:p>
            <a:r>
              <a:rPr lang="en-US" dirty="0"/>
              <a:t>DPM amended in 2014 by DCHR to “reflect changes resulting from” BEGA Act</a:t>
            </a:r>
          </a:p>
          <a:p>
            <a:r>
              <a:rPr lang="en-US" dirty="0"/>
              <a:t>Comprehensive Code of Conduct and BEGA Amendment Act of 2014 (directed Ethics Board to submit “proposed legislation to consolidate the Code of Conduct”)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85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		      </a:t>
            </a:r>
            <a:r>
              <a:rPr lang="en-US" b="1" dirty="0" smtClean="0"/>
              <a:t>Outside </a:t>
            </a:r>
            <a:r>
              <a:rPr lang="en-US" b="1" dirty="0"/>
              <a:t>A</a:t>
            </a:r>
            <a:r>
              <a:rPr lang="en-US" b="1" dirty="0" smtClean="0"/>
              <a:t>ctivities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Autofit/>
          </a:bodyPr>
          <a:lstStyle/>
          <a:p>
            <a:r>
              <a:rPr lang="en-US" sz="3000" dirty="0"/>
              <a:t>UDC </a:t>
            </a:r>
            <a:r>
              <a:rPr lang="en-US" sz="3000" dirty="0" smtClean="0"/>
              <a:t>David A. Clarke School of Law School clinical </a:t>
            </a:r>
            <a:r>
              <a:rPr lang="en-US" sz="3000" dirty="0"/>
              <a:t>program faculty </a:t>
            </a:r>
            <a:r>
              <a:rPr lang="en-US" sz="3000" dirty="0" smtClean="0"/>
              <a:t>are </a:t>
            </a:r>
            <a:r>
              <a:rPr lang="en-US" sz="3000" dirty="0"/>
              <a:t>excluded from no representation rule</a:t>
            </a:r>
          </a:p>
          <a:p>
            <a:pPr lvl="0"/>
            <a:r>
              <a:rPr lang="en-US" sz="3000" dirty="0"/>
              <a:t>Clinical programs are part of the Law School’s core curriculum</a:t>
            </a:r>
          </a:p>
          <a:p>
            <a:pPr lvl="0"/>
            <a:r>
              <a:rPr lang="en-US" sz="3000" dirty="0"/>
              <a:t>Faculty members must abide by the District of Columbia </a:t>
            </a:r>
            <a:r>
              <a:rPr lang="en-US" sz="3000" dirty="0" smtClean="0"/>
              <a:t>Bar’s Rules </a:t>
            </a:r>
            <a:r>
              <a:rPr lang="en-US" sz="3000" dirty="0"/>
              <a:t>of Professional Conduct and applicable regulations, including a conflicts review before undertaking significant claims against the District  </a:t>
            </a:r>
          </a:p>
        </p:txBody>
      </p:sp>
      <p:pic>
        <p:nvPicPr>
          <p:cNvPr id="1026" name="Picture 2" descr="C:\Users\alex.hillmann\AppData\Local\Microsoft\Windows\Temporary Internet Files\Content.IE5\XZ67ZJWF\PngMedium-professor-cartoon-comic-character-11107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435" y="533400"/>
            <a:ext cx="83856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913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/>
            <a:r>
              <a:rPr lang="en-US" b="1" dirty="0" smtClean="0"/>
              <a:t>Post-Employment Cooling-Off Period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 smtClean="0"/>
              <a:t>One-year cooling-off period once again applies to senior employees only</a:t>
            </a:r>
          </a:p>
          <a:p>
            <a:pPr lvl="0"/>
            <a:r>
              <a:rPr lang="en-US" sz="12800" dirty="0" smtClean="0"/>
              <a:t>Longstanding practice changed by DCHR rulemaking in 2014 to make the cooling-off period applicable to </a:t>
            </a:r>
            <a:r>
              <a:rPr lang="en-US" sz="12800" u="sng" dirty="0" smtClean="0"/>
              <a:t>all</a:t>
            </a:r>
            <a:r>
              <a:rPr lang="en-US" sz="12800" dirty="0" smtClean="0"/>
              <a:t> employees in the executive branch</a:t>
            </a:r>
          </a:p>
          <a:p>
            <a:pPr lvl="0"/>
            <a:r>
              <a:rPr lang="en-US" sz="12800" dirty="0" smtClean="0"/>
              <a:t>However, the prohibition on using personal influence based on past governmental affiliations applies more readily to former senior employees than to all employees generally</a:t>
            </a:r>
          </a:p>
          <a:p>
            <a:pPr lvl="0"/>
            <a:endParaRPr lang="en-US" sz="10400" dirty="0" smtClean="0"/>
          </a:p>
          <a:p>
            <a:pPr lvl="2"/>
            <a:r>
              <a:rPr lang="en-US" sz="1600" b="1" dirty="0">
                <a:solidFill>
                  <a:srgbClr val="BD5719"/>
                </a:solidFill>
              </a:rPr>
              <a:t>	</a:t>
            </a:r>
            <a:endParaRPr lang="en-US" sz="1600" b="1" dirty="0" smtClean="0">
              <a:solidFill>
                <a:srgbClr val="BD5719"/>
              </a:solidFill>
            </a:endParaRPr>
          </a:p>
          <a:p>
            <a:pPr lvl="2"/>
            <a:endParaRPr lang="en-US" sz="1600" b="1" dirty="0">
              <a:solidFill>
                <a:srgbClr val="BD5719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850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txBody>
          <a:bodyPr/>
          <a:lstStyle/>
          <a:p>
            <a:r>
              <a:rPr lang="en-US" b="1" dirty="0" smtClean="0"/>
              <a:t>      Post-Employment </a:t>
            </a:r>
            <a:r>
              <a:rPr lang="en-US" b="1" dirty="0"/>
              <a:t>Cooling-Off </a:t>
            </a:r>
            <a:r>
              <a:rPr lang="en-US" b="1" dirty="0" smtClean="0"/>
              <a:t>Period</a:t>
            </a:r>
            <a:br>
              <a:rPr lang="en-US" b="1" dirty="0" smtClean="0"/>
            </a:br>
            <a:r>
              <a:rPr lang="en-US" b="1" dirty="0"/>
              <a:t>	</a:t>
            </a:r>
            <a:r>
              <a:rPr lang="en-US" b="1" dirty="0" smtClean="0"/>
              <a:t>		    </a:t>
            </a:r>
            <a:r>
              <a:rPr lang="en-US" sz="2800" b="1" dirty="0" smtClean="0"/>
              <a:t>(Continued)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en-US" sz="7200" dirty="0"/>
              <a:t>The Comprehensive Code defines “senior employee” as “an individual required to file a public financial disclosure statement”</a:t>
            </a:r>
          </a:p>
          <a:p>
            <a:pPr lvl="0"/>
            <a:r>
              <a:rPr lang="en-US" sz="7200" dirty="0"/>
              <a:t>In the legislative branch, the cooling-off period is expanded to apply to former senior Council employees who were employed by a Councilmember or a Council committee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44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r>
              <a:rPr lang="en-US" dirty="0" smtClean="0"/>
              <a:t>			    </a:t>
            </a:r>
            <a:r>
              <a:rPr lang="en-US" b="1" dirty="0" smtClean="0"/>
              <a:t>Repealers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b="1" dirty="0"/>
              <a:t>Chapter 18 (Employee conduct) of Title 6B of the DCMR (“DPM”)</a:t>
            </a:r>
          </a:p>
          <a:p>
            <a:pPr lvl="0"/>
            <a:r>
              <a:rPr lang="en-US" sz="11200" dirty="0"/>
              <a:t>The DPM is part of the current Code of Conduct, but is not applicable to ANCs and members of some boards and commissions</a:t>
            </a:r>
          </a:p>
          <a:p>
            <a:pPr lvl="0"/>
            <a:r>
              <a:rPr lang="en-US" sz="11200" dirty="0"/>
              <a:t>Many DPM provisions incorporated throughout the Comprehensive </a:t>
            </a:r>
            <a:r>
              <a:rPr lang="en-US" sz="11200" dirty="0" smtClean="0"/>
              <a:t>Code</a:t>
            </a:r>
            <a:endParaRPr lang="en-US" sz="11200" dirty="0"/>
          </a:p>
          <a:p>
            <a:pPr marL="0" lvl="0" indent="0">
              <a:buNone/>
            </a:pPr>
            <a:r>
              <a:rPr lang="en-US" sz="11200" b="1" dirty="0" smtClean="0"/>
              <a:t>Council </a:t>
            </a:r>
            <a:r>
              <a:rPr lang="en-US" sz="11200" b="1" dirty="0"/>
              <a:t>Code of Official Conduct</a:t>
            </a:r>
          </a:p>
          <a:p>
            <a:pPr lvl="0"/>
            <a:r>
              <a:rPr lang="en-US" sz="11200" dirty="0"/>
              <a:t>Many provisions incorporated throughout the Comprehensive </a:t>
            </a:r>
            <a:r>
              <a:rPr lang="en-US" sz="11200" dirty="0" smtClean="0"/>
              <a:t>Code</a:t>
            </a:r>
            <a:endParaRPr lang="en-US" sz="11200" dirty="0"/>
          </a:p>
          <a:p>
            <a:pPr marL="0" indent="0">
              <a:buNone/>
            </a:pPr>
            <a:r>
              <a:rPr lang="en-US" sz="11200" b="1" dirty="0"/>
              <a:t>Local Hatch Act</a:t>
            </a:r>
          </a:p>
          <a:p>
            <a:pPr lvl="0"/>
            <a:r>
              <a:rPr lang="en-US" sz="11200" dirty="0"/>
              <a:t>Provisions reenacted in amended fashion in new section 223n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5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	       </a:t>
            </a:r>
            <a:r>
              <a:rPr lang="en-US" sz="4000" b="1" dirty="0" smtClean="0"/>
              <a:t>Process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486400"/>
          </a:xfrm>
        </p:spPr>
        <p:txBody>
          <a:bodyPr>
            <a:noAutofit/>
          </a:bodyPr>
          <a:lstStyle/>
          <a:p>
            <a:pPr lvl="0"/>
            <a:r>
              <a:rPr lang="en-US" sz="2450" dirty="0"/>
              <a:t>Identified and resolved conflicts between the elements of the current Code of Conduct</a:t>
            </a:r>
          </a:p>
          <a:p>
            <a:pPr lvl="0"/>
            <a:r>
              <a:rPr lang="en-US" sz="2450" dirty="0"/>
              <a:t>Addressed BPR recommendations and conducted further research into best practices</a:t>
            </a:r>
          </a:p>
          <a:p>
            <a:pPr lvl="0"/>
            <a:r>
              <a:rPr lang="en-US" sz="2450" dirty="0"/>
              <a:t>Director of Government Ethics met with Councilmembers </a:t>
            </a:r>
          </a:p>
          <a:p>
            <a:pPr lvl="0"/>
            <a:r>
              <a:rPr lang="en-US" sz="2450" dirty="0"/>
              <a:t>Circulated initial draft and solicited comments from the Executive Branch, the Council, experts, and the public</a:t>
            </a:r>
          </a:p>
          <a:p>
            <a:pPr lvl="0"/>
            <a:r>
              <a:rPr lang="en-US" sz="2450" dirty="0"/>
              <a:t>Conducted deliberations during public meetings</a:t>
            </a:r>
          </a:p>
          <a:p>
            <a:pPr lvl="0"/>
            <a:r>
              <a:rPr lang="en-US" sz="2450" dirty="0"/>
              <a:t>Presented revised draft at oversight hearing</a:t>
            </a:r>
          </a:p>
          <a:p>
            <a:pPr lvl="0"/>
            <a:r>
              <a:rPr lang="en-US" sz="2450" dirty="0"/>
              <a:t>Solicited further feedback during 30-day notice and comment period</a:t>
            </a:r>
          </a:p>
          <a:p>
            <a:pPr lvl="0"/>
            <a:r>
              <a:rPr lang="en-US" sz="2450" dirty="0"/>
              <a:t>Filed proposed legislation</a:t>
            </a:r>
          </a:p>
        </p:txBody>
      </p:sp>
    </p:spTree>
    <p:extLst>
      <p:ext uri="{BB962C8B-B14F-4D97-AF65-F5344CB8AC3E}">
        <p14:creationId xmlns:p14="http://schemas.microsoft.com/office/powerpoint/2010/main" val="2419497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848072"/>
              </p:ext>
            </p:extLst>
          </p:nvPr>
        </p:nvGraphicFramePr>
        <p:xfrm>
          <a:off x="228600" y="1152730"/>
          <a:ext cx="8610600" cy="5515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9157"/>
                <a:gridCol w="3156143"/>
                <a:gridCol w="4305300"/>
              </a:tblGrid>
              <a:tr h="3712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Section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1" marR="3985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Section Heading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1" marR="3985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Source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1" marR="39851" marT="0" marB="0"/>
                </a:tc>
              </a:tr>
              <a:tr h="6486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223a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1" marR="3985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Definitions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1" marR="3985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Twenty-two defined terms.  All new except “affiliated organization”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1" marR="39851" marT="0" marB="0"/>
                </a:tc>
              </a:tr>
              <a:tr h="685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223b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1" marR="3985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Applicability and standards of conduct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1" marR="3985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BEGA Act sections 201a and 221; Rule 202 of Council Rules; 6B DCMR §§ 1800 and 1801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1" marR="39851" marT="0" marB="0"/>
                </a:tc>
              </a:tr>
              <a:tr h="3261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223c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1" marR="3985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Conflicts of interest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1" marR="3985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BEGA Act section 223 and Rule I of the Council Code; reflects standards of 18 USC § 208 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1" marR="39851" marT="0" marB="0"/>
                </a:tc>
              </a:tr>
              <a:tr h="3261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223d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1" marR="3985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Contingent fees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1" marR="3985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Section 416 of the Procurement Practices Reform Act of 2010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1" marR="39851" marT="0" marB="0"/>
                </a:tc>
              </a:tr>
              <a:tr h="3261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223e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1" marR="3985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Personal and financial interests and disclosures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1" marR="3985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6B DCMR § 1805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1" marR="39851" marT="0" marB="0"/>
                </a:tc>
              </a:tr>
              <a:tr h="3261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223f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1" marR="3985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Restrictions on hiring and employment (nepotism)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1" marR="3985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Section 1804 of the MPA and 6B DCMR § </a:t>
                      </a:r>
                      <a:r>
                        <a:rPr lang="en-US" sz="1600" dirty="0" smtClean="0">
                          <a:effectLst/>
                        </a:rPr>
                        <a:t>1806; reflects standards of 5 USC § 3110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1" marR="39851" marT="0" marB="0"/>
                </a:tc>
              </a:tr>
              <a:tr h="1630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223g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1" marR="3985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Outside activities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1" marR="3985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Rule II of the Council </a:t>
                      </a:r>
                      <a:r>
                        <a:rPr lang="en-US" sz="1600" dirty="0" smtClean="0">
                          <a:effectLst/>
                        </a:rPr>
                        <a:t>Code; 6B </a:t>
                      </a:r>
                      <a:r>
                        <a:rPr lang="en-US" sz="1600" dirty="0">
                          <a:effectLst/>
                        </a:rPr>
                        <a:t>DCMR § </a:t>
                      </a:r>
                      <a:r>
                        <a:rPr lang="en-US" sz="1600" dirty="0" smtClean="0">
                          <a:effectLst/>
                        </a:rPr>
                        <a:t>1807 and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8-A DCMR § 208; reflects standards of 18 USC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§ 201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1" marR="39851" marT="0" marB="0"/>
                </a:tc>
              </a:tr>
              <a:tr h="1630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223h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1" marR="3985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Gifts from outside sources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1" marR="3985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Rule III of the Council Code and 6B DCMR § 1803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1" marR="39851" marT="0" marB="0"/>
                </a:tc>
              </a:tr>
              <a:tr h="3261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223i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1" marR="3985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Conferences, widely attended events, and training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1" marR="3985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Rule IV of the Council Code; 6B DCMR § 1803;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 USC § 4111; 5 CFR § 410.503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51" marR="39851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506399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   </a:t>
            </a:r>
            <a:r>
              <a:rPr lang="en-US" sz="3600" b="1" dirty="0" smtClean="0"/>
              <a:t>Overview of the Comprehensive Code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9512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1402825"/>
              </p:ext>
            </p:extLst>
          </p:nvPr>
        </p:nvGraphicFramePr>
        <p:xfrm>
          <a:off x="304800" y="762000"/>
          <a:ext cx="8382000" cy="59626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8651"/>
                <a:gridCol w="3072349"/>
                <a:gridCol w="4191000"/>
              </a:tblGrid>
              <a:tr h="838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223j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Gifts between covered individuals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Rule V of the Council Code; 6B DCMR § 1804; DoD Joint Ethics Regulation 2-203; 5 CFR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§ 950.102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0E7E7"/>
                    </a:solidFill>
                  </a:tcPr>
                </a:tc>
              </a:tr>
              <a:tr h="8487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223k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Use of government resources, prestige of office, and letters of recommendation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Rule VI of the Council Code; 6B DCMR §§ 1805 and 1808; section 336 of the Campaign Finance Act of 2011; </a:t>
                      </a:r>
                      <a:r>
                        <a:rPr lang="en-US" sz="1600" dirty="0" smtClean="0">
                          <a:effectLst/>
                        </a:rPr>
                        <a:t>reflects standards of 18 </a:t>
                      </a:r>
                      <a:r>
                        <a:rPr lang="en-US" sz="1600" dirty="0">
                          <a:effectLst/>
                        </a:rPr>
                        <a:t>USC § 1913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9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223l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Use of privileged, confidential, protected, and non-public information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Rule VII of the Council Code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223m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Post-government conflicts of interest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Rule VIII of the Council Code and 6B DCMR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§ </a:t>
                      </a:r>
                      <a:r>
                        <a:rPr lang="en-US" sz="1600" dirty="0" smtClean="0">
                          <a:effectLst/>
                        </a:rPr>
                        <a:t>1811; reflects standards of 18 USC § 207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3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223n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Political activities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Local Hatch Act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3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223o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Financial disclosures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BEGA Act sections 224 and 225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62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223p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Limitations on honoraria and royalties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BEGA Act section 226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91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223q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Ethics training and ethics counseling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BEGA Act section 219; Rule XI of the Council Code; section 1801 of the MPA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52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223r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Lobbyists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BEGA Act sections 227, 228, 229 and 221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52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223s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Additional agency standards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6B DCMR § 1809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148893"/>
              </p:ext>
            </p:extLst>
          </p:nvPr>
        </p:nvGraphicFramePr>
        <p:xfrm>
          <a:off x="304800" y="457200"/>
          <a:ext cx="8382000" cy="2639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8650"/>
                <a:gridCol w="3072350"/>
                <a:gridCol w="4191000"/>
              </a:tblGrid>
              <a:tr h="1814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Section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Section Heading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Source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69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/>
          <a:lstStyle/>
          <a:p>
            <a:pPr algn="ctr"/>
            <a:r>
              <a:rPr lang="en-US" b="1" dirty="0" smtClean="0"/>
              <a:t>Lobbyist Gift-Giving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4495800"/>
          </a:xfrm>
          <a:prstGeom prst="wave">
            <a:avLst>
              <a:gd name="adj1" fmla="val 12500"/>
              <a:gd name="adj2" fmla="val 132"/>
            </a:avLst>
          </a:prstGeom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r>
              <a:rPr lang="en-US" sz="2800" dirty="0"/>
              <a:t>Prohibits </a:t>
            </a:r>
            <a:r>
              <a:rPr lang="en-US" sz="2800" dirty="0" smtClean="0"/>
              <a:t>any and all gifts </a:t>
            </a:r>
            <a:r>
              <a:rPr lang="en-US" sz="2800" dirty="0"/>
              <a:t>to officials in the legislative and executive branches and their </a:t>
            </a:r>
            <a:r>
              <a:rPr lang="en-US" sz="2800" dirty="0" smtClean="0"/>
              <a:t>staffs</a:t>
            </a:r>
          </a:p>
          <a:p>
            <a:r>
              <a:rPr lang="en-US" sz="2800" dirty="0"/>
              <a:t>The prohibition is read together with </a:t>
            </a:r>
            <a:r>
              <a:rPr lang="en-US" sz="2800" dirty="0" smtClean="0"/>
              <a:t>most of </a:t>
            </a:r>
            <a:r>
              <a:rPr lang="en-US" sz="2800" dirty="0"/>
              <a:t>the exclusions and exceptions to the definition of “gift,” including the exception for pre-existing bona fide personal friendships</a:t>
            </a:r>
          </a:p>
          <a:p>
            <a:pPr lvl="0"/>
            <a:r>
              <a:rPr lang="en-US" sz="2800" dirty="0"/>
              <a:t>Change from BEGA Act, which currently permits gifting from registrants up to a calendar year aggregate of $100</a:t>
            </a:r>
          </a:p>
          <a:p>
            <a:pPr lvl="0"/>
            <a:r>
              <a:rPr lang="en-US" sz="2800" dirty="0"/>
              <a:t>Similar ban in other </a:t>
            </a:r>
            <a:r>
              <a:rPr lang="en-US" sz="2800" dirty="0" smtClean="0"/>
              <a:t>jurisdictions (e.g., Arkansas, Colorado, Minnesota)</a:t>
            </a:r>
            <a:endParaRPr lang="en-US" sz="2800" dirty="0"/>
          </a:p>
          <a:p>
            <a:endParaRPr lang="en-US" sz="3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849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                   </a:t>
            </a:r>
            <a:r>
              <a:rPr lang="en-US" b="1" dirty="0" smtClean="0"/>
              <a:t>Lobbyist Registration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New provision: Prohibits </a:t>
            </a:r>
            <a:r>
              <a:rPr lang="en-US" sz="3000" dirty="0"/>
              <a:t>the filing of an annual lobbyist registration form if registrant owes the Ethics Board unpaid fines, penalties, or fees, or any past due activity reports</a:t>
            </a:r>
          </a:p>
          <a:p>
            <a:pPr lvl="0"/>
            <a:r>
              <a:rPr lang="en-US" sz="3000" dirty="0" smtClean="0"/>
              <a:t>Operates </a:t>
            </a:r>
            <a:r>
              <a:rPr lang="en-US" sz="3000" dirty="0"/>
              <a:t>in similar fashion to </a:t>
            </a:r>
            <a:r>
              <a:rPr lang="en-US" sz="3000" dirty="0" smtClean="0"/>
              <a:t>the “clean hands” provision of D.C</a:t>
            </a:r>
            <a:r>
              <a:rPr lang="en-US" sz="3000" dirty="0"/>
              <a:t>. Official Code § 47-2862, which prohibits the District from issuing licenses or permits to applicants who owes more than $100 to the District for certain fines, penalties, and past due taxes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88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pPr algn="ctr"/>
            <a:r>
              <a:rPr lang="en-US" b="1" dirty="0" smtClean="0"/>
              <a:t>Public Officials as Lobbyists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/>
              <a:t>Authorizes a public official to lobby in his or her personal capacity while serving on a board or commission that does not regulate or license the activities of any person who employs the official to lobby</a:t>
            </a:r>
          </a:p>
          <a:p>
            <a:pPr lvl="0"/>
            <a:r>
              <a:rPr lang="en-US" sz="3300" dirty="0"/>
              <a:t>Change from BEGA Act, which generally prohibits a public official from being employed as a lobbyist “while acting as a public official”</a:t>
            </a:r>
          </a:p>
          <a:p>
            <a:pPr lvl="0"/>
            <a:r>
              <a:rPr lang="en-US" sz="3300" dirty="0"/>
              <a:t>Response to </a:t>
            </a:r>
            <a:r>
              <a:rPr lang="en-US" sz="3300" i="1" dirty="0" err="1"/>
              <a:t>Autor</a:t>
            </a:r>
            <a:r>
              <a:rPr lang="en-US" sz="3300" i="1" dirty="0"/>
              <a:t> v. </a:t>
            </a:r>
            <a:r>
              <a:rPr lang="en-US" sz="3300" i="1" dirty="0" err="1"/>
              <a:t>Pritzker</a:t>
            </a:r>
            <a:r>
              <a:rPr lang="en-US" sz="3300" dirty="0"/>
              <a:t>, which struck down the President’s ban on lobbyists serving on advisory committees</a:t>
            </a:r>
          </a:p>
          <a:p>
            <a:pPr lvl="0"/>
            <a:r>
              <a:rPr lang="en-US" sz="3300" dirty="0"/>
              <a:t>Similar practice in other </a:t>
            </a:r>
            <a:r>
              <a:rPr lang="en-US" sz="3300" dirty="0" smtClean="0"/>
              <a:t>jurisdictions (e.g., NC, TN)</a:t>
            </a:r>
            <a:endParaRPr lang="en-US" sz="3300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26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algn="ctr"/>
            <a:r>
              <a:rPr lang="en-US" b="1" dirty="0"/>
              <a:t>Gifts B</a:t>
            </a:r>
            <a:r>
              <a:rPr lang="en-US" b="1" dirty="0" smtClean="0"/>
              <a:t>etween Covered </a:t>
            </a:r>
            <a:r>
              <a:rPr lang="en-US" b="1" dirty="0"/>
              <a:t>I</a:t>
            </a:r>
            <a:r>
              <a:rPr lang="en-US" b="1" dirty="0" smtClean="0"/>
              <a:t>ndividuals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800" dirty="0"/>
              <a:t>Caps at $20 the aggregate market value of gifts (other than cash) that a subordinate can occasionally give to an official superior</a:t>
            </a:r>
          </a:p>
          <a:p>
            <a:pPr lvl="0"/>
            <a:r>
              <a:rPr lang="en-US" sz="2800" dirty="0"/>
              <a:t>Reasonable compromise between the $10 limit in the DPM and the $50 limit in Council Rule V</a:t>
            </a:r>
          </a:p>
          <a:p>
            <a:pPr lvl="0"/>
            <a:r>
              <a:rPr lang="en-US" sz="2800" dirty="0"/>
              <a:t>Standardizes practice in the legislative and executive branches</a:t>
            </a:r>
          </a:p>
        </p:txBody>
      </p:sp>
      <p:pic>
        <p:nvPicPr>
          <p:cNvPr id="1026" name="Picture 2" descr="C:\Users\alex.hillmann\AppData\Local\Microsoft\Windows\Temporary Internet Files\Content.IE5\25Q7HOYI\birthday_cake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374" y="4419600"/>
            <a:ext cx="2368588" cy="2210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132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7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</Template>
  <TotalTime>918</TotalTime>
  <Words>1910</Words>
  <Application>Microsoft Office PowerPoint</Application>
  <PresentationFormat>On-screen Show (4:3)</PresentationFormat>
  <Paragraphs>186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Macro</vt:lpstr>
      <vt:lpstr> Board of Ethics and Government Accountability </vt:lpstr>
      <vt:lpstr>         History </vt:lpstr>
      <vt:lpstr>            Process </vt:lpstr>
      <vt:lpstr>PowerPoint Presentation</vt:lpstr>
      <vt:lpstr>PowerPoint Presentation</vt:lpstr>
      <vt:lpstr>Lobbyist Gift-Giving</vt:lpstr>
      <vt:lpstr>                   Lobbyist Registration</vt:lpstr>
      <vt:lpstr>Public Officials as Lobbyists</vt:lpstr>
      <vt:lpstr>Gifts Between Covered Individuals </vt:lpstr>
      <vt:lpstr>Gifts Between Covered Individuals  (Continued)</vt:lpstr>
      <vt:lpstr>        Emergency Relief</vt:lpstr>
      <vt:lpstr>         Restrictions on Hiring and Employment                         (Nepotism)</vt:lpstr>
      <vt:lpstr>                             Definitions</vt:lpstr>
      <vt:lpstr>                                  Definitions</vt:lpstr>
      <vt:lpstr> Applicability of the Comprehensive Code</vt:lpstr>
      <vt:lpstr> Prestige of Office and Letters of Recommendation </vt:lpstr>
      <vt:lpstr>           Fundraising </vt:lpstr>
      <vt:lpstr>             Fundraising                                        (Continued)</vt:lpstr>
      <vt:lpstr>      Widely Attended Gatherings  </vt:lpstr>
      <vt:lpstr>        Outside Activities</vt:lpstr>
      <vt:lpstr>Post-Employment Cooling-Off Period</vt:lpstr>
      <vt:lpstr>      Post-Employment Cooling-Off Period        (Continued)</vt:lpstr>
      <vt:lpstr>       Repealers</vt:lpstr>
    </vt:vector>
  </TitlesOfParts>
  <Company>DC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ServUS</dc:creator>
  <cp:lastModifiedBy>ServUS</cp:lastModifiedBy>
  <cp:revision>75</cp:revision>
  <dcterms:created xsi:type="dcterms:W3CDTF">2013-07-15T16:01:29Z</dcterms:created>
  <dcterms:modified xsi:type="dcterms:W3CDTF">2015-07-09T17:08:49Z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CCFBA4D1-1F64-4FFC-AF8C-92DBAD4D2FB5</vt:lpwstr>
  </property>
  <property fmtid="{D5CDD505-2E9C-101B-9397-08002B2CF9AE}" pid="3" name="ArticulatePath">
    <vt:lpwstr>New Employee Orientation - 4.7.14</vt:lpwstr>
  </property>
</Properties>
</file>