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  <p:sldId id="279" r:id="rId3"/>
    <p:sldId id="280" r:id="rId4"/>
    <p:sldId id="277" r:id="rId5"/>
    <p:sldId id="278" r:id="rId6"/>
    <p:sldId id="262" r:id="rId7"/>
    <p:sldId id="274" r:id="rId8"/>
    <p:sldId id="263" r:id="rId9"/>
    <p:sldId id="258" r:id="rId10"/>
    <p:sldId id="259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60" r:id="rId22"/>
    <p:sldId id="275" r:id="rId23"/>
    <p:sldId id="276" r:id="rId24"/>
  </p:sldIdLst>
  <p:sldSz cx="9144000" cy="6858000" type="screen4x3"/>
  <p:notesSz cx="6858000" cy="9144000"/>
  <p:custDataLst>
    <p:tags r:id="rId2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E7E7"/>
    <a:srgbClr val="BD57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58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9_02.jpg"/>
          <p:cNvPicPr preferRelativeResize="0">
            <a:picLocks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754112" y="0"/>
            <a:ext cx="73152" cy="6858000"/>
          </a:xfrm>
          <a:prstGeom prst="rect">
            <a:avLst/>
          </a:prstGeom>
        </p:spPr>
      </p:pic>
      <p:pic>
        <p:nvPicPr>
          <p:cNvPr id="7" name="Picture 6" descr="1_05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10500" y="0"/>
            <a:ext cx="1333500" cy="6858000"/>
          </a:xfrm>
          <a:prstGeom prst="rect">
            <a:avLst/>
          </a:prstGeom>
        </p:spPr>
      </p:pic>
      <p:grpSp>
        <p:nvGrpSpPr>
          <p:cNvPr id="4" name="Group 17"/>
          <p:cNvGrpSpPr/>
          <p:nvPr/>
        </p:nvGrpSpPr>
        <p:grpSpPr>
          <a:xfrm>
            <a:off x="0" y="6630352"/>
            <a:ext cx="9144000" cy="228600"/>
            <a:chOff x="0" y="6582727"/>
            <a:chExt cx="9144000" cy="228600"/>
          </a:xfrm>
        </p:grpSpPr>
        <p:sp>
          <p:nvSpPr>
            <p:cNvPr id="10" name="Rectangle 9"/>
            <p:cNvSpPr/>
            <p:nvPr/>
          </p:nvSpPr>
          <p:spPr>
            <a:xfrm>
              <a:off x="7813040" y="6582727"/>
              <a:ext cx="1330960" cy="228600"/>
            </a:xfrm>
            <a:prstGeom prst="rect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134101" y="6582727"/>
              <a:ext cx="1609724" cy="2286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6582727"/>
              <a:ext cx="6096000" cy="2286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371600"/>
            <a:ext cx="6781800" cy="1069975"/>
          </a:xfrm>
        </p:spPr>
        <p:txBody>
          <a:bodyPr bIns="0" anchor="b" anchorCtr="0">
            <a:noAutofit/>
          </a:bodyPr>
          <a:lstStyle>
            <a:lvl1pPr>
              <a:defRPr sz="4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438400"/>
            <a:ext cx="6781800" cy="762000"/>
          </a:xfrm>
        </p:spPr>
        <p:txBody>
          <a:bodyPr lIns="0" tIns="0" rIns="0">
            <a:normAutofit/>
          </a:bodyPr>
          <a:lstStyle>
            <a:lvl1pPr marL="0" indent="0" algn="l">
              <a:buNone/>
              <a:defRPr sz="2400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>
          <a:xfrm>
            <a:off x="6210300" y="6610350"/>
            <a:ext cx="1524000" cy="228600"/>
          </a:xfrm>
        </p:spPr>
        <p:txBody>
          <a:bodyPr/>
          <a:lstStyle/>
          <a:p>
            <a:fld id="{C8D35B46-B0AA-4A6E-9A67-E2FB62526FF0}" type="datetimeFigureOut">
              <a:rPr lang="en-US" smtClean="0"/>
              <a:t>7/9/2015</a:t>
            </a:fld>
            <a:endParaRPr lang="en-US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>
          <a:xfrm>
            <a:off x="7924800" y="6610350"/>
            <a:ext cx="1198880" cy="228600"/>
          </a:xfrm>
        </p:spPr>
        <p:txBody>
          <a:bodyPr/>
          <a:lstStyle/>
          <a:p>
            <a:fld id="{F9AB836A-B321-4EA7-AB86-01EF4678B129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>
          <a:xfrm>
            <a:off x="457200" y="6611112"/>
            <a:ext cx="5600700" cy="2286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grpSp>
        <p:nvGrpSpPr>
          <p:cNvPr id="4" name="Group 10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2" name="Rectangle 11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35B46-B0AA-4A6E-9A67-E2FB62526FF0}" type="datetimeFigureOut">
              <a:rPr lang="en-US" smtClean="0"/>
              <a:t>7/9/2015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9AB836A-B321-4EA7-AB86-01EF4678B129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1" name="Picture 10" descr="bar_06.png"/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pic>
        <p:nvPicPr>
          <p:cNvPr id="14" name="Picture 13" descr="2_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89085"/>
            <a:ext cx="2057400" cy="553707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85216"/>
            <a:ext cx="6019800" cy="55412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grpSp>
        <p:nvGrpSpPr>
          <p:cNvPr id="4" name="Group 10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2" name="Rectangle 11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35B46-B0AA-4A6E-9A67-E2FB62526FF0}" type="datetimeFigureOut">
              <a:rPr lang="en-US" smtClean="0"/>
              <a:t>7/9/2015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9AB836A-B321-4EA7-AB86-01EF4678B129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1" name="Picture 10" descr="bar_06.png"/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pic>
        <p:nvPicPr>
          <p:cNvPr id="14" name="Picture 13" descr="2_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0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32" name="Rectangle 31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3" name="Picture 12" descr="bar_06.png"/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pic>
        <p:nvPicPr>
          <p:cNvPr id="10" name="Picture 9" descr="2_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35B46-B0AA-4A6E-9A67-E2FB62526FF0}" type="datetimeFigureOut">
              <a:rPr lang="en-US" smtClean="0"/>
              <a:t>7/9/2015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9AB836A-B321-4EA7-AB86-01EF4678B129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2"/>
          <p:cNvGrpSpPr/>
          <p:nvPr/>
        </p:nvGrpSpPr>
        <p:grpSpPr>
          <a:xfrm>
            <a:off x="1438274" y="6629400"/>
            <a:ext cx="7705726" cy="228600"/>
            <a:chOff x="1438274" y="6629400"/>
            <a:chExt cx="7705726" cy="228600"/>
          </a:xfrm>
        </p:grpSpPr>
        <p:sp>
          <p:nvSpPr>
            <p:cNvPr id="27" name="Rectangle 26"/>
            <p:cNvSpPr/>
            <p:nvPr/>
          </p:nvSpPr>
          <p:spPr>
            <a:xfrm>
              <a:off x="8763000" y="662940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7142480" y="662940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1438274" y="6629400"/>
              <a:ext cx="5663565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5245101"/>
            <a:ext cx="6934199" cy="1155700"/>
          </a:xfrm>
        </p:spPr>
        <p:txBody>
          <a:bodyPr anchor="t">
            <a:normAutofit/>
          </a:bodyPr>
          <a:lstStyle>
            <a:lvl1pPr algn="r">
              <a:defRPr sz="4200" b="0" i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52600" y="4114800"/>
            <a:ext cx="6934199" cy="1130300"/>
          </a:xfrm>
        </p:spPr>
        <p:txBody>
          <a:bodyPr anchor="b">
            <a:normAutofit/>
          </a:bodyPr>
          <a:lstStyle>
            <a:lvl1pPr marL="0" indent="0" algn="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10" name="Picture 9" descr="9_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363980" cy="6858000"/>
          </a:xfrm>
          <a:prstGeom prst="rect">
            <a:avLst/>
          </a:prstGeom>
        </p:spPr>
      </p:pic>
      <p:sp>
        <p:nvSpPr>
          <p:cNvPr id="24" name="Date Placeholder 23"/>
          <p:cNvSpPr>
            <a:spLocks noGrp="1"/>
          </p:cNvSpPr>
          <p:nvPr>
            <p:ph type="dt" sz="half" idx="10"/>
          </p:nvPr>
        </p:nvSpPr>
        <p:spPr>
          <a:xfrm>
            <a:off x="7162800" y="6610350"/>
            <a:ext cx="1524000" cy="246888"/>
          </a:xfrm>
        </p:spPr>
        <p:txBody>
          <a:bodyPr/>
          <a:lstStyle/>
          <a:p>
            <a:fld id="{C8D35B46-B0AA-4A6E-9A67-E2FB62526FF0}" type="datetimeFigureOut">
              <a:rPr lang="en-US" smtClean="0"/>
              <a:t>7/9/2015</a:t>
            </a:fld>
            <a:endParaRPr lang="en-US"/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1"/>
          </p:nvPr>
        </p:nvSpPr>
        <p:spPr>
          <a:xfrm>
            <a:off x="8742680" y="6610350"/>
            <a:ext cx="381000" cy="246888"/>
          </a:xfrm>
        </p:spPr>
        <p:txBody>
          <a:bodyPr/>
          <a:lstStyle/>
          <a:p>
            <a:fld id="{F9AB836A-B321-4EA7-AB86-01EF4678B129}" type="slidenum">
              <a:rPr lang="en-US" smtClean="0"/>
              <a:t>‹#›</a:t>
            </a:fld>
            <a:endParaRPr lang="en-US"/>
          </a:p>
        </p:txBody>
      </p:sp>
      <p:sp>
        <p:nvSpPr>
          <p:cNvPr id="26" name="Footer Placeholder 25"/>
          <p:cNvSpPr>
            <a:spLocks noGrp="1"/>
          </p:cNvSpPr>
          <p:nvPr>
            <p:ph type="ftr" sz="quarter" idx="12"/>
          </p:nvPr>
        </p:nvSpPr>
        <p:spPr>
          <a:xfrm>
            <a:off x="1524000" y="6610350"/>
            <a:ext cx="5562600" cy="247650"/>
          </a:xfrm>
        </p:spPr>
        <p:txBody>
          <a:bodyPr/>
          <a:lstStyle/>
          <a:p>
            <a:endParaRPr lang="en-US"/>
          </a:p>
        </p:txBody>
      </p:sp>
      <p:pic>
        <p:nvPicPr>
          <p:cNvPr id="20" name="Picture 19" descr="vert_bar_02.png"/>
          <p:cNvPicPr preferRelativeResize="0">
            <a:picLocks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362456" y="0"/>
            <a:ext cx="73152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bar_06.png"/>
          <p:cNvPicPr>
            <a:picLocks noChangeAspect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12" name="Picture 11" descr="3_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  <p:sp>
        <p:nvSpPr>
          <p:cNvPr id="14" name="Content Placeholder 13"/>
          <p:cNvSpPr>
            <a:spLocks noGrp="1"/>
          </p:cNvSpPr>
          <p:nvPr>
            <p:ph sz="quarter" idx="13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Content Placeholder 15"/>
          <p:cNvSpPr>
            <a:spLocks noGrp="1"/>
          </p:cNvSpPr>
          <p:nvPr>
            <p:ph sz="quarter" idx="14"/>
          </p:nvPr>
        </p:nvSpPr>
        <p:spPr>
          <a:xfrm>
            <a:off x="4648200" y="1981200"/>
            <a:ext cx="40386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grpSp>
        <p:nvGrpSpPr>
          <p:cNvPr id="3" name="Group 14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7" name="Rectangle 16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" name="Date Placeholder 19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C8D35B46-B0AA-4A6E-9A67-E2FB62526FF0}" type="datetimeFigureOut">
              <a:rPr lang="en-US" smtClean="0"/>
              <a:t>7/9/2015</a:t>
            </a:fld>
            <a:endParaRPr lang="en-US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9AB836A-B321-4EA7-AB86-01EF4678B129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81200"/>
            <a:ext cx="4040188" cy="411162"/>
          </a:xfrm>
        </p:spPr>
        <p:txBody>
          <a:bodyPr lIns="0" rIns="0" anchor="b">
            <a:noAutofit/>
          </a:bodyPr>
          <a:lstStyle>
            <a:lvl1pPr marL="0" indent="0">
              <a:lnSpc>
                <a:spcPct val="100000"/>
              </a:lnSpc>
              <a:buNone/>
              <a:defRPr sz="1600" b="1" i="0" cap="all" spc="1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14" name="Picture 13" descr="4_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  <p:sp>
        <p:nvSpPr>
          <p:cNvPr id="15" name="Text Placeholder 2"/>
          <p:cNvSpPr>
            <a:spLocks noGrp="1"/>
          </p:cNvSpPr>
          <p:nvPr>
            <p:ph type="body" idx="13"/>
          </p:nvPr>
        </p:nvSpPr>
        <p:spPr>
          <a:xfrm>
            <a:off x="4648200" y="1981200"/>
            <a:ext cx="4040188" cy="411162"/>
          </a:xfrm>
        </p:spPr>
        <p:txBody>
          <a:bodyPr lIns="0" rIns="0" anchor="b">
            <a:noAutofit/>
          </a:bodyPr>
          <a:lstStyle>
            <a:lvl1pPr marL="0" indent="0">
              <a:lnSpc>
                <a:spcPct val="100000"/>
              </a:lnSpc>
              <a:buNone/>
              <a:defRPr sz="1600" b="1" i="0" cap="all" spc="1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57200" y="2438400"/>
            <a:ext cx="4038600" cy="3657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9" name="Content Placeholder 18"/>
          <p:cNvSpPr>
            <a:spLocks noGrp="1"/>
          </p:cNvSpPr>
          <p:nvPr>
            <p:ph sz="quarter" idx="15"/>
          </p:nvPr>
        </p:nvSpPr>
        <p:spPr>
          <a:xfrm>
            <a:off x="4648200" y="2438400"/>
            <a:ext cx="4038600" cy="3657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6" name="Picture 15" descr="bar_06.png"/>
          <p:cNvPicPr>
            <a:picLocks noChangeAspect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grpSp>
        <p:nvGrpSpPr>
          <p:cNvPr id="4" name="Group 17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20" name="Rectangle 19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Date Placeholder 22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C8D35B46-B0AA-4A6E-9A67-E2FB62526FF0}" type="datetimeFigureOut">
              <a:rPr lang="en-US" smtClean="0"/>
              <a:t>7/9/2015</a:t>
            </a:fld>
            <a:endParaRPr lang="en-US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F9AB836A-B321-4EA7-AB86-01EF4678B129}" type="slidenum">
              <a:rPr lang="en-US" smtClean="0"/>
              <a:t>‹#›</a:t>
            </a:fld>
            <a:endParaRPr lang="en-US"/>
          </a:p>
        </p:txBody>
      </p:sp>
      <p:sp>
        <p:nvSpPr>
          <p:cNvPr id="25" name="Footer Placeholder 24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10" name="Picture 9" descr="2_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  <p:pic>
        <p:nvPicPr>
          <p:cNvPr id="11" name="Picture 10" descr="bar_06.png"/>
          <p:cNvPicPr>
            <a:picLocks noChangeAspect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grpSp>
        <p:nvGrpSpPr>
          <p:cNvPr id="3" name="Group 11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3" name="Rectangle 12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35B46-B0AA-4A6E-9A67-E2FB62526FF0}" type="datetimeFigureOut">
              <a:rPr lang="en-US" smtClean="0"/>
              <a:t>7/9/2015</a:t>
            </a:fld>
            <a:endParaRPr lang="en-US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9AB836A-B321-4EA7-AB86-01EF4678B129}" type="slidenum">
              <a:rPr lang="en-US" smtClean="0"/>
              <a:t>‹#›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0" name="Rectangle 9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35B46-B0AA-4A6E-9A67-E2FB62526FF0}" type="datetimeFigureOut">
              <a:rPr lang="en-US" smtClean="0"/>
              <a:t>7/9/2015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9AB836A-B321-4EA7-AB86-01EF4678B129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3_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  <p:sp>
        <p:nvSpPr>
          <p:cNvPr id="13" name="Text Placeholder 2"/>
          <p:cNvSpPr>
            <a:spLocks noGrp="1"/>
          </p:cNvSpPr>
          <p:nvPr>
            <p:ph type="title"/>
          </p:nvPr>
        </p:nvSpPr>
        <p:spPr>
          <a:xfrm>
            <a:off x="457200" y="1524000"/>
            <a:ext cx="3352800" cy="914400"/>
          </a:xfrm>
        </p:spPr>
        <p:txBody>
          <a:bodyPr lIns="0" rIns="0"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i="0" cap="all" spc="1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419600" y="1524000"/>
            <a:ext cx="42672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>
          <a:xfrm>
            <a:off x="457201" y="2514599"/>
            <a:ext cx="3352800" cy="3127248"/>
          </a:xfrm>
        </p:spPr>
        <p:txBody>
          <a:bodyPr/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14" name="Picture 13" descr="bar_06.png"/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grpSp>
        <p:nvGrpSpPr>
          <p:cNvPr id="2" name="Group 15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7" name="Rectangle 16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" name="Date Placeholder 19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C8D35B46-B0AA-4A6E-9A67-E2FB62526FF0}" type="datetimeFigureOut">
              <a:rPr lang="en-US" smtClean="0"/>
              <a:t>7/9/2015</a:t>
            </a:fld>
            <a:endParaRPr lang="en-US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9AB836A-B321-4EA7-AB86-01EF4678B129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5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3" name="Rectangle 12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048"/>
            <a:ext cx="3355848" cy="914400"/>
          </a:xfrm>
        </p:spPr>
        <p:txBody>
          <a:bodyPr anchor="b">
            <a:normAutofit/>
          </a:bodyPr>
          <a:lstStyle>
            <a:lvl1pPr algn="l">
              <a:defRPr lang="en-US" sz="1800" b="1" i="0" kern="1200" cap="all" spc="100" baseline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25696" y="1554480"/>
            <a:ext cx="4270248" cy="4059936"/>
          </a:xfrm>
          <a:solidFill>
            <a:schemeClr val="bg1"/>
          </a:solidFill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514600"/>
            <a:ext cx="3355848" cy="3127248"/>
          </a:xfrm>
        </p:spPr>
        <p:txBody>
          <a:bodyPr/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lang="en-US" sz="1400" kern="1200" baseline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35B46-B0AA-4A6E-9A67-E2FB62526FF0}" type="datetimeFigureOut">
              <a:rPr lang="en-US" smtClean="0"/>
              <a:t>7/9/2015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B836A-B321-4EA7-AB86-01EF4678B129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4_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  <p:pic>
        <p:nvPicPr>
          <p:cNvPr id="9" name="Picture 8" descr="bar_06.png"/>
          <p:cNvPicPr>
            <a:picLocks noChangeAspect="1"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cxnSp>
        <p:nvCxnSpPr>
          <p:cNvPr id="10" name="Straight Connector 9"/>
          <p:cNvCxnSpPr/>
          <p:nvPr/>
        </p:nvCxnSpPr>
        <p:spPr>
          <a:xfrm>
            <a:off x="4419600" y="1524000"/>
            <a:ext cx="4267200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419600" y="5637212"/>
            <a:ext cx="4267200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34000">
                <a:schemeClr val="bg1">
                  <a:lumMod val="75000"/>
                  <a:alpha val="61000"/>
                </a:schemeClr>
              </a:gs>
              <a:gs pos="38000">
                <a:schemeClr val="bg1">
                  <a:lumMod val="75000"/>
                  <a:alpha val="76000"/>
                </a:schemeClr>
              </a:gs>
              <a:gs pos="100000">
                <a:schemeClr val="bg1"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9144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81200"/>
            <a:ext cx="8229600" cy="4144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6610350"/>
            <a:ext cx="15240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fld id="{C8D35B46-B0AA-4A6E-9A67-E2FB62526FF0}" type="datetimeFigureOut">
              <a:rPr lang="en-US" smtClean="0"/>
              <a:t>7/9/2015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610350"/>
            <a:ext cx="66294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42680" y="6610350"/>
            <a:ext cx="3810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fld id="{F9AB836A-B321-4EA7-AB86-01EF4678B12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 typeface="Wingdings" pitchFamily="2" charset="2"/>
        <a:buChar char="§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 typeface="Wingdings" pitchFamily="2" charset="2"/>
        <a:buNone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1">
            <a:lumMod val="50000"/>
            <a:lumOff val="50000"/>
          </a:schemeClr>
        </a:buClr>
        <a:buFont typeface="Wingdings" pitchFamily="2" charset="2"/>
        <a:buNone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1">
            <a:lumMod val="50000"/>
            <a:lumOff val="50000"/>
          </a:schemeClr>
        </a:buClr>
        <a:buFont typeface="Wingdings" pitchFamily="2" charset="2"/>
        <a:buNone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Board </a:t>
            </a:r>
            <a:r>
              <a:rPr lang="en-US" b="1" dirty="0"/>
              <a:t>of Ethics and Government Accountability</a:t>
            </a:r>
            <a:r>
              <a:rPr lang="en-US" dirty="0"/>
              <a:t/>
            </a:r>
            <a:br>
              <a:rPr lang="en-US" dirty="0"/>
            </a:b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 fontScale="40000" lnSpcReduction="20000"/>
          </a:bodyPr>
          <a:lstStyle/>
          <a:p>
            <a:pPr marL="0" indent="0" algn="ctr">
              <a:buNone/>
            </a:pPr>
            <a:r>
              <a:rPr lang="en-US" sz="5900" b="1" dirty="0" smtClean="0"/>
              <a:t>Bill 21-250, the “Comprehensive Code of Conduct of the District of Columbia Establishment and BEGA Amendment Act of 2015”</a:t>
            </a:r>
          </a:p>
          <a:p>
            <a:pPr marL="0" indent="0" algn="ctr">
              <a:buNone/>
            </a:pPr>
            <a:endParaRPr lang="en-US" sz="3600" b="1" dirty="0"/>
          </a:p>
          <a:p>
            <a:pPr marL="0" indent="0" algn="ctr">
              <a:buNone/>
            </a:pPr>
            <a:endParaRPr lang="en-US" sz="3600" b="1" dirty="0" smtClean="0"/>
          </a:p>
          <a:p>
            <a:pPr marL="0" indent="0" algn="ctr">
              <a:buNone/>
            </a:pPr>
            <a:endParaRPr lang="en-US" sz="3600" dirty="0"/>
          </a:p>
          <a:p>
            <a:pPr marL="0" indent="0" algn="ctr">
              <a:buNone/>
            </a:pPr>
            <a:endParaRPr lang="en-US" sz="3600" dirty="0" smtClean="0"/>
          </a:p>
          <a:p>
            <a:pPr marL="0" indent="0" algn="ctr">
              <a:buNone/>
            </a:pPr>
            <a:endParaRPr lang="en-US" sz="3600" dirty="0"/>
          </a:p>
          <a:p>
            <a:pPr marL="0" indent="0" algn="ctr">
              <a:buNone/>
            </a:pPr>
            <a:endParaRPr lang="en-US" sz="1400" dirty="0" smtClean="0"/>
          </a:p>
          <a:p>
            <a:pPr marL="0" indent="0" algn="ctr">
              <a:buNone/>
            </a:pPr>
            <a:endParaRPr lang="en-US" sz="1400" dirty="0"/>
          </a:p>
          <a:p>
            <a:pPr marL="0" indent="0" algn="ctr">
              <a:buNone/>
            </a:pPr>
            <a:endParaRPr lang="en-US" sz="1400" dirty="0"/>
          </a:p>
          <a:p>
            <a:pPr marL="0" indent="0" algn="ctr">
              <a:buNone/>
            </a:pPr>
            <a:endParaRPr lang="en-US" sz="1400" b="1" dirty="0"/>
          </a:p>
          <a:p>
            <a:pPr marL="0" indent="0" algn="ctr">
              <a:buNone/>
            </a:pPr>
            <a:endParaRPr lang="en-US" sz="2100" b="1" dirty="0" smtClean="0"/>
          </a:p>
          <a:p>
            <a:pPr marL="0" indent="0" algn="ctr">
              <a:buNone/>
            </a:pPr>
            <a:endParaRPr lang="en-US" sz="2100" b="1" dirty="0"/>
          </a:p>
          <a:p>
            <a:pPr marL="0" indent="0" algn="ctr">
              <a:buNone/>
            </a:pPr>
            <a:r>
              <a:rPr lang="en-US" sz="2100" b="1" dirty="0" smtClean="0"/>
              <a:t>Robert J. Spagnoletti</a:t>
            </a:r>
          </a:p>
          <a:p>
            <a:pPr marL="0" indent="0" algn="ctr">
              <a:buNone/>
            </a:pPr>
            <a:r>
              <a:rPr lang="en-US" sz="2100" b="1" dirty="0" smtClean="0"/>
              <a:t>Chairman, Board of Ethics and Government Accountability</a:t>
            </a:r>
          </a:p>
          <a:p>
            <a:pPr marL="0" indent="0" algn="ctr">
              <a:buNone/>
            </a:pPr>
            <a:r>
              <a:rPr lang="en-US" sz="1400" b="1" dirty="0" smtClean="0"/>
              <a:t>(202) 481-3411</a:t>
            </a:r>
          </a:p>
          <a:p>
            <a:pPr marL="0" indent="0" algn="ctr">
              <a:buNone/>
            </a:pPr>
            <a:r>
              <a:rPr lang="en-US" sz="1400" b="1" dirty="0" smtClean="0"/>
              <a:t>July 8, 2015</a:t>
            </a:r>
          </a:p>
          <a:p>
            <a:pPr marL="0" indent="0" algn="ctr">
              <a:buNone/>
            </a:pPr>
            <a:endParaRPr lang="en-US" sz="3600" dirty="0"/>
          </a:p>
          <a:p>
            <a:pPr marL="0" indent="0" algn="ctr">
              <a:buNone/>
            </a:pPr>
            <a:endParaRPr lang="en-US" sz="3600" dirty="0" smtClean="0"/>
          </a:p>
          <a:p>
            <a:pPr marL="0" indent="0" algn="r">
              <a:buNone/>
            </a:pPr>
            <a:endParaRPr lang="en-US" sz="3600" dirty="0" smtClean="0"/>
          </a:p>
          <a:p>
            <a:pPr marL="0" indent="0" algn="r">
              <a:buNone/>
            </a:pPr>
            <a:endParaRPr lang="en-US" sz="3600" dirty="0"/>
          </a:p>
          <a:p>
            <a:pPr marL="0" indent="0" algn="r">
              <a:buNone/>
            </a:pPr>
            <a:endParaRPr lang="en-US" sz="3600" dirty="0" smtClean="0"/>
          </a:p>
          <a:p>
            <a:pPr marL="0" indent="0" algn="ctr">
              <a:buNone/>
            </a:pPr>
            <a:endParaRPr lang="en-US" sz="1100" dirty="0" smtClean="0"/>
          </a:p>
          <a:p>
            <a:pPr marL="0" indent="0" algn="ctr">
              <a:buNone/>
            </a:pPr>
            <a:endParaRPr lang="en-US" sz="2800" dirty="0"/>
          </a:p>
        </p:txBody>
      </p:sp>
      <p:pic>
        <p:nvPicPr>
          <p:cNvPr id="8" name="Picture 8" descr="C:\Documents and Settings\david.ramirez\Local Settings\Temporary Internet Files\Content.IE5\O5UJO16R\MP900362658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6757" y="2819400"/>
            <a:ext cx="3657600" cy="2194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572175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9067800" cy="1219200"/>
          </a:xfrm>
        </p:spPr>
        <p:txBody>
          <a:bodyPr>
            <a:normAutofit/>
          </a:bodyPr>
          <a:lstStyle/>
          <a:p>
            <a:pPr algn="ctr"/>
            <a:r>
              <a:rPr lang="en-US" b="1" dirty="0"/>
              <a:t>Gifts Between Covered Individuals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2800" b="1" dirty="0" smtClean="0"/>
              <a:t>(Continued)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6783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New provision: Caps </a:t>
            </a:r>
            <a:r>
              <a:rPr lang="en-US" sz="2800" dirty="0"/>
              <a:t>at $300 the aggregate market value of gifts that official superiors may receive from a group of </a:t>
            </a:r>
            <a:r>
              <a:rPr lang="en-US" sz="2800" dirty="0" smtClean="0"/>
              <a:t>subordinates regardless </a:t>
            </a:r>
            <a:r>
              <a:rPr lang="en-US" sz="2800" dirty="0"/>
              <a:t>of the number of contributing individuals</a:t>
            </a:r>
          </a:p>
          <a:p>
            <a:pPr lvl="0"/>
            <a:r>
              <a:rPr lang="en-US" sz="2800" dirty="0" smtClean="0"/>
              <a:t>Applies </a:t>
            </a:r>
            <a:r>
              <a:rPr lang="en-US" sz="2800" dirty="0"/>
              <a:t>to gifts appropriate to certain occasions, such as marriages and retirements</a:t>
            </a:r>
          </a:p>
          <a:p>
            <a:pPr lvl="0"/>
            <a:r>
              <a:rPr lang="en-US" sz="2800" dirty="0"/>
              <a:t>Based on Department of Defense </a:t>
            </a:r>
            <a:r>
              <a:rPr lang="en-US" sz="2800" dirty="0" smtClean="0"/>
              <a:t>Joint </a:t>
            </a:r>
            <a:r>
              <a:rPr lang="en-US" sz="2800" dirty="0"/>
              <a:t>Ethics Regulation 2-203(a) (November 17, 2011)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87764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90600"/>
          </a:xfrm>
        </p:spPr>
        <p:txBody>
          <a:bodyPr>
            <a:normAutofit/>
          </a:bodyPr>
          <a:lstStyle/>
          <a:p>
            <a:r>
              <a:rPr lang="en-US" b="1" dirty="0" smtClean="0"/>
              <a:t>		      Emergency Relief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New provision: Authorizes </a:t>
            </a:r>
            <a:r>
              <a:rPr lang="en-US" sz="2800" dirty="0"/>
              <a:t>the Director of Government Ethics, upon written request, to allow covered individuals to solicit voluntary support for victims of </a:t>
            </a:r>
            <a:r>
              <a:rPr lang="en-US" sz="2800" dirty="0" smtClean="0"/>
              <a:t>emergencies </a:t>
            </a:r>
            <a:r>
              <a:rPr lang="en-US" sz="2800" dirty="0"/>
              <a:t>and </a:t>
            </a:r>
            <a:r>
              <a:rPr lang="en-US" sz="2800" dirty="0" smtClean="0"/>
              <a:t>disasters</a:t>
            </a:r>
            <a:endParaRPr lang="en-US" sz="2800" dirty="0"/>
          </a:p>
          <a:p>
            <a:pPr lvl="0"/>
            <a:r>
              <a:rPr lang="en-US" sz="2800" dirty="0"/>
              <a:t>Based on </a:t>
            </a:r>
            <a:r>
              <a:rPr lang="en-US" sz="2800" dirty="0" smtClean="0"/>
              <a:t>new regulations </a:t>
            </a:r>
            <a:r>
              <a:rPr lang="en-US" sz="2800" dirty="0"/>
              <a:t>related to the federal CFC</a:t>
            </a:r>
          </a:p>
        </p:txBody>
      </p:sp>
      <p:pic>
        <p:nvPicPr>
          <p:cNvPr id="6147" name="Picture 3" descr="C:\Users\alex.hillmann\AppData\Local\Microsoft\Windows\Temporary Internet Files\Content.IE5\25Q7HOYI\220px-Hurricane_Irene_radar_North_Carolina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3240" y="4245464"/>
            <a:ext cx="2617960" cy="2403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067985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         Restrictions </a:t>
            </a:r>
            <a:r>
              <a:rPr lang="en-US" b="1" dirty="0"/>
              <a:t>on </a:t>
            </a:r>
            <a:r>
              <a:rPr lang="en-US" b="1" dirty="0" smtClean="0"/>
              <a:t>Hiring </a:t>
            </a:r>
            <a:r>
              <a:rPr lang="en-US" b="1" dirty="0"/>
              <a:t>and </a:t>
            </a:r>
            <a:r>
              <a:rPr lang="en-US" b="1" dirty="0" smtClean="0"/>
              <a:t>Employment                 			     (Nepotism</a:t>
            </a:r>
            <a:r>
              <a:rPr lang="en-US" b="1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76800"/>
          </a:xfrm>
        </p:spPr>
        <p:txBody>
          <a:bodyPr>
            <a:noAutofit/>
          </a:bodyPr>
          <a:lstStyle/>
          <a:p>
            <a:r>
              <a:rPr lang="en-US" sz="2800" dirty="0" smtClean="0"/>
              <a:t>New provision: Nepotism </a:t>
            </a:r>
            <a:r>
              <a:rPr lang="en-US" sz="2800" dirty="0"/>
              <a:t>prohibitions apply to both paid and unpaid positions in an agency in which the hiring official serves or exercises jurisdiction or control</a:t>
            </a:r>
          </a:p>
          <a:p>
            <a:pPr lvl="0"/>
            <a:r>
              <a:rPr lang="en-US" sz="2800" dirty="0" smtClean="0"/>
              <a:t>Hiring </a:t>
            </a:r>
            <a:r>
              <a:rPr lang="en-US" sz="2800" dirty="0"/>
              <a:t>official’s actions include interviewing, selecting, appointing, employing, evaluating, promoting, demoting, reassigning, advancing, disciplining, or separating, or otherwise advocating for or taking any personnel action</a:t>
            </a:r>
          </a:p>
          <a:p>
            <a:pPr lvl="0"/>
            <a:r>
              <a:rPr lang="en-US" sz="2800" smtClean="0"/>
              <a:t>Follows </a:t>
            </a:r>
            <a:r>
              <a:rPr lang="en-US" sz="2800" dirty="0"/>
              <a:t>practice in Florida, which has a very similar statute</a:t>
            </a:r>
          </a:p>
        </p:txBody>
      </p:sp>
      <p:pic>
        <p:nvPicPr>
          <p:cNvPr id="5124" name="Picture 4" descr="C:\Users\alex.hillmann\AppData\Local\Microsoft\Windows\Temporary Internet Files\Content.IE5\J1HHPYA4\family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99" y="762000"/>
            <a:ext cx="1241498" cy="768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300763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/>
              <a:t>                             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>
            <a:noAutofit/>
          </a:bodyPr>
          <a:lstStyle/>
          <a:p>
            <a:r>
              <a:rPr lang="en-US" sz="2800" dirty="0" smtClean="0"/>
              <a:t>Definition of “gift”</a:t>
            </a:r>
          </a:p>
          <a:p>
            <a:pPr lvl="0"/>
            <a:r>
              <a:rPr lang="en-US" sz="2800" dirty="0" smtClean="0"/>
              <a:t>As amended, retains general meaning of “[anything] having monetary value,” but draws on a number of sources, including Council Rule III, to expand the list of those items, benefits, and services to be excluded</a:t>
            </a:r>
          </a:p>
          <a:p>
            <a:pPr lvl="0"/>
            <a:r>
              <a:rPr lang="en-US" sz="2800" dirty="0" smtClean="0"/>
              <a:t>One new exclusion, for elected officials, is for admission to and the cost of food and beverages consumed at events sponsored by a trade association or a civic, charitable, or community organization, provided that the invitation to the event is extended directly by the event sponsor</a:t>
            </a:r>
            <a:endParaRPr lang="en-US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23149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3652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                                  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93721"/>
            <a:ext cx="8229600" cy="4392680"/>
          </a:xfrm>
        </p:spPr>
        <p:txBody>
          <a:bodyPr>
            <a:noAutofit/>
          </a:bodyPr>
          <a:lstStyle/>
          <a:p>
            <a:r>
              <a:rPr lang="en-US" sz="2800" dirty="0"/>
              <a:t>Definition of “personal interest”</a:t>
            </a:r>
          </a:p>
          <a:p>
            <a:pPr lvl="0"/>
            <a:r>
              <a:rPr lang="en-US" sz="2800" dirty="0"/>
              <a:t>Central to conflicts of interest-related provisions</a:t>
            </a:r>
          </a:p>
          <a:p>
            <a:pPr lvl="0"/>
            <a:r>
              <a:rPr lang="en-US" sz="2800" dirty="0"/>
              <a:t>Reflects Ethics Board’s opinion that the concept of conflict of interest should include non-financial considerations</a:t>
            </a:r>
          </a:p>
          <a:p>
            <a:pPr lvl="0"/>
            <a:r>
              <a:rPr lang="en-US" sz="2800" dirty="0"/>
              <a:t>Former District law required recusal by a public official when faced with “a matter as to which he or she [had] a conflict situation created by a personal, family, or client interest”  </a:t>
            </a:r>
          </a:p>
        </p:txBody>
      </p:sp>
      <p:pic>
        <p:nvPicPr>
          <p:cNvPr id="4098" name="Picture 2" descr="C:\Users\alex.hillmann\AppData\Local\Microsoft\Windows\Temporary Internet Files\Content.IE5\XZ67ZJWF\Selecci%C3%B3n%20de%20personal[1]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0803" y="5029200"/>
            <a:ext cx="37338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83039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838200"/>
          </a:xfrm>
        </p:spPr>
        <p:txBody>
          <a:bodyPr>
            <a:normAutofit/>
          </a:bodyPr>
          <a:lstStyle/>
          <a:p>
            <a:pPr algn="ctr"/>
            <a:r>
              <a:rPr lang="en-US" b="1" dirty="0"/>
              <a:t> </a:t>
            </a:r>
            <a:r>
              <a:rPr lang="en-US" b="1" dirty="0" smtClean="0"/>
              <a:t>Applicability of the Comprehensive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Autofit/>
          </a:bodyPr>
          <a:lstStyle/>
          <a:p>
            <a:r>
              <a:rPr lang="en-US" sz="2800" dirty="0"/>
              <a:t>Parallels section 201a of the BEGA Act to make the Comprehensive Code applicable to the ethical responsibilities of all employees and public officials serving the District</a:t>
            </a:r>
          </a:p>
          <a:p>
            <a:pPr lvl="0"/>
            <a:r>
              <a:rPr lang="en-US" sz="2800" dirty="0"/>
              <a:t>Resolves any doubt about inclusion of ANCs and members of some boards and commissions, who currently are not subject to the DPM</a:t>
            </a:r>
          </a:p>
          <a:p>
            <a:pPr lvl="0"/>
            <a:r>
              <a:rPr lang="en-US" sz="2800" dirty="0"/>
              <a:t>By amending definition of “public official,” extends applicability to members of other bodies, including the Not-for-Profit Hospital Board of Directors, the Real Property Tax Appeals Commission, the Retirement Board, etc.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49787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533400"/>
            <a:ext cx="8839200" cy="1066800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 Prestige of Office and Letters of Recommendation</a:t>
            </a:r>
            <a:r>
              <a:rPr lang="en-US" sz="3200" b="1" dirty="0"/>
              <a:t/>
            </a:r>
            <a:br>
              <a:rPr lang="en-US" sz="3200" b="1" dirty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Autofit/>
          </a:bodyPr>
          <a:lstStyle/>
          <a:p>
            <a:r>
              <a:rPr lang="en-US" sz="2600" dirty="0"/>
              <a:t>Authorizes the Mayor, Councilmembers, and the Attorney General to express support for or serve as the honorary chair or as an honorary member of a nonprofit entity’s fundraising event</a:t>
            </a:r>
          </a:p>
          <a:p>
            <a:pPr lvl="0"/>
            <a:r>
              <a:rPr lang="en-US" sz="2600" dirty="0"/>
              <a:t>The entity for which funds are raised must support a nongovernmental bona fide charitable activity, and the public official’s name or title cannot be used in solicitations directly to individual contributors </a:t>
            </a:r>
          </a:p>
          <a:p>
            <a:pPr lvl="0"/>
            <a:r>
              <a:rPr lang="en-US" sz="2600" dirty="0"/>
              <a:t>Continues the practice allowed under both the DPM and Council Rule </a:t>
            </a:r>
            <a:r>
              <a:rPr lang="en-US" sz="2600" dirty="0" smtClean="0"/>
              <a:t>VI</a:t>
            </a:r>
            <a:endParaRPr lang="en-US" sz="2600" dirty="0"/>
          </a:p>
          <a:p>
            <a:r>
              <a:rPr lang="en-US" sz="2600" dirty="0"/>
              <a:t>Provides guidance on letters of recommendation, letters of reference, and letters of support</a:t>
            </a:r>
          </a:p>
          <a:p>
            <a:pPr lvl="0"/>
            <a:endParaRPr lang="en-US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32735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685800"/>
            <a:ext cx="8915400" cy="762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  			      </a:t>
            </a:r>
            <a:r>
              <a:rPr lang="en-US" sz="4000" b="1" dirty="0" smtClean="0"/>
              <a:t>Fundraising</a:t>
            </a:r>
            <a:r>
              <a:rPr lang="en-US" sz="4000" b="1" dirty="0"/>
              <a:t/>
            </a:r>
            <a:br>
              <a:rPr lang="en-US" sz="4000" b="1" dirty="0"/>
            </a:b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190999"/>
          </a:xfrm>
        </p:spPr>
        <p:txBody>
          <a:bodyPr>
            <a:noAutofit/>
          </a:bodyPr>
          <a:lstStyle/>
          <a:p>
            <a:r>
              <a:rPr lang="en-US" sz="2800" dirty="0"/>
              <a:t>Authorizes certain public/private partnerships</a:t>
            </a:r>
          </a:p>
          <a:p>
            <a:pPr lvl="0"/>
            <a:r>
              <a:rPr lang="en-US" sz="2800" dirty="0"/>
              <a:t>An agency may promote, endorse, co-sponsor, and collaborate with charitable organizations whose </a:t>
            </a:r>
            <a:r>
              <a:rPr lang="en-US" sz="2800" u="sng" dirty="0"/>
              <a:t>sole mission</a:t>
            </a:r>
            <a:r>
              <a:rPr lang="en-US" sz="2800" dirty="0"/>
              <a:t> is to support the agency</a:t>
            </a:r>
          </a:p>
          <a:p>
            <a:pPr lvl="0"/>
            <a:r>
              <a:rPr lang="en-US" sz="2800" dirty="0"/>
              <a:t>An agency may participate with (but not promote or endorse) other charitable organizations to raise funds for programs that assist the agency constituents and that are consistent with the agency’s mission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08888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8915400" cy="1600200"/>
          </a:xfrm>
        </p:spPr>
        <p:txBody>
          <a:bodyPr>
            <a:normAutofit/>
          </a:bodyPr>
          <a:lstStyle/>
          <a:p>
            <a:r>
              <a:rPr lang="en-US" b="1" dirty="0" smtClean="0"/>
              <a:t>    			      Fundraising           </a:t>
            </a:r>
            <a:r>
              <a:rPr lang="en-US" b="1" dirty="0"/>
              <a:t>			   </a:t>
            </a:r>
            <a:r>
              <a:rPr lang="en-US" b="1" dirty="0" smtClean="0"/>
              <a:t>                       </a:t>
            </a:r>
            <a:r>
              <a:rPr lang="en-US" sz="2800" b="1" dirty="0" smtClean="0"/>
              <a:t>(</a:t>
            </a:r>
            <a:r>
              <a:rPr lang="en-US" sz="2800" b="1" dirty="0"/>
              <a:t>Continued)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Covered individuals may organize and participate in the annual One Fund fundraising drive and related activities as authorized by the Mayor in consultation with the Director of Government </a:t>
            </a:r>
            <a:r>
              <a:rPr lang="en-US" sz="2800" dirty="0" smtClean="0"/>
              <a:t>Ethics</a:t>
            </a:r>
            <a:endParaRPr lang="en-US" sz="2800" dirty="0"/>
          </a:p>
        </p:txBody>
      </p:sp>
      <p:pic>
        <p:nvPicPr>
          <p:cNvPr id="4" name="Picture 2" descr="C:\Users\alex.hillmann\AppData\Local\Microsoft\Windows\Temporary Internet Files\Content.IE5\J1HHPYA4\fundraising1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5356" y="4251021"/>
            <a:ext cx="3396844" cy="22259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174493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828800"/>
          </a:xfrm>
        </p:spPr>
        <p:txBody>
          <a:bodyPr>
            <a:normAutofit/>
          </a:bodyPr>
          <a:lstStyle/>
          <a:p>
            <a:r>
              <a:rPr lang="en-US" b="1" dirty="0" smtClean="0"/>
              <a:t>	     Widely </a:t>
            </a:r>
            <a:r>
              <a:rPr lang="en-US" b="1" dirty="0"/>
              <a:t>A</a:t>
            </a:r>
            <a:r>
              <a:rPr lang="en-US" b="1" dirty="0" smtClean="0"/>
              <a:t>ttended Gatherings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Autofit/>
          </a:bodyPr>
          <a:lstStyle/>
          <a:p>
            <a:r>
              <a:rPr lang="en-US" sz="2600" dirty="0"/>
              <a:t>All covered individuals are authorized to accept an unsolicited invitation of free attendance </a:t>
            </a:r>
            <a:r>
              <a:rPr lang="en-US" sz="2600" dirty="0" smtClean="0"/>
              <a:t>for </a:t>
            </a:r>
            <a:r>
              <a:rPr lang="en-US" sz="2600" dirty="0"/>
              <a:t>an accompanying guest to participate in all or part of a conference or widely attended gathering</a:t>
            </a:r>
          </a:p>
          <a:p>
            <a:pPr lvl="0"/>
            <a:r>
              <a:rPr lang="en-US" sz="2600" dirty="0"/>
              <a:t>Standardizes practice across the government</a:t>
            </a:r>
          </a:p>
          <a:p>
            <a:pPr lvl="0"/>
            <a:r>
              <a:rPr lang="en-US" sz="2600" dirty="0"/>
              <a:t>Authorization may be granted only when others in attendance will generally be accompanied by a guest, and the invitation must be extended by the same person who invited the covered individual</a:t>
            </a:r>
          </a:p>
          <a:p>
            <a:pPr lvl="0"/>
            <a:r>
              <a:rPr lang="en-US" sz="2600" dirty="0"/>
              <a:t>The market value of the gift of free attendance </a:t>
            </a:r>
            <a:r>
              <a:rPr lang="en-US" sz="2600" dirty="0" smtClean="0"/>
              <a:t>is </a:t>
            </a:r>
            <a:r>
              <a:rPr lang="en-US" sz="2600" dirty="0"/>
              <a:t>capped at $350 for both the covered individual and his or her guest</a:t>
            </a:r>
          </a:p>
        </p:txBody>
      </p:sp>
      <p:pic>
        <p:nvPicPr>
          <p:cNvPr id="2050" name="Picture 2" descr="C:\Program Files\Microsoft Office\MEDIA\CAGCAT10\j0233018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664588"/>
            <a:ext cx="1143000" cy="1161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718160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685800"/>
          </a:xfrm>
        </p:spPr>
        <p:txBody>
          <a:bodyPr>
            <a:noAutofit/>
          </a:bodyPr>
          <a:lstStyle/>
          <a:p>
            <a:r>
              <a:rPr lang="en-US" sz="3800" b="1" dirty="0" smtClean="0"/>
              <a:t>			      History</a:t>
            </a:r>
            <a:r>
              <a:rPr lang="en-US" sz="3800" dirty="0"/>
              <a:t/>
            </a:r>
            <a:br>
              <a:rPr lang="en-US" sz="3800" dirty="0"/>
            </a:b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562600"/>
          </a:xfrm>
        </p:spPr>
        <p:txBody>
          <a:bodyPr>
            <a:normAutofit/>
          </a:bodyPr>
          <a:lstStyle/>
          <a:p>
            <a:r>
              <a:rPr lang="en-US" dirty="0" smtClean="0"/>
              <a:t>District </a:t>
            </a:r>
            <a:r>
              <a:rPr lang="en-US" dirty="0"/>
              <a:t>of Columbia Election Code of 1955 (established Board of Elections)</a:t>
            </a:r>
          </a:p>
          <a:p>
            <a:r>
              <a:rPr lang="en-US" dirty="0"/>
              <a:t>District of Columbia Campaign Finance Reform and Conflict of Interest Act (1974; established Office of Campaign Finance within Board of Elections </a:t>
            </a:r>
            <a:r>
              <a:rPr lang="en-US" u="sng" dirty="0"/>
              <a:t>and</a:t>
            </a:r>
            <a:r>
              <a:rPr lang="en-US" dirty="0"/>
              <a:t> Ethics)</a:t>
            </a:r>
          </a:p>
          <a:p>
            <a:r>
              <a:rPr lang="en-US" dirty="0"/>
              <a:t>Merit Personnel Act (1979; authorized Mayor to promulgate personnel rules affecting District government employees)</a:t>
            </a:r>
          </a:p>
          <a:p>
            <a:r>
              <a:rPr lang="en-US" dirty="0"/>
              <a:t>District Personnel Manual (rules to implement Chapter 18 (employee conduct) of MPA first promulgated in 1981; amended in 1986)</a:t>
            </a:r>
          </a:p>
          <a:p>
            <a:r>
              <a:rPr lang="en-US" dirty="0"/>
              <a:t>BEGA Act (2012; intended to “clarify existing law by including all applicable ethics laws in one location”)</a:t>
            </a:r>
          </a:p>
          <a:p>
            <a:r>
              <a:rPr lang="en-US" dirty="0"/>
              <a:t>DPM amended in 2014 by DCHR to “reflect changes resulting from” BEGA Act</a:t>
            </a:r>
          </a:p>
          <a:p>
            <a:r>
              <a:rPr lang="en-US" dirty="0"/>
              <a:t>Comprehensive Code of Conduct and BEGA Amendment Act of 2014 (directed Ethics Board to submit “proposed legislation to consolidate the Code of Conduct”)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859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		      </a:t>
            </a:r>
            <a:r>
              <a:rPr lang="en-US" b="1" dirty="0" smtClean="0"/>
              <a:t>Outside </a:t>
            </a:r>
            <a:r>
              <a:rPr lang="en-US" b="1" dirty="0"/>
              <a:t>A</a:t>
            </a:r>
            <a:r>
              <a:rPr lang="en-US" b="1" dirty="0" smtClean="0"/>
              <a:t>ctivities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Autofit/>
          </a:bodyPr>
          <a:lstStyle/>
          <a:p>
            <a:r>
              <a:rPr lang="en-US" sz="3000" dirty="0"/>
              <a:t>UDC </a:t>
            </a:r>
            <a:r>
              <a:rPr lang="en-US" sz="3000" dirty="0" smtClean="0"/>
              <a:t>David A. Clarke School of Law School clinical </a:t>
            </a:r>
            <a:r>
              <a:rPr lang="en-US" sz="3000" dirty="0"/>
              <a:t>program faculty </a:t>
            </a:r>
            <a:r>
              <a:rPr lang="en-US" sz="3000" dirty="0" smtClean="0"/>
              <a:t>are </a:t>
            </a:r>
            <a:r>
              <a:rPr lang="en-US" sz="3000" dirty="0"/>
              <a:t>excluded from no representation rule</a:t>
            </a:r>
          </a:p>
          <a:p>
            <a:pPr lvl="0"/>
            <a:r>
              <a:rPr lang="en-US" sz="3000" dirty="0"/>
              <a:t>Clinical programs are part of the Law School’s core curriculum</a:t>
            </a:r>
          </a:p>
          <a:p>
            <a:pPr lvl="0"/>
            <a:r>
              <a:rPr lang="en-US" sz="3000" dirty="0"/>
              <a:t>Faculty members must abide by the District of Columbia </a:t>
            </a:r>
            <a:r>
              <a:rPr lang="en-US" sz="3000" dirty="0" smtClean="0"/>
              <a:t>Bar’s Rules </a:t>
            </a:r>
            <a:r>
              <a:rPr lang="en-US" sz="3000" dirty="0"/>
              <a:t>of Professional Conduct and applicable regulations, including a conflicts review before undertaking significant claims against the District  </a:t>
            </a:r>
          </a:p>
        </p:txBody>
      </p:sp>
      <p:pic>
        <p:nvPicPr>
          <p:cNvPr id="1026" name="Picture 2" descr="C:\Users\alex.hillmann\AppData\Local\Microsoft\Windows\Temporary Internet Files\Content.IE5\XZ67ZJWF\PngMedium-professor-cartoon-comic-character-11107[1]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435" y="533400"/>
            <a:ext cx="838565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29131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90600"/>
          </a:xfrm>
        </p:spPr>
        <p:txBody>
          <a:bodyPr/>
          <a:lstStyle/>
          <a:p>
            <a:pPr algn="ctr"/>
            <a:r>
              <a:rPr lang="en-US" b="1" dirty="0" smtClean="0"/>
              <a:t>Post-Employment Cooling-Off Period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 fontScale="25000" lnSpcReduction="20000"/>
          </a:bodyPr>
          <a:lstStyle/>
          <a:p>
            <a:r>
              <a:rPr lang="en-US" sz="12800" dirty="0" smtClean="0"/>
              <a:t>One-year cooling-off period once again applies to senior employees only</a:t>
            </a:r>
          </a:p>
          <a:p>
            <a:pPr lvl="0"/>
            <a:r>
              <a:rPr lang="en-US" sz="12800" dirty="0" smtClean="0"/>
              <a:t>Longstanding practice changed by DCHR rulemaking in 2014 to make the cooling-off period applicable to </a:t>
            </a:r>
            <a:r>
              <a:rPr lang="en-US" sz="12800" u="sng" dirty="0" smtClean="0"/>
              <a:t>all</a:t>
            </a:r>
            <a:r>
              <a:rPr lang="en-US" sz="12800" dirty="0" smtClean="0"/>
              <a:t> employees in the executive branch</a:t>
            </a:r>
          </a:p>
          <a:p>
            <a:pPr lvl="0"/>
            <a:r>
              <a:rPr lang="en-US" sz="12800" dirty="0" smtClean="0"/>
              <a:t>However, the prohibition on using personal influence based on past governmental affiliations applies more readily to former senior employees than to all employees generally</a:t>
            </a:r>
          </a:p>
          <a:p>
            <a:pPr lvl="0"/>
            <a:endParaRPr lang="en-US" sz="10400" dirty="0" smtClean="0"/>
          </a:p>
          <a:p>
            <a:pPr lvl="2"/>
            <a:r>
              <a:rPr lang="en-US" sz="1600" b="1" dirty="0">
                <a:solidFill>
                  <a:srgbClr val="BD5719"/>
                </a:solidFill>
              </a:rPr>
              <a:t>	</a:t>
            </a:r>
            <a:endParaRPr lang="en-US" sz="1600" b="1" dirty="0" smtClean="0">
              <a:solidFill>
                <a:srgbClr val="BD5719"/>
              </a:solidFill>
            </a:endParaRPr>
          </a:p>
          <a:p>
            <a:pPr lvl="2"/>
            <a:endParaRPr lang="en-US" sz="1600" b="1" dirty="0">
              <a:solidFill>
                <a:srgbClr val="BD5719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18505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524000"/>
          </a:xfrm>
        </p:spPr>
        <p:txBody>
          <a:bodyPr/>
          <a:lstStyle/>
          <a:p>
            <a:r>
              <a:rPr lang="en-US" b="1" dirty="0" smtClean="0"/>
              <a:t>      Post-Employment </a:t>
            </a:r>
            <a:r>
              <a:rPr lang="en-US" b="1" dirty="0"/>
              <a:t>Cooling-Off </a:t>
            </a:r>
            <a:r>
              <a:rPr lang="en-US" b="1" dirty="0" smtClean="0"/>
              <a:t>Period</a:t>
            </a:r>
            <a:br>
              <a:rPr lang="en-US" b="1" dirty="0" smtClean="0"/>
            </a:br>
            <a:r>
              <a:rPr lang="en-US" b="1" dirty="0"/>
              <a:t>	</a:t>
            </a:r>
            <a:r>
              <a:rPr lang="en-US" b="1" dirty="0" smtClean="0"/>
              <a:t>		    </a:t>
            </a:r>
            <a:r>
              <a:rPr lang="en-US" sz="2800" b="1" dirty="0" smtClean="0"/>
              <a:t>(Continued)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lvl="0"/>
            <a:r>
              <a:rPr lang="en-US" sz="7200" dirty="0"/>
              <a:t>The Comprehensive Code defines “senior employee” as “an individual required to file a public financial disclosure statement”</a:t>
            </a:r>
          </a:p>
          <a:p>
            <a:pPr lvl="0"/>
            <a:r>
              <a:rPr lang="en-US" sz="7200" dirty="0"/>
              <a:t>In the legislative branch, the cooling-off period is expanded to apply to former senior Council employees who were employed by a Councilmember or a Council committee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4449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762000"/>
          </a:xfrm>
        </p:spPr>
        <p:txBody>
          <a:bodyPr/>
          <a:lstStyle/>
          <a:p>
            <a:r>
              <a:rPr lang="en-US" dirty="0" smtClean="0"/>
              <a:t>			    </a:t>
            </a:r>
            <a:r>
              <a:rPr lang="en-US" b="1" dirty="0" smtClean="0"/>
              <a:t>Repealers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11200" b="1" dirty="0"/>
              <a:t>Chapter 18 (Employee conduct) of Title 6B of the DCMR (“DPM”)</a:t>
            </a:r>
          </a:p>
          <a:p>
            <a:pPr lvl="0"/>
            <a:r>
              <a:rPr lang="en-US" sz="11200" dirty="0"/>
              <a:t>The DPM is part of the current Code of Conduct, but is not applicable to ANCs and members of some boards and commissions</a:t>
            </a:r>
          </a:p>
          <a:p>
            <a:pPr lvl="0"/>
            <a:r>
              <a:rPr lang="en-US" sz="11200" dirty="0"/>
              <a:t>Many DPM provisions incorporated throughout the Comprehensive </a:t>
            </a:r>
            <a:r>
              <a:rPr lang="en-US" sz="11200" dirty="0" smtClean="0"/>
              <a:t>Code</a:t>
            </a:r>
            <a:endParaRPr lang="en-US" sz="11200" dirty="0"/>
          </a:p>
          <a:p>
            <a:pPr marL="0" lvl="0" indent="0">
              <a:buNone/>
            </a:pPr>
            <a:r>
              <a:rPr lang="en-US" sz="11200" b="1" dirty="0" smtClean="0"/>
              <a:t>Council </a:t>
            </a:r>
            <a:r>
              <a:rPr lang="en-US" sz="11200" b="1" dirty="0"/>
              <a:t>Code of Official Conduct</a:t>
            </a:r>
          </a:p>
          <a:p>
            <a:pPr lvl="0"/>
            <a:r>
              <a:rPr lang="en-US" sz="11200" dirty="0"/>
              <a:t>Many provisions incorporated throughout the Comprehensive </a:t>
            </a:r>
            <a:r>
              <a:rPr lang="en-US" sz="11200" dirty="0" smtClean="0"/>
              <a:t>Code</a:t>
            </a:r>
            <a:endParaRPr lang="en-US" sz="11200" dirty="0"/>
          </a:p>
          <a:p>
            <a:pPr marL="0" indent="0">
              <a:buNone/>
            </a:pPr>
            <a:r>
              <a:rPr lang="en-US" sz="11200" b="1" dirty="0"/>
              <a:t>Local Hatch Act</a:t>
            </a:r>
          </a:p>
          <a:p>
            <a:pPr lvl="0"/>
            <a:r>
              <a:rPr lang="en-US" sz="11200" dirty="0"/>
              <a:t>Provisions reenacted in amended fashion in new section 223n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852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/>
              <a:t>	</a:t>
            </a:r>
            <a:r>
              <a:rPr lang="en-US" dirty="0" smtClean="0"/>
              <a:t>		       </a:t>
            </a:r>
            <a:r>
              <a:rPr lang="en-US" sz="4000" b="1" dirty="0" smtClean="0"/>
              <a:t>Process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915400" cy="5486400"/>
          </a:xfrm>
        </p:spPr>
        <p:txBody>
          <a:bodyPr>
            <a:noAutofit/>
          </a:bodyPr>
          <a:lstStyle/>
          <a:p>
            <a:pPr lvl="0"/>
            <a:r>
              <a:rPr lang="en-US" sz="2450" dirty="0"/>
              <a:t>Identified and resolved conflicts between the elements of the current Code of Conduct</a:t>
            </a:r>
          </a:p>
          <a:p>
            <a:pPr lvl="0"/>
            <a:r>
              <a:rPr lang="en-US" sz="2450" dirty="0"/>
              <a:t>Addressed BPR recommendations and conducted further research into best practices</a:t>
            </a:r>
          </a:p>
          <a:p>
            <a:pPr lvl="0"/>
            <a:r>
              <a:rPr lang="en-US" sz="2450" dirty="0"/>
              <a:t>Director of Government Ethics met with Councilmembers </a:t>
            </a:r>
          </a:p>
          <a:p>
            <a:pPr lvl="0"/>
            <a:r>
              <a:rPr lang="en-US" sz="2450" dirty="0"/>
              <a:t>Circulated initial draft and solicited comments from the Executive Branch, the Council, experts, and the public</a:t>
            </a:r>
          </a:p>
          <a:p>
            <a:pPr lvl="0"/>
            <a:r>
              <a:rPr lang="en-US" sz="2450" dirty="0"/>
              <a:t>Conducted deliberations during public meetings</a:t>
            </a:r>
          </a:p>
          <a:p>
            <a:pPr lvl="0"/>
            <a:r>
              <a:rPr lang="en-US" sz="2450" dirty="0"/>
              <a:t>Presented revised draft at oversight hearing</a:t>
            </a:r>
          </a:p>
          <a:p>
            <a:pPr lvl="0"/>
            <a:r>
              <a:rPr lang="en-US" sz="2450" dirty="0"/>
              <a:t>Solicited further feedback during 30-day notice and comment period</a:t>
            </a:r>
          </a:p>
          <a:p>
            <a:pPr lvl="0"/>
            <a:r>
              <a:rPr lang="en-US" sz="2450" dirty="0"/>
              <a:t>Filed proposed legislation</a:t>
            </a:r>
          </a:p>
        </p:txBody>
      </p:sp>
    </p:spTree>
    <p:extLst>
      <p:ext uri="{BB962C8B-B14F-4D97-AF65-F5344CB8AC3E}">
        <p14:creationId xmlns:p14="http://schemas.microsoft.com/office/powerpoint/2010/main" val="2419497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2848072"/>
              </p:ext>
            </p:extLst>
          </p:nvPr>
        </p:nvGraphicFramePr>
        <p:xfrm>
          <a:off x="228600" y="1152730"/>
          <a:ext cx="8610600" cy="55159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49157"/>
                <a:gridCol w="3156143"/>
                <a:gridCol w="4305300"/>
              </a:tblGrid>
              <a:tr h="37127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Section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851" marR="3985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Section Heading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851" marR="3985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Source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851" marR="39851" marT="0" marB="0"/>
                </a:tc>
              </a:tr>
              <a:tr h="64863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223a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851" marR="3985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Definitions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851" marR="3985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Twenty-two defined terms.  All new except “affiliated organization”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851" marR="39851" marT="0" marB="0"/>
                </a:tc>
              </a:tr>
              <a:tr h="6858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223b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851" marR="3985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Applicability and standards of conduct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851" marR="3985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BEGA Act sections 201a and 221; Rule 202 of Council Rules; 6B DCMR §§ 1800 and 1801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851" marR="39851" marT="0" marB="0"/>
                </a:tc>
              </a:tr>
              <a:tr h="3261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223c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851" marR="3985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Conflicts of interest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851" marR="3985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BEGA Act section 223 and Rule I of the Council Code; reflects standards of 18 USC § 208  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851" marR="39851" marT="0" marB="0"/>
                </a:tc>
              </a:tr>
              <a:tr h="3261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223d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851" marR="3985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Contingent fees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851" marR="3985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Section 416 of the Procurement Practices Reform Act of 2010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851" marR="39851" marT="0" marB="0"/>
                </a:tc>
              </a:tr>
              <a:tr h="3261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223e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851" marR="3985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Personal and financial interests and disclosures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851" marR="3985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6B DCMR § 1805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851" marR="39851" marT="0" marB="0"/>
                </a:tc>
              </a:tr>
              <a:tr h="3261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223f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851" marR="3985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Restrictions on hiring and employment (nepotism)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851" marR="3985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Section 1804 of the MPA and 6B DCMR § </a:t>
                      </a:r>
                      <a:r>
                        <a:rPr lang="en-US" sz="1600" dirty="0" smtClean="0">
                          <a:effectLst/>
                        </a:rPr>
                        <a:t>1806; reflects standards of 5 USC § 3110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851" marR="39851" marT="0" marB="0"/>
                </a:tc>
              </a:tr>
              <a:tr h="16305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223g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851" marR="3985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Outside activities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851" marR="3985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Rule II of the Council </a:t>
                      </a:r>
                      <a:r>
                        <a:rPr lang="en-US" sz="1600" dirty="0" smtClean="0">
                          <a:effectLst/>
                        </a:rPr>
                        <a:t>Code; 6B </a:t>
                      </a:r>
                      <a:r>
                        <a:rPr lang="en-US" sz="1600" dirty="0">
                          <a:effectLst/>
                        </a:rPr>
                        <a:t>DCMR § </a:t>
                      </a:r>
                      <a:r>
                        <a:rPr lang="en-US" sz="1600" dirty="0" smtClean="0">
                          <a:effectLst/>
                        </a:rPr>
                        <a:t>1807 and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8-A DCMR § 208; reflects standards of 18 USC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§ 201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851" marR="39851" marT="0" marB="0"/>
                </a:tc>
              </a:tr>
              <a:tr h="16305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223h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851" marR="3985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Gifts from outside sources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851" marR="3985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Rule III of the Council Code and 6B DCMR § 1803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851" marR="39851" marT="0" marB="0"/>
                </a:tc>
              </a:tr>
              <a:tr h="3261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223i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851" marR="3985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Conferences, widely attended events, and training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851" marR="3985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Rule IV of the Council Code; 6B DCMR § 1803;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5 USC § 4111; 5 CFR § 410.503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851" marR="39851" marT="0" marB="0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28600" y="506399"/>
            <a:ext cx="861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      </a:t>
            </a:r>
            <a:r>
              <a:rPr lang="en-US" sz="3600" b="1" dirty="0" smtClean="0"/>
              <a:t>Overview of the Comprehensive Code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895125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1402825"/>
              </p:ext>
            </p:extLst>
          </p:nvPr>
        </p:nvGraphicFramePr>
        <p:xfrm>
          <a:off x="304800" y="762000"/>
          <a:ext cx="8382000" cy="59626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18651"/>
                <a:gridCol w="3072349"/>
                <a:gridCol w="4191000"/>
              </a:tblGrid>
              <a:tr h="83819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223j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Gifts between covered individuals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0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Rule V of the Council Code; 6B DCMR § 1804; DoD Joint Ethics Regulation 2-203; 5 CFR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§ 950.102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0E7E7"/>
                    </a:solidFill>
                  </a:tcPr>
                </a:tc>
              </a:tr>
              <a:tr h="84870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223k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Use of government resources, prestige of office, and letters of recommendation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Rule VI of the Council Code; 6B DCMR §§ 1805 and 1808; section 336 of the Campaign Finance Act of 2011; </a:t>
                      </a:r>
                      <a:r>
                        <a:rPr lang="en-US" sz="1600" dirty="0" smtClean="0">
                          <a:effectLst/>
                        </a:rPr>
                        <a:t>reflects standards of 18 </a:t>
                      </a:r>
                      <a:r>
                        <a:rPr lang="en-US" sz="1600" dirty="0">
                          <a:effectLst/>
                        </a:rPr>
                        <a:t>USC § 1913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5920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223l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Use of privileged, confidential, protected, and non-public information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Rule VII of the Council Code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33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223m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Post-government conflicts of interest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Rule VIII of the Council Code and 6B DCMR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§ </a:t>
                      </a:r>
                      <a:r>
                        <a:rPr lang="en-US" sz="1600" dirty="0" smtClean="0">
                          <a:effectLst/>
                        </a:rPr>
                        <a:t>1811; reflects standards of 18 USC § 207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31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223n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Political activities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Local Hatch Act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31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223o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Financial disclosures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BEGA Act sections 224 and 225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6624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223p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Limitations on honoraria and royalties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BEGA Act section 226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0918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223q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Ethics training and ethics counseling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BEGA Act section 219; Rule XI of the Council Code; section 1801 of the MPA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6526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223r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Lobbyists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BEGA Act sections 227, 228, 229 and 221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6526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223s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Additional agency standards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6B DCMR § 1809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0148893"/>
              </p:ext>
            </p:extLst>
          </p:nvPr>
        </p:nvGraphicFramePr>
        <p:xfrm>
          <a:off x="304800" y="457200"/>
          <a:ext cx="8382000" cy="2639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18650"/>
                <a:gridCol w="3072350"/>
                <a:gridCol w="4191000"/>
              </a:tblGrid>
              <a:tr h="18148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Section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Section Heading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Source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3695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85800"/>
          </a:xfrm>
        </p:spPr>
        <p:txBody>
          <a:bodyPr/>
          <a:lstStyle/>
          <a:p>
            <a:pPr algn="ctr"/>
            <a:r>
              <a:rPr lang="en-US" b="1" dirty="0" smtClean="0"/>
              <a:t>Lobbyist Gift-Giving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81000"/>
            <a:ext cx="8686800" cy="4495800"/>
          </a:xfrm>
          <a:prstGeom prst="wave">
            <a:avLst>
              <a:gd name="adj1" fmla="val 12500"/>
              <a:gd name="adj2" fmla="val 132"/>
            </a:avLst>
          </a:prstGeom>
          <a:scene3d>
            <a:camera prst="orthographicFront"/>
            <a:lightRig rig="threePt" dir="t"/>
          </a:scene3d>
          <a:sp3d>
            <a:bevelT prst="angle"/>
          </a:sp3d>
        </p:spPr>
        <p:txBody>
          <a:bodyPr>
            <a:noAutofit/>
          </a:bodyPr>
          <a:lstStyle/>
          <a:p>
            <a:r>
              <a:rPr lang="en-US" sz="2800" dirty="0"/>
              <a:t>Prohibits </a:t>
            </a:r>
            <a:r>
              <a:rPr lang="en-US" sz="2800" dirty="0" smtClean="0"/>
              <a:t>any and all gifts </a:t>
            </a:r>
            <a:r>
              <a:rPr lang="en-US" sz="2800" dirty="0"/>
              <a:t>to officials in the legislative and executive branches and their </a:t>
            </a:r>
            <a:r>
              <a:rPr lang="en-US" sz="2800" dirty="0" smtClean="0"/>
              <a:t>staffs</a:t>
            </a:r>
          </a:p>
          <a:p>
            <a:r>
              <a:rPr lang="en-US" sz="2800" dirty="0"/>
              <a:t>The prohibition is read together with </a:t>
            </a:r>
            <a:r>
              <a:rPr lang="en-US" sz="2800" dirty="0" smtClean="0"/>
              <a:t>most of </a:t>
            </a:r>
            <a:r>
              <a:rPr lang="en-US" sz="2800" dirty="0"/>
              <a:t>the exclusions and exceptions to the definition of “gift,” including the exception for pre-existing bona fide personal friendships</a:t>
            </a:r>
          </a:p>
          <a:p>
            <a:pPr lvl="0"/>
            <a:r>
              <a:rPr lang="en-US" sz="2800" dirty="0"/>
              <a:t>Change from BEGA Act, which currently permits gifting from registrants up to a calendar year aggregate of $100</a:t>
            </a:r>
          </a:p>
          <a:p>
            <a:pPr lvl="0"/>
            <a:r>
              <a:rPr lang="en-US" sz="2800" dirty="0"/>
              <a:t>Similar ban in other </a:t>
            </a:r>
            <a:r>
              <a:rPr lang="en-US" sz="2800" dirty="0" smtClean="0"/>
              <a:t>jurisdictions (e.g., Arkansas, Colorado, Minnesota)</a:t>
            </a:r>
            <a:endParaRPr lang="en-US" sz="2800" dirty="0"/>
          </a:p>
          <a:p>
            <a:endParaRPr lang="en-US" sz="3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78492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 smtClean="0"/>
              <a:t>                   </a:t>
            </a:r>
            <a:r>
              <a:rPr lang="en-US" b="1" dirty="0" smtClean="0"/>
              <a:t>Lobbyist Registration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sz="3000" dirty="0" smtClean="0"/>
              <a:t>New provision: Prohibits </a:t>
            </a:r>
            <a:r>
              <a:rPr lang="en-US" sz="3000" dirty="0"/>
              <a:t>the filing of an annual lobbyist registration form if registrant owes the Ethics Board unpaid fines, penalties, or fees, or any past due activity reports</a:t>
            </a:r>
          </a:p>
          <a:p>
            <a:pPr lvl="0"/>
            <a:r>
              <a:rPr lang="en-US" sz="3000" dirty="0" smtClean="0"/>
              <a:t>Operates </a:t>
            </a:r>
            <a:r>
              <a:rPr lang="en-US" sz="3000" dirty="0"/>
              <a:t>in similar fashion to </a:t>
            </a:r>
            <a:r>
              <a:rPr lang="en-US" sz="3000" dirty="0" smtClean="0"/>
              <a:t>the “clean hands” provision of D.C</a:t>
            </a:r>
            <a:r>
              <a:rPr lang="en-US" sz="3000" dirty="0"/>
              <a:t>. Official Code § 47-2862, which prohibits the District from issuing licenses or permits to applicants who owes more than $100 to the District for certain fines, penalties, and past due taxes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7885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62000"/>
          </a:xfrm>
        </p:spPr>
        <p:txBody>
          <a:bodyPr/>
          <a:lstStyle/>
          <a:p>
            <a:pPr algn="ctr"/>
            <a:r>
              <a:rPr lang="en-US" b="1" dirty="0" smtClean="0"/>
              <a:t>Public Officials as Lobbyists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85000" lnSpcReduction="20000"/>
          </a:bodyPr>
          <a:lstStyle/>
          <a:p>
            <a:r>
              <a:rPr lang="en-US" sz="3300" dirty="0"/>
              <a:t>Authorizes a public official to lobby in his or her personal capacity while serving on a board or commission that does not regulate or license the activities of any person who employs the official to lobby</a:t>
            </a:r>
          </a:p>
          <a:p>
            <a:pPr lvl="0"/>
            <a:r>
              <a:rPr lang="en-US" sz="3300" dirty="0"/>
              <a:t>Change from BEGA Act, which generally prohibits a public official from being employed as a lobbyist “while acting as a public official”</a:t>
            </a:r>
          </a:p>
          <a:p>
            <a:pPr lvl="0"/>
            <a:r>
              <a:rPr lang="en-US" sz="3300" dirty="0"/>
              <a:t>Response to </a:t>
            </a:r>
            <a:r>
              <a:rPr lang="en-US" sz="3300" i="1" dirty="0" err="1"/>
              <a:t>Autor</a:t>
            </a:r>
            <a:r>
              <a:rPr lang="en-US" sz="3300" i="1" dirty="0"/>
              <a:t> v. </a:t>
            </a:r>
            <a:r>
              <a:rPr lang="en-US" sz="3300" i="1" dirty="0" err="1"/>
              <a:t>Pritzker</a:t>
            </a:r>
            <a:r>
              <a:rPr lang="en-US" sz="3300" dirty="0"/>
              <a:t>, which struck down the President’s ban on lobbyists serving on advisory committees</a:t>
            </a:r>
          </a:p>
          <a:p>
            <a:pPr lvl="0"/>
            <a:r>
              <a:rPr lang="en-US" sz="3300" dirty="0"/>
              <a:t>Similar practice in other </a:t>
            </a:r>
            <a:r>
              <a:rPr lang="en-US" sz="3300" dirty="0" smtClean="0"/>
              <a:t>jurisdictions (e.g., NC, TN)</a:t>
            </a:r>
            <a:endParaRPr lang="en-US" sz="3300" dirty="0"/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7263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371600"/>
          </a:xfrm>
        </p:spPr>
        <p:txBody>
          <a:bodyPr/>
          <a:lstStyle/>
          <a:p>
            <a:pPr algn="ctr"/>
            <a:r>
              <a:rPr lang="en-US" b="1" dirty="0"/>
              <a:t>Gifts B</a:t>
            </a:r>
            <a:r>
              <a:rPr lang="en-US" b="1" dirty="0" smtClean="0"/>
              <a:t>etween Covered </a:t>
            </a:r>
            <a:r>
              <a:rPr lang="en-US" b="1" dirty="0"/>
              <a:t>I</a:t>
            </a:r>
            <a:r>
              <a:rPr lang="en-US" b="1" dirty="0" smtClean="0"/>
              <a:t>ndividuals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r>
              <a:rPr lang="en-US" sz="2800" dirty="0"/>
              <a:t>Caps at $20 the aggregate market value of gifts (other than cash) that a subordinate can occasionally give to an official superior</a:t>
            </a:r>
          </a:p>
          <a:p>
            <a:pPr lvl="0"/>
            <a:r>
              <a:rPr lang="en-US" sz="2800" dirty="0"/>
              <a:t>Reasonable compromise between the $10 limit in the DPM and the $50 limit in Council Rule V</a:t>
            </a:r>
          </a:p>
          <a:p>
            <a:pPr lvl="0"/>
            <a:r>
              <a:rPr lang="en-US" sz="2800" dirty="0"/>
              <a:t>Standardizes practice in the legislative and executive branches</a:t>
            </a:r>
          </a:p>
        </p:txBody>
      </p:sp>
      <p:pic>
        <p:nvPicPr>
          <p:cNvPr id="1026" name="Picture 2" descr="C:\Users\alex.hillmann\AppData\Local\Microsoft\Windows\Temporary Internet Files\Content.IE5\25Q7HOYI\birthday_cake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1374" y="4419600"/>
            <a:ext cx="2368588" cy="2210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91321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7"/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Macro">
  <a:themeElements>
    <a:clrScheme name="Macro">
      <a:dk1>
        <a:sysClr val="windowText" lastClr="000000"/>
      </a:dk1>
      <a:lt1>
        <a:sysClr val="window" lastClr="FFFFFF"/>
      </a:lt1>
      <a:dk2>
        <a:srgbClr val="3F3F4D"/>
      </a:dk2>
      <a:lt2>
        <a:srgbClr val="DDDDDD"/>
      </a:lt2>
      <a:accent1>
        <a:srgbClr val="A51009"/>
      </a:accent1>
      <a:accent2>
        <a:srgbClr val="DE7014"/>
      </a:accent2>
      <a:accent3>
        <a:srgbClr val="704836"/>
      </a:accent3>
      <a:accent4>
        <a:srgbClr val="F2B431"/>
      </a:accent4>
      <a:accent5>
        <a:srgbClr val="7F221D"/>
      </a:accent5>
      <a:accent6>
        <a:srgbClr val="CDAC77"/>
      </a:accent6>
      <a:hlink>
        <a:srgbClr val="F5B123"/>
      </a:hlink>
      <a:folHlink>
        <a:srgbClr val="E19B0B"/>
      </a:folHlink>
    </a:clrScheme>
    <a:fontScheme name="Macr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cr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300000"/>
              </a:schemeClr>
            </a:gs>
            <a:gs pos="100000">
              <a:schemeClr val="phClr">
                <a:tint val="80000"/>
                <a:satMod val="15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hade val="90000"/>
                <a:satMod val="300000"/>
              </a:schemeClr>
            </a:gs>
            <a:gs pos="100000">
              <a:schemeClr val="phClr">
                <a:satMod val="150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70000"/>
              </a:srgbClr>
            </a:outerShdw>
          </a:effectLst>
        </a:effectStyle>
        <a:effectStyle>
          <a:effectLst>
            <a:outerShdw blurRad="25400" dist="254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contourW="15875" prstMaterial="softmetal">
            <a:bevelT w="25400" h="19050" prst="angle"/>
            <a:contourClr>
              <a:schemeClr val="phClr">
                <a:shade val="30000"/>
              </a:schemeClr>
            </a:contourClr>
          </a:sp3d>
        </a:effectStyle>
        <a:effectStyle>
          <a:effectLst>
            <a:outerShdw blurRad="254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contourW="19050" prstMaterial="metal">
            <a:bevelT w="63500" h="31750" prst="angle"/>
            <a:contourClr>
              <a:schemeClr val="phClr">
                <a:shade val="25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7000"/>
                <a:shade val="93000"/>
                <a:satMod val="110000"/>
                <a:lumMod val="90000"/>
              </a:schemeClr>
            </a:gs>
            <a:gs pos="76000">
              <a:schemeClr val="phClr">
                <a:tint val="85000"/>
                <a:shade val="75000"/>
                <a:satMod val="120000"/>
              </a:schemeClr>
            </a:gs>
            <a:gs pos="100000">
              <a:schemeClr val="phClr">
                <a:tint val="86000"/>
                <a:shade val="50000"/>
                <a:satMod val="13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35000"/>
                <a:satMod val="146000"/>
                <a:lumMod val="101000"/>
              </a:schemeClr>
            </a:gs>
            <a:gs pos="26000">
              <a:schemeClr val="phClr">
                <a:tint val="96000"/>
                <a:shade val="96000"/>
                <a:satMod val="190000"/>
              </a:schemeClr>
            </a:gs>
            <a:gs pos="100000">
              <a:schemeClr val="phClr">
                <a:tint val="60000"/>
                <a:shade val="90000"/>
                <a:satMod val="22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Macro</Template>
  <TotalTime>918</TotalTime>
  <Words>1910</Words>
  <Application>Microsoft Office PowerPoint</Application>
  <PresentationFormat>On-screen Show (4:3)</PresentationFormat>
  <Paragraphs>186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Macro</vt:lpstr>
      <vt:lpstr> Board of Ethics and Government Accountability </vt:lpstr>
      <vt:lpstr>         History </vt:lpstr>
      <vt:lpstr>            Process </vt:lpstr>
      <vt:lpstr>PowerPoint Presentation</vt:lpstr>
      <vt:lpstr>PowerPoint Presentation</vt:lpstr>
      <vt:lpstr>Lobbyist Gift-Giving</vt:lpstr>
      <vt:lpstr>                   Lobbyist Registration</vt:lpstr>
      <vt:lpstr>Public Officials as Lobbyists</vt:lpstr>
      <vt:lpstr>Gifts Between Covered Individuals </vt:lpstr>
      <vt:lpstr>Gifts Between Covered Individuals  (Continued)</vt:lpstr>
      <vt:lpstr>        Emergency Relief</vt:lpstr>
      <vt:lpstr>         Restrictions on Hiring and Employment                         (Nepotism)</vt:lpstr>
      <vt:lpstr>                             Definitions</vt:lpstr>
      <vt:lpstr>                                  Definitions</vt:lpstr>
      <vt:lpstr> Applicability of the Comprehensive Code</vt:lpstr>
      <vt:lpstr> Prestige of Office and Letters of Recommendation </vt:lpstr>
      <vt:lpstr>           Fundraising </vt:lpstr>
      <vt:lpstr>             Fundraising                                        (Continued)</vt:lpstr>
      <vt:lpstr>      Widely Attended Gatherings  </vt:lpstr>
      <vt:lpstr>        Outside Activities</vt:lpstr>
      <vt:lpstr>Post-Employment Cooling-Off Period</vt:lpstr>
      <vt:lpstr>      Post-Employment Cooling-Off Period        (Continued)</vt:lpstr>
      <vt:lpstr>       Repealers</vt:lpstr>
    </vt:vector>
  </TitlesOfParts>
  <Company>DC Government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ServUS</dc:creator>
  <cp:lastModifiedBy>ServUS</cp:lastModifiedBy>
  <cp:revision>75</cp:revision>
  <dcterms:created xsi:type="dcterms:W3CDTF">2013-07-15T16:01:29Z</dcterms:created>
  <dcterms:modified xsi:type="dcterms:W3CDTF">2015-07-09T17:08:49Z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CCFBA4D1-1F64-4FFC-AF8C-92DBAD4D2FB5</vt:lpwstr>
  </property>
  <property fmtid="{D5CDD505-2E9C-101B-9397-08002B2CF9AE}" pid="3" name="ArticulatePath">
    <vt:lpwstr>New Employee Orientation - 4.7.14</vt:lpwstr>
  </property>
</Properties>
</file>