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1"/>
    <p:sldMasterId id="2147483743" r:id="rId2"/>
    <p:sldMasterId id="2147483731" r:id="rId3"/>
    <p:sldMasterId id="2147484458" r:id="rId4"/>
  </p:sldMasterIdLst>
  <p:notesMasterIdLst>
    <p:notesMasterId r:id="rId23"/>
  </p:notesMasterIdLst>
  <p:sldIdLst>
    <p:sldId id="298" r:id="rId5"/>
    <p:sldId id="266" r:id="rId6"/>
    <p:sldId id="265" r:id="rId7"/>
    <p:sldId id="299" r:id="rId8"/>
    <p:sldId id="272" r:id="rId9"/>
    <p:sldId id="257" r:id="rId10"/>
    <p:sldId id="259" r:id="rId11"/>
    <p:sldId id="262" r:id="rId12"/>
    <p:sldId id="267" r:id="rId13"/>
    <p:sldId id="270" r:id="rId14"/>
    <p:sldId id="260" r:id="rId15"/>
    <p:sldId id="300" r:id="rId16"/>
    <p:sldId id="301" r:id="rId17"/>
    <p:sldId id="302" r:id="rId18"/>
    <p:sldId id="303" r:id="rId19"/>
    <p:sldId id="271" r:id="rId20"/>
    <p:sldId id="261" r:id="rId21"/>
    <p:sldId id="26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30617F-B5BD-47D9-9661-0BC523B3AE59}" v="1" dt="2026-02-04T13:34:23.4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1" autoAdjust="0"/>
    <p:restoredTop sz="94660"/>
  </p:normalViewPr>
  <p:slideViewPr>
    <p:cSldViewPr>
      <p:cViewPr varScale="1">
        <p:scale>
          <a:sx n="68" d="100"/>
          <a:sy n="68" d="100"/>
        </p:scale>
        <p:origin x="1536"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5895" cy="7589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k, Ronald (BEGA)" userId="89a55949-90aa-43e4-b07c-67ff4a72fcd6" providerId="ADAL" clId="{14EE5210-206E-4071-98AC-0F1E3941614F}"/>
    <pc:docChg chg="modSld">
      <pc:chgData name="Cook, Ronald (BEGA)" userId="89a55949-90aa-43e4-b07c-67ff4a72fcd6" providerId="ADAL" clId="{14EE5210-206E-4071-98AC-0F1E3941614F}" dt="2026-02-04T13:45:02.431" v="16" actId="20577"/>
      <pc:docMkLst>
        <pc:docMk/>
      </pc:docMkLst>
      <pc:sldChg chg="modSp mod">
        <pc:chgData name="Cook, Ronald (BEGA)" userId="89a55949-90aa-43e4-b07c-67ff4a72fcd6" providerId="ADAL" clId="{14EE5210-206E-4071-98AC-0F1E3941614F}" dt="2026-02-04T13:31:33.189" v="9" actId="123"/>
        <pc:sldMkLst>
          <pc:docMk/>
          <pc:sldMk cId="1948106141" sldId="260"/>
        </pc:sldMkLst>
        <pc:spChg chg="mod">
          <ac:chgData name="Cook, Ronald (BEGA)" userId="89a55949-90aa-43e4-b07c-67ff4a72fcd6" providerId="ADAL" clId="{14EE5210-206E-4071-98AC-0F1E3941614F}" dt="2026-02-04T13:31:33.189" v="9" actId="123"/>
          <ac:spMkLst>
            <pc:docMk/>
            <pc:sldMk cId="1948106141" sldId="260"/>
            <ac:spMk id="3" creationId="{00000000-0000-0000-0000-000000000000}"/>
          </ac:spMkLst>
        </pc:spChg>
      </pc:sldChg>
      <pc:sldChg chg="modSp mod">
        <pc:chgData name="Cook, Ronald (BEGA)" userId="89a55949-90aa-43e4-b07c-67ff4a72fcd6" providerId="ADAL" clId="{14EE5210-206E-4071-98AC-0F1E3941614F}" dt="2026-02-04T13:27:50.573" v="3" actId="207"/>
        <pc:sldMkLst>
          <pc:docMk/>
          <pc:sldMk cId="1867800773" sldId="262"/>
        </pc:sldMkLst>
        <pc:spChg chg="mod">
          <ac:chgData name="Cook, Ronald (BEGA)" userId="89a55949-90aa-43e4-b07c-67ff4a72fcd6" providerId="ADAL" clId="{14EE5210-206E-4071-98AC-0F1E3941614F}" dt="2026-02-04T13:27:50.573" v="3" actId="207"/>
          <ac:spMkLst>
            <pc:docMk/>
            <pc:sldMk cId="1867800773" sldId="262"/>
            <ac:spMk id="3" creationId="{00000000-0000-0000-0000-000000000000}"/>
          </ac:spMkLst>
        </pc:spChg>
      </pc:sldChg>
      <pc:sldChg chg="modSp mod">
        <pc:chgData name="Cook, Ronald (BEGA)" userId="89a55949-90aa-43e4-b07c-67ff4a72fcd6" providerId="ADAL" clId="{14EE5210-206E-4071-98AC-0F1E3941614F}" dt="2026-02-04T13:33:15.112" v="13" actId="6549"/>
        <pc:sldMkLst>
          <pc:docMk/>
          <pc:sldMk cId="4085208149" sldId="269"/>
        </pc:sldMkLst>
        <pc:spChg chg="mod">
          <ac:chgData name="Cook, Ronald (BEGA)" userId="89a55949-90aa-43e4-b07c-67ff4a72fcd6" providerId="ADAL" clId="{14EE5210-206E-4071-98AC-0F1E3941614F}" dt="2026-02-04T13:33:15.112" v="13" actId="6549"/>
          <ac:spMkLst>
            <pc:docMk/>
            <pc:sldMk cId="4085208149" sldId="269"/>
            <ac:spMk id="2" creationId="{00000000-0000-0000-0000-000000000000}"/>
          </ac:spMkLst>
        </pc:spChg>
      </pc:sldChg>
      <pc:sldChg chg="modSp">
        <pc:chgData name="Cook, Ronald (BEGA)" userId="89a55949-90aa-43e4-b07c-67ff4a72fcd6" providerId="ADAL" clId="{14EE5210-206E-4071-98AC-0F1E3941614F}" dt="2026-02-04T13:34:23.468" v="14" actId="1076"/>
        <pc:sldMkLst>
          <pc:docMk/>
          <pc:sldMk cId="3061209507" sldId="272"/>
        </pc:sldMkLst>
        <pc:picChg chg="mod">
          <ac:chgData name="Cook, Ronald (BEGA)" userId="89a55949-90aa-43e4-b07c-67ff4a72fcd6" providerId="ADAL" clId="{14EE5210-206E-4071-98AC-0F1E3941614F}" dt="2026-02-04T13:34:23.468" v="14" actId="1076"/>
          <ac:picMkLst>
            <pc:docMk/>
            <pc:sldMk cId="3061209507" sldId="272"/>
            <ac:picMk id="1026" creationId="{00000000-0000-0000-0000-000000000000}"/>
          </ac:picMkLst>
        </pc:picChg>
      </pc:sldChg>
      <pc:sldChg chg="modSp mod">
        <pc:chgData name="Cook, Ronald (BEGA)" userId="89a55949-90aa-43e4-b07c-67ff4a72fcd6" providerId="ADAL" clId="{14EE5210-206E-4071-98AC-0F1E3941614F}" dt="2026-02-04T13:45:02.431" v="16" actId="20577"/>
        <pc:sldMkLst>
          <pc:docMk/>
          <pc:sldMk cId="4168318587" sldId="298"/>
        </pc:sldMkLst>
        <pc:spChg chg="mod">
          <ac:chgData name="Cook, Ronald (BEGA)" userId="89a55949-90aa-43e4-b07c-67ff4a72fcd6" providerId="ADAL" clId="{14EE5210-206E-4071-98AC-0F1E3941614F}" dt="2026-02-04T13:45:02.431" v="16" actId="20577"/>
          <ac:spMkLst>
            <pc:docMk/>
            <pc:sldMk cId="4168318587" sldId="298"/>
            <ac:spMk id="24" creationId="{35A4E76B-0ADE-9D11-DC17-4A6B5C8632E2}"/>
          </ac:spMkLst>
        </pc:spChg>
      </pc:sldChg>
      <pc:sldChg chg="modSp mod">
        <pc:chgData name="Cook, Ronald (BEGA)" userId="89a55949-90aa-43e4-b07c-67ff4a72fcd6" providerId="ADAL" clId="{14EE5210-206E-4071-98AC-0F1E3941614F}" dt="2026-02-04T13:31:45.108" v="10" actId="123"/>
        <pc:sldMkLst>
          <pc:docMk/>
          <pc:sldMk cId="975552792" sldId="300"/>
        </pc:sldMkLst>
        <pc:spChg chg="mod">
          <ac:chgData name="Cook, Ronald (BEGA)" userId="89a55949-90aa-43e4-b07c-67ff4a72fcd6" providerId="ADAL" clId="{14EE5210-206E-4071-98AC-0F1E3941614F}" dt="2026-02-04T13:31:45.108" v="10" actId="123"/>
          <ac:spMkLst>
            <pc:docMk/>
            <pc:sldMk cId="975552792" sldId="300"/>
            <ac:spMk id="3" creationId="{00000000-0000-0000-0000-000000000000}"/>
          </ac:spMkLst>
        </pc:spChg>
      </pc:sldChg>
      <pc:sldChg chg="modSp mod">
        <pc:chgData name="Cook, Ronald (BEGA)" userId="89a55949-90aa-43e4-b07c-67ff4a72fcd6" providerId="ADAL" clId="{14EE5210-206E-4071-98AC-0F1E3941614F}" dt="2026-02-04T13:31:04.134" v="8" actId="123"/>
        <pc:sldMkLst>
          <pc:docMk/>
          <pc:sldMk cId="2697298046" sldId="301"/>
        </pc:sldMkLst>
        <pc:spChg chg="mod">
          <ac:chgData name="Cook, Ronald (BEGA)" userId="89a55949-90aa-43e4-b07c-67ff4a72fcd6" providerId="ADAL" clId="{14EE5210-206E-4071-98AC-0F1E3941614F}" dt="2026-02-04T13:31:04.134" v="8" actId="123"/>
          <ac:spMkLst>
            <pc:docMk/>
            <pc:sldMk cId="2697298046" sldId="301"/>
            <ac:spMk id="3" creationId="{00000000-0000-0000-0000-000000000000}"/>
          </ac:spMkLst>
        </pc:spChg>
      </pc:sldChg>
      <pc:sldChg chg="modSp mod">
        <pc:chgData name="Cook, Ronald (BEGA)" userId="89a55949-90aa-43e4-b07c-67ff4a72fcd6" providerId="ADAL" clId="{14EE5210-206E-4071-98AC-0F1E3941614F}" dt="2026-02-04T13:32:03.446" v="11" actId="123"/>
        <pc:sldMkLst>
          <pc:docMk/>
          <pc:sldMk cId="3524226488" sldId="302"/>
        </pc:sldMkLst>
        <pc:spChg chg="mod">
          <ac:chgData name="Cook, Ronald (BEGA)" userId="89a55949-90aa-43e4-b07c-67ff4a72fcd6" providerId="ADAL" clId="{14EE5210-206E-4071-98AC-0F1E3941614F}" dt="2026-02-04T13:32:03.446" v="11" actId="123"/>
          <ac:spMkLst>
            <pc:docMk/>
            <pc:sldMk cId="3524226488" sldId="302"/>
            <ac:spMk id="3" creationId="{00000000-0000-0000-0000-000000000000}"/>
          </ac:spMkLst>
        </pc:spChg>
      </pc:sldChg>
      <pc:sldChg chg="modSp mod">
        <pc:chgData name="Cook, Ronald (BEGA)" userId="89a55949-90aa-43e4-b07c-67ff4a72fcd6" providerId="ADAL" clId="{14EE5210-206E-4071-98AC-0F1E3941614F}" dt="2026-02-04T13:32:28.336" v="12" actId="123"/>
        <pc:sldMkLst>
          <pc:docMk/>
          <pc:sldMk cId="2694299771" sldId="303"/>
        </pc:sldMkLst>
        <pc:spChg chg="mod">
          <ac:chgData name="Cook, Ronald (BEGA)" userId="89a55949-90aa-43e4-b07c-67ff4a72fcd6" providerId="ADAL" clId="{14EE5210-206E-4071-98AC-0F1E3941614F}" dt="2026-02-04T13:32:28.336" v="12" actId="123"/>
          <ac:spMkLst>
            <pc:docMk/>
            <pc:sldMk cId="2694299771" sldId="303"/>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6E8226-2728-4233-BF81-21F8043FDDB5}"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US"/>
        </a:p>
      </dgm:t>
    </dgm:pt>
    <dgm:pt modelId="{5F4B926C-1731-45D6-956D-62D0C2B0F6E3}">
      <dgm:prSet phldrT="[Text]"/>
      <dgm:spPr/>
      <dgm:t>
        <a:bodyPr/>
        <a:lstStyle/>
        <a:p>
          <a:r>
            <a:rPr lang="en-US" dirty="0"/>
            <a:t>Complaints</a:t>
          </a:r>
        </a:p>
        <a:p>
          <a:r>
            <a:rPr lang="en-US" dirty="0"/>
            <a:t>In-person, Bega mailbox, hotline, online portal</a:t>
          </a:r>
        </a:p>
      </dgm:t>
    </dgm:pt>
    <dgm:pt modelId="{B2972A53-5444-4685-9B46-53F3DC397894}" type="parTrans" cxnId="{E31C4C85-84A4-4284-92B8-CEFF3335208E}">
      <dgm:prSet/>
      <dgm:spPr/>
      <dgm:t>
        <a:bodyPr/>
        <a:lstStyle/>
        <a:p>
          <a:endParaRPr lang="en-US"/>
        </a:p>
      </dgm:t>
    </dgm:pt>
    <dgm:pt modelId="{F36C46C7-8818-462D-A0B4-93548B64C6F5}" type="sibTrans" cxnId="{E31C4C85-84A4-4284-92B8-CEFF3335208E}">
      <dgm:prSet/>
      <dgm:spPr/>
      <dgm:t>
        <a:bodyPr/>
        <a:lstStyle/>
        <a:p>
          <a:endParaRPr lang="en-US"/>
        </a:p>
      </dgm:t>
    </dgm:pt>
    <dgm:pt modelId="{58258C3E-C26C-4E2D-ABA9-68CFC58F9AC0}">
      <dgm:prSet phldrT="[Text]"/>
      <dgm:spPr/>
      <dgm:t>
        <a:bodyPr/>
        <a:lstStyle/>
        <a:p>
          <a:r>
            <a:rPr lang="en-US" dirty="0"/>
            <a:t>Matter is then assigned to an Investigative Team</a:t>
          </a:r>
        </a:p>
      </dgm:t>
    </dgm:pt>
    <dgm:pt modelId="{A5F9A1DD-3672-482F-A857-256E440CE09C}" type="parTrans" cxnId="{9F66216A-E022-40FA-BC7D-A3C147FE5414}">
      <dgm:prSet/>
      <dgm:spPr/>
      <dgm:t>
        <a:bodyPr/>
        <a:lstStyle/>
        <a:p>
          <a:endParaRPr lang="en-US"/>
        </a:p>
      </dgm:t>
    </dgm:pt>
    <dgm:pt modelId="{D4902DD0-68BA-4960-A6FE-A9374C0B83AC}" type="sibTrans" cxnId="{9F66216A-E022-40FA-BC7D-A3C147FE5414}">
      <dgm:prSet/>
      <dgm:spPr/>
      <dgm:t>
        <a:bodyPr/>
        <a:lstStyle/>
        <a:p>
          <a:endParaRPr lang="en-US"/>
        </a:p>
      </dgm:t>
    </dgm:pt>
    <dgm:pt modelId="{73FBC8B9-108A-415F-8B36-8A4A792EF6BA}">
      <dgm:prSet phldrT="[Text]"/>
      <dgm:spPr/>
      <dgm:t>
        <a:bodyPr/>
        <a:lstStyle/>
        <a:p>
          <a:r>
            <a:rPr lang="en-US" dirty="0"/>
            <a:t>Investigation </a:t>
          </a:r>
        </a:p>
        <a:p>
          <a:r>
            <a:rPr lang="en-US" dirty="0"/>
            <a:t>Undocketed, Preliminary and Formal</a:t>
          </a:r>
        </a:p>
      </dgm:t>
    </dgm:pt>
    <dgm:pt modelId="{34CDE3F4-E36D-4529-A915-25659FB246DD}" type="parTrans" cxnId="{EFAC6C2A-6C97-422C-A058-39BB7E31B694}">
      <dgm:prSet/>
      <dgm:spPr/>
      <dgm:t>
        <a:bodyPr/>
        <a:lstStyle/>
        <a:p>
          <a:endParaRPr lang="en-US"/>
        </a:p>
      </dgm:t>
    </dgm:pt>
    <dgm:pt modelId="{13682B74-3D5C-4356-86EE-427DEE2DDA4E}" type="sibTrans" cxnId="{EFAC6C2A-6C97-422C-A058-39BB7E31B694}">
      <dgm:prSet/>
      <dgm:spPr/>
      <dgm:t>
        <a:bodyPr/>
        <a:lstStyle/>
        <a:p>
          <a:endParaRPr lang="en-US"/>
        </a:p>
      </dgm:t>
    </dgm:pt>
    <dgm:pt modelId="{C184FE2D-4D3F-4C4C-91C8-7B61010E9453}">
      <dgm:prSet phldrT="[Text]"/>
      <dgm:spPr/>
      <dgm:t>
        <a:bodyPr/>
        <a:lstStyle/>
        <a:p>
          <a:r>
            <a:rPr lang="en-US" dirty="0"/>
            <a:t>Disposition </a:t>
          </a:r>
        </a:p>
        <a:p>
          <a:r>
            <a:rPr lang="en-US" dirty="0"/>
            <a:t>Dismissal, Informal Admonition, Negotiated Disposition, Notice of Violation and Referral</a:t>
          </a:r>
        </a:p>
      </dgm:t>
    </dgm:pt>
    <dgm:pt modelId="{590905EE-08AE-488F-83A9-FE60BC4965C0}" type="parTrans" cxnId="{9847D358-645F-49C4-96C4-4AB7DBB7500F}">
      <dgm:prSet/>
      <dgm:spPr/>
      <dgm:t>
        <a:bodyPr/>
        <a:lstStyle/>
        <a:p>
          <a:endParaRPr lang="en-US"/>
        </a:p>
      </dgm:t>
    </dgm:pt>
    <dgm:pt modelId="{1C158076-1A38-4087-B106-81972ADCE32F}" type="sibTrans" cxnId="{9847D358-645F-49C4-96C4-4AB7DBB7500F}">
      <dgm:prSet/>
      <dgm:spPr/>
      <dgm:t>
        <a:bodyPr/>
        <a:lstStyle/>
        <a:p>
          <a:endParaRPr lang="en-US"/>
        </a:p>
      </dgm:t>
    </dgm:pt>
    <dgm:pt modelId="{D8DD6E76-6358-4FEB-9326-ACFF2B587E92}">
      <dgm:prSet phldrT="[Text]"/>
      <dgm:spPr/>
      <dgm:t>
        <a:bodyPr/>
        <a:lstStyle/>
        <a:p>
          <a:r>
            <a:rPr lang="en-US" dirty="0"/>
            <a:t>Complaints are reviewed by the Management team then discussed with Investigative teams</a:t>
          </a:r>
        </a:p>
      </dgm:t>
    </dgm:pt>
    <dgm:pt modelId="{2B415F81-88C2-4827-AB5D-A72B30E72163}" type="parTrans" cxnId="{5231333B-0466-4288-8133-802ED97CEF90}">
      <dgm:prSet/>
      <dgm:spPr/>
      <dgm:t>
        <a:bodyPr/>
        <a:lstStyle/>
        <a:p>
          <a:endParaRPr lang="en-US"/>
        </a:p>
      </dgm:t>
    </dgm:pt>
    <dgm:pt modelId="{863B524F-E6D0-467B-AB1F-80F7BCB15B40}" type="sibTrans" cxnId="{5231333B-0466-4288-8133-802ED97CEF90}">
      <dgm:prSet/>
      <dgm:spPr/>
      <dgm:t>
        <a:bodyPr/>
        <a:lstStyle/>
        <a:p>
          <a:endParaRPr lang="en-US"/>
        </a:p>
      </dgm:t>
    </dgm:pt>
    <dgm:pt modelId="{98D6CEFA-BCC2-4DA8-8D0E-CF56CD5DDF30}" type="pres">
      <dgm:prSet presAssocID="{1F6E8226-2728-4233-BF81-21F8043FDDB5}" presName="Name0" presStyleCnt="0">
        <dgm:presLayoutVars>
          <dgm:dir/>
          <dgm:resizeHandles val="exact"/>
        </dgm:presLayoutVars>
      </dgm:prSet>
      <dgm:spPr/>
    </dgm:pt>
    <dgm:pt modelId="{73B93AF0-BB5E-458A-9017-4ECEFB142570}" type="pres">
      <dgm:prSet presAssocID="{5F4B926C-1731-45D6-956D-62D0C2B0F6E3}" presName="node" presStyleLbl="node1" presStyleIdx="0" presStyleCnt="5">
        <dgm:presLayoutVars>
          <dgm:bulletEnabled val="1"/>
        </dgm:presLayoutVars>
      </dgm:prSet>
      <dgm:spPr/>
    </dgm:pt>
    <dgm:pt modelId="{CE952465-97BA-4462-AFD1-EAE16BD2EADE}" type="pres">
      <dgm:prSet presAssocID="{F36C46C7-8818-462D-A0B4-93548B64C6F5}" presName="sibTrans" presStyleLbl="sibTrans1D1" presStyleIdx="0" presStyleCnt="4"/>
      <dgm:spPr/>
    </dgm:pt>
    <dgm:pt modelId="{3924855C-D5FC-4B8C-B029-E22E28799845}" type="pres">
      <dgm:prSet presAssocID="{F36C46C7-8818-462D-A0B4-93548B64C6F5}" presName="connectorText" presStyleLbl="sibTrans1D1" presStyleIdx="0" presStyleCnt="4"/>
      <dgm:spPr/>
    </dgm:pt>
    <dgm:pt modelId="{7921092E-0AC2-4D20-819F-CE246B4545CB}" type="pres">
      <dgm:prSet presAssocID="{D8DD6E76-6358-4FEB-9326-ACFF2B587E92}" presName="node" presStyleLbl="node1" presStyleIdx="1" presStyleCnt="5">
        <dgm:presLayoutVars>
          <dgm:bulletEnabled val="1"/>
        </dgm:presLayoutVars>
      </dgm:prSet>
      <dgm:spPr/>
    </dgm:pt>
    <dgm:pt modelId="{69F416E5-A806-4D5D-A022-EF6D0BDCFA9B}" type="pres">
      <dgm:prSet presAssocID="{863B524F-E6D0-467B-AB1F-80F7BCB15B40}" presName="sibTrans" presStyleLbl="sibTrans1D1" presStyleIdx="1" presStyleCnt="4"/>
      <dgm:spPr/>
    </dgm:pt>
    <dgm:pt modelId="{A4E004E7-B850-43E7-AF8F-457C236B55CC}" type="pres">
      <dgm:prSet presAssocID="{863B524F-E6D0-467B-AB1F-80F7BCB15B40}" presName="connectorText" presStyleLbl="sibTrans1D1" presStyleIdx="1" presStyleCnt="4"/>
      <dgm:spPr/>
    </dgm:pt>
    <dgm:pt modelId="{24AEE29A-0F08-4783-ABAE-35D9683F1FBE}" type="pres">
      <dgm:prSet presAssocID="{58258C3E-C26C-4E2D-ABA9-68CFC58F9AC0}" presName="node" presStyleLbl="node1" presStyleIdx="2" presStyleCnt="5">
        <dgm:presLayoutVars>
          <dgm:bulletEnabled val="1"/>
        </dgm:presLayoutVars>
      </dgm:prSet>
      <dgm:spPr/>
    </dgm:pt>
    <dgm:pt modelId="{47B37096-A857-42A2-A756-E7D52951A776}" type="pres">
      <dgm:prSet presAssocID="{D4902DD0-68BA-4960-A6FE-A9374C0B83AC}" presName="sibTrans" presStyleLbl="sibTrans1D1" presStyleIdx="2" presStyleCnt="4"/>
      <dgm:spPr/>
    </dgm:pt>
    <dgm:pt modelId="{CF16414D-15A7-440A-8E85-8635CDFB3B20}" type="pres">
      <dgm:prSet presAssocID="{D4902DD0-68BA-4960-A6FE-A9374C0B83AC}" presName="connectorText" presStyleLbl="sibTrans1D1" presStyleIdx="2" presStyleCnt="4"/>
      <dgm:spPr/>
    </dgm:pt>
    <dgm:pt modelId="{D9F14B27-43FC-46D5-A331-2E148372C77B}" type="pres">
      <dgm:prSet presAssocID="{73FBC8B9-108A-415F-8B36-8A4A792EF6BA}" presName="node" presStyleLbl="node1" presStyleIdx="3" presStyleCnt="5">
        <dgm:presLayoutVars>
          <dgm:bulletEnabled val="1"/>
        </dgm:presLayoutVars>
      </dgm:prSet>
      <dgm:spPr/>
    </dgm:pt>
    <dgm:pt modelId="{10325310-9C45-42B2-B44B-79BD2B880B12}" type="pres">
      <dgm:prSet presAssocID="{13682B74-3D5C-4356-86EE-427DEE2DDA4E}" presName="sibTrans" presStyleLbl="sibTrans1D1" presStyleIdx="3" presStyleCnt="4"/>
      <dgm:spPr/>
    </dgm:pt>
    <dgm:pt modelId="{4F367C26-C29B-47CD-83BD-C054D99513C4}" type="pres">
      <dgm:prSet presAssocID="{13682B74-3D5C-4356-86EE-427DEE2DDA4E}" presName="connectorText" presStyleLbl="sibTrans1D1" presStyleIdx="3" presStyleCnt="4"/>
      <dgm:spPr/>
    </dgm:pt>
    <dgm:pt modelId="{35824D76-FBE0-498D-A532-25143ED2A28A}" type="pres">
      <dgm:prSet presAssocID="{C184FE2D-4D3F-4C4C-91C8-7B61010E9453}" presName="node" presStyleLbl="node1" presStyleIdx="4" presStyleCnt="5" custLinFactNeighborX="49519" custLinFactNeighborY="449">
        <dgm:presLayoutVars>
          <dgm:bulletEnabled val="1"/>
        </dgm:presLayoutVars>
      </dgm:prSet>
      <dgm:spPr/>
    </dgm:pt>
  </dgm:ptLst>
  <dgm:cxnLst>
    <dgm:cxn modelId="{ED7C9D25-6A6C-4969-BF04-C2F7F335C412}" type="presOf" srcId="{D4902DD0-68BA-4960-A6FE-A9374C0B83AC}" destId="{47B37096-A857-42A2-A756-E7D52951A776}" srcOrd="0" destOrd="0" presId="urn:microsoft.com/office/officeart/2005/8/layout/bProcess3"/>
    <dgm:cxn modelId="{EFAC6C2A-6C97-422C-A058-39BB7E31B694}" srcId="{1F6E8226-2728-4233-BF81-21F8043FDDB5}" destId="{73FBC8B9-108A-415F-8B36-8A4A792EF6BA}" srcOrd="3" destOrd="0" parTransId="{34CDE3F4-E36D-4529-A915-25659FB246DD}" sibTransId="{13682B74-3D5C-4356-86EE-427DEE2DDA4E}"/>
    <dgm:cxn modelId="{5902BE2B-E7B0-4A08-8911-970824B8C5A7}" type="presOf" srcId="{13682B74-3D5C-4356-86EE-427DEE2DDA4E}" destId="{4F367C26-C29B-47CD-83BD-C054D99513C4}" srcOrd="1" destOrd="0" presId="urn:microsoft.com/office/officeart/2005/8/layout/bProcess3"/>
    <dgm:cxn modelId="{C410EC3A-084D-4472-8262-B06F909C34A1}" type="presOf" srcId="{863B524F-E6D0-467B-AB1F-80F7BCB15B40}" destId="{A4E004E7-B850-43E7-AF8F-457C236B55CC}" srcOrd="1" destOrd="0" presId="urn:microsoft.com/office/officeart/2005/8/layout/bProcess3"/>
    <dgm:cxn modelId="{5231333B-0466-4288-8133-802ED97CEF90}" srcId="{1F6E8226-2728-4233-BF81-21F8043FDDB5}" destId="{D8DD6E76-6358-4FEB-9326-ACFF2B587E92}" srcOrd="1" destOrd="0" parTransId="{2B415F81-88C2-4827-AB5D-A72B30E72163}" sibTransId="{863B524F-E6D0-467B-AB1F-80F7BCB15B40}"/>
    <dgm:cxn modelId="{BD351A3F-2CE1-4603-911B-C80A06F7453B}" type="presOf" srcId="{73FBC8B9-108A-415F-8B36-8A4A792EF6BA}" destId="{D9F14B27-43FC-46D5-A331-2E148372C77B}" srcOrd="0" destOrd="0" presId="urn:microsoft.com/office/officeart/2005/8/layout/bProcess3"/>
    <dgm:cxn modelId="{084A4145-9AB4-4B8C-B17E-72B68EB5E430}" type="presOf" srcId="{D4902DD0-68BA-4960-A6FE-A9374C0B83AC}" destId="{CF16414D-15A7-440A-8E85-8635CDFB3B20}" srcOrd="1" destOrd="0" presId="urn:microsoft.com/office/officeart/2005/8/layout/bProcess3"/>
    <dgm:cxn modelId="{9F66216A-E022-40FA-BC7D-A3C147FE5414}" srcId="{1F6E8226-2728-4233-BF81-21F8043FDDB5}" destId="{58258C3E-C26C-4E2D-ABA9-68CFC58F9AC0}" srcOrd="2" destOrd="0" parTransId="{A5F9A1DD-3672-482F-A857-256E440CE09C}" sibTransId="{D4902DD0-68BA-4960-A6FE-A9374C0B83AC}"/>
    <dgm:cxn modelId="{80C1B54A-2277-46E2-848B-B052D4D209A9}" type="presOf" srcId="{F36C46C7-8818-462D-A0B4-93548B64C6F5}" destId="{3924855C-D5FC-4B8C-B029-E22E28799845}" srcOrd="1" destOrd="0" presId="urn:microsoft.com/office/officeart/2005/8/layout/bProcess3"/>
    <dgm:cxn modelId="{08369F6E-0005-4BE5-BC99-CEBF68DCC0F0}" type="presOf" srcId="{863B524F-E6D0-467B-AB1F-80F7BCB15B40}" destId="{69F416E5-A806-4D5D-A022-EF6D0BDCFA9B}" srcOrd="0" destOrd="0" presId="urn:microsoft.com/office/officeart/2005/8/layout/bProcess3"/>
    <dgm:cxn modelId="{9847D358-645F-49C4-96C4-4AB7DBB7500F}" srcId="{1F6E8226-2728-4233-BF81-21F8043FDDB5}" destId="{C184FE2D-4D3F-4C4C-91C8-7B61010E9453}" srcOrd="4" destOrd="0" parTransId="{590905EE-08AE-488F-83A9-FE60BC4965C0}" sibTransId="{1C158076-1A38-4087-B106-81972ADCE32F}"/>
    <dgm:cxn modelId="{9A1F7D83-DC50-43F3-A79E-F4F1C2530E03}" type="presOf" srcId="{58258C3E-C26C-4E2D-ABA9-68CFC58F9AC0}" destId="{24AEE29A-0F08-4783-ABAE-35D9683F1FBE}" srcOrd="0" destOrd="0" presId="urn:microsoft.com/office/officeart/2005/8/layout/bProcess3"/>
    <dgm:cxn modelId="{E31C4C85-84A4-4284-92B8-CEFF3335208E}" srcId="{1F6E8226-2728-4233-BF81-21F8043FDDB5}" destId="{5F4B926C-1731-45D6-956D-62D0C2B0F6E3}" srcOrd="0" destOrd="0" parTransId="{B2972A53-5444-4685-9B46-53F3DC397894}" sibTransId="{F36C46C7-8818-462D-A0B4-93548B64C6F5}"/>
    <dgm:cxn modelId="{BFE32887-3C14-4453-8DC8-3238C398693E}" type="presOf" srcId="{5F4B926C-1731-45D6-956D-62D0C2B0F6E3}" destId="{73B93AF0-BB5E-458A-9017-4ECEFB142570}" srcOrd="0" destOrd="0" presId="urn:microsoft.com/office/officeart/2005/8/layout/bProcess3"/>
    <dgm:cxn modelId="{F8C4FF8B-F9D1-401B-88CF-FFFFA0C67E2E}" type="presOf" srcId="{13682B74-3D5C-4356-86EE-427DEE2DDA4E}" destId="{10325310-9C45-42B2-B44B-79BD2B880B12}" srcOrd="0" destOrd="0" presId="urn:microsoft.com/office/officeart/2005/8/layout/bProcess3"/>
    <dgm:cxn modelId="{8EA79F9E-EACF-4C01-901C-668577C50C7A}" type="presOf" srcId="{C184FE2D-4D3F-4C4C-91C8-7B61010E9453}" destId="{35824D76-FBE0-498D-A532-25143ED2A28A}" srcOrd="0" destOrd="0" presId="urn:microsoft.com/office/officeart/2005/8/layout/bProcess3"/>
    <dgm:cxn modelId="{8E2B03A9-721D-4706-A467-4DEE4AB818ED}" type="presOf" srcId="{1F6E8226-2728-4233-BF81-21F8043FDDB5}" destId="{98D6CEFA-BCC2-4DA8-8D0E-CF56CD5DDF30}" srcOrd="0" destOrd="0" presId="urn:microsoft.com/office/officeart/2005/8/layout/bProcess3"/>
    <dgm:cxn modelId="{EA175BEE-6363-456F-8E1E-41408ABD6003}" type="presOf" srcId="{D8DD6E76-6358-4FEB-9326-ACFF2B587E92}" destId="{7921092E-0AC2-4D20-819F-CE246B4545CB}" srcOrd="0" destOrd="0" presId="urn:microsoft.com/office/officeart/2005/8/layout/bProcess3"/>
    <dgm:cxn modelId="{5D6FC5FA-273E-495C-A71B-5FA23C577A39}" type="presOf" srcId="{F36C46C7-8818-462D-A0B4-93548B64C6F5}" destId="{CE952465-97BA-4462-AFD1-EAE16BD2EADE}" srcOrd="0" destOrd="0" presId="urn:microsoft.com/office/officeart/2005/8/layout/bProcess3"/>
    <dgm:cxn modelId="{76843019-D709-4308-B59A-5A553A03D268}" type="presParOf" srcId="{98D6CEFA-BCC2-4DA8-8D0E-CF56CD5DDF30}" destId="{73B93AF0-BB5E-458A-9017-4ECEFB142570}" srcOrd="0" destOrd="0" presId="urn:microsoft.com/office/officeart/2005/8/layout/bProcess3"/>
    <dgm:cxn modelId="{531A2611-5A19-4794-A71C-C25919F90159}" type="presParOf" srcId="{98D6CEFA-BCC2-4DA8-8D0E-CF56CD5DDF30}" destId="{CE952465-97BA-4462-AFD1-EAE16BD2EADE}" srcOrd="1" destOrd="0" presId="urn:microsoft.com/office/officeart/2005/8/layout/bProcess3"/>
    <dgm:cxn modelId="{73E6682B-54CD-4E25-B7DA-97DCDF5A481E}" type="presParOf" srcId="{CE952465-97BA-4462-AFD1-EAE16BD2EADE}" destId="{3924855C-D5FC-4B8C-B029-E22E28799845}" srcOrd="0" destOrd="0" presId="urn:microsoft.com/office/officeart/2005/8/layout/bProcess3"/>
    <dgm:cxn modelId="{B8F8F8E4-221F-4A0E-AF15-AD9D73C7848B}" type="presParOf" srcId="{98D6CEFA-BCC2-4DA8-8D0E-CF56CD5DDF30}" destId="{7921092E-0AC2-4D20-819F-CE246B4545CB}" srcOrd="2" destOrd="0" presId="urn:microsoft.com/office/officeart/2005/8/layout/bProcess3"/>
    <dgm:cxn modelId="{BCF796D1-6885-498C-B6DF-BAD55C72D57F}" type="presParOf" srcId="{98D6CEFA-BCC2-4DA8-8D0E-CF56CD5DDF30}" destId="{69F416E5-A806-4D5D-A022-EF6D0BDCFA9B}" srcOrd="3" destOrd="0" presId="urn:microsoft.com/office/officeart/2005/8/layout/bProcess3"/>
    <dgm:cxn modelId="{D24FEFC8-8623-459E-B631-7E5F5114C784}" type="presParOf" srcId="{69F416E5-A806-4D5D-A022-EF6D0BDCFA9B}" destId="{A4E004E7-B850-43E7-AF8F-457C236B55CC}" srcOrd="0" destOrd="0" presId="urn:microsoft.com/office/officeart/2005/8/layout/bProcess3"/>
    <dgm:cxn modelId="{DD39BF01-1F76-4D86-867F-9D2181531D70}" type="presParOf" srcId="{98D6CEFA-BCC2-4DA8-8D0E-CF56CD5DDF30}" destId="{24AEE29A-0F08-4783-ABAE-35D9683F1FBE}" srcOrd="4" destOrd="0" presId="urn:microsoft.com/office/officeart/2005/8/layout/bProcess3"/>
    <dgm:cxn modelId="{4D86D411-F15C-4B6B-98AB-A2CD1A4BE07F}" type="presParOf" srcId="{98D6CEFA-BCC2-4DA8-8D0E-CF56CD5DDF30}" destId="{47B37096-A857-42A2-A756-E7D52951A776}" srcOrd="5" destOrd="0" presId="urn:microsoft.com/office/officeart/2005/8/layout/bProcess3"/>
    <dgm:cxn modelId="{B87BE31B-917B-41DE-9C5A-714597F7FB33}" type="presParOf" srcId="{47B37096-A857-42A2-A756-E7D52951A776}" destId="{CF16414D-15A7-440A-8E85-8635CDFB3B20}" srcOrd="0" destOrd="0" presId="urn:microsoft.com/office/officeart/2005/8/layout/bProcess3"/>
    <dgm:cxn modelId="{98C331FA-AE56-44DF-94F7-6037231DAE25}" type="presParOf" srcId="{98D6CEFA-BCC2-4DA8-8D0E-CF56CD5DDF30}" destId="{D9F14B27-43FC-46D5-A331-2E148372C77B}" srcOrd="6" destOrd="0" presId="urn:microsoft.com/office/officeart/2005/8/layout/bProcess3"/>
    <dgm:cxn modelId="{B62C614A-CC49-4709-99B1-D901E7CB35D7}" type="presParOf" srcId="{98D6CEFA-BCC2-4DA8-8D0E-CF56CD5DDF30}" destId="{10325310-9C45-42B2-B44B-79BD2B880B12}" srcOrd="7" destOrd="0" presId="urn:microsoft.com/office/officeart/2005/8/layout/bProcess3"/>
    <dgm:cxn modelId="{37E7D62C-8D6F-47E2-BB65-58714FDBBDF1}" type="presParOf" srcId="{10325310-9C45-42B2-B44B-79BD2B880B12}" destId="{4F367C26-C29B-47CD-83BD-C054D99513C4}" srcOrd="0" destOrd="0" presId="urn:microsoft.com/office/officeart/2005/8/layout/bProcess3"/>
    <dgm:cxn modelId="{A9863AA7-8C4B-4860-86A0-5829B0A5795F}" type="presParOf" srcId="{98D6CEFA-BCC2-4DA8-8D0E-CF56CD5DDF30}" destId="{35824D76-FBE0-498D-A532-25143ED2A28A}" srcOrd="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A7A330-C944-4AB5-A0B0-46A9DFFF04B7}"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597610C6-E386-4209-989E-E51892751999}">
      <dgm:prSet phldrT="[Text]" custT="1"/>
      <dgm:spPr/>
      <dgm:t>
        <a:bodyPr/>
        <a:lstStyle/>
        <a:p>
          <a:r>
            <a:rPr lang="en-US" sz="1400" dirty="0"/>
            <a:t>In-Person</a:t>
          </a:r>
        </a:p>
      </dgm:t>
    </dgm:pt>
    <dgm:pt modelId="{A573D6C6-B825-426D-B1A0-F666DBA470D3}" type="parTrans" cxnId="{2F173DD9-1A33-4101-9394-1A4A6FDFD314}">
      <dgm:prSet/>
      <dgm:spPr/>
      <dgm:t>
        <a:bodyPr/>
        <a:lstStyle/>
        <a:p>
          <a:endParaRPr lang="en-US"/>
        </a:p>
      </dgm:t>
    </dgm:pt>
    <dgm:pt modelId="{2C8C558D-3E5E-414D-907B-C76BC49E3112}" type="sibTrans" cxnId="{2F173DD9-1A33-4101-9394-1A4A6FDFD314}">
      <dgm:prSet/>
      <dgm:spPr/>
      <dgm:t>
        <a:bodyPr/>
        <a:lstStyle/>
        <a:p>
          <a:endParaRPr lang="en-US"/>
        </a:p>
      </dgm:t>
    </dgm:pt>
    <dgm:pt modelId="{CC97F2D0-6BD8-40A5-9754-6732D56E1D99}">
      <dgm:prSet phldrT="[Text]" custT="1"/>
      <dgm:spPr/>
      <dgm:t>
        <a:bodyPr/>
        <a:lstStyle/>
        <a:p>
          <a:r>
            <a:rPr lang="en-US" sz="1400" dirty="0"/>
            <a:t>Complainant comes in and wants to file an Ethics Complaint </a:t>
          </a:r>
        </a:p>
      </dgm:t>
    </dgm:pt>
    <dgm:pt modelId="{CB653F49-8ECD-4711-9AE3-A8B680DB4DA5}" type="parTrans" cxnId="{BD7B8B7C-8DFA-4890-ACD3-7E90319EA4C2}">
      <dgm:prSet/>
      <dgm:spPr/>
      <dgm:t>
        <a:bodyPr/>
        <a:lstStyle/>
        <a:p>
          <a:endParaRPr lang="en-US"/>
        </a:p>
      </dgm:t>
    </dgm:pt>
    <dgm:pt modelId="{68B9E112-F6A0-44B8-8DD0-BDDE40A506D3}" type="sibTrans" cxnId="{BD7B8B7C-8DFA-4890-ACD3-7E90319EA4C2}">
      <dgm:prSet/>
      <dgm:spPr/>
      <dgm:t>
        <a:bodyPr/>
        <a:lstStyle/>
        <a:p>
          <a:endParaRPr lang="en-US"/>
        </a:p>
      </dgm:t>
    </dgm:pt>
    <dgm:pt modelId="{262119FD-F670-4511-95E1-7547FA1B49BA}">
      <dgm:prSet phldrT="[Text]" custT="1"/>
      <dgm:spPr/>
      <dgm:t>
        <a:bodyPr/>
        <a:lstStyle/>
        <a:p>
          <a:r>
            <a:rPr lang="en-US" sz="1400" dirty="0"/>
            <a:t>Investigator meets with complainant</a:t>
          </a:r>
        </a:p>
      </dgm:t>
    </dgm:pt>
    <dgm:pt modelId="{3A443AE3-DAD4-4A40-B2C0-8EA4E8FC960B}" type="parTrans" cxnId="{0F3BBCD8-B96B-4C48-8BF4-00CEA689BD21}">
      <dgm:prSet/>
      <dgm:spPr/>
      <dgm:t>
        <a:bodyPr/>
        <a:lstStyle/>
        <a:p>
          <a:endParaRPr lang="en-US"/>
        </a:p>
      </dgm:t>
    </dgm:pt>
    <dgm:pt modelId="{9AC2CBD2-8EF2-4EDB-90B1-19F95DCD1A1D}" type="sibTrans" cxnId="{0F3BBCD8-B96B-4C48-8BF4-00CEA689BD21}">
      <dgm:prSet/>
      <dgm:spPr/>
      <dgm:t>
        <a:bodyPr/>
        <a:lstStyle/>
        <a:p>
          <a:endParaRPr lang="en-US"/>
        </a:p>
      </dgm:t>
    </dgm:pt>
    <dgm:pt modelId="{6229772F-4F04-4AAE-A3A9-A797CA1D2B13}">
      <dgm:prSet phldrT="[Text]"/>
      <dgm:spPr/>
      <dgm:t>
        <a:bodyPr/>
        <a:lstStyle/>
        <a:p>
          <a:r>
            <a:rPr lang="en-US" dirty="0"/>
            <a:t>Via Mail</a:t>
          </a:r>
        </a:p>
      </dgm:t>
    </dgm:pt>
    <dgm:pt modelId="{1C15FD37-586E-42AB-BA2F-502C4CA9FBFB}" type="parTrans" cxnId="{21AFCDBF-2EFB-401E-A67D-1D3C92AC3DD2}">
      <dgm:prSet/>
      <dgm:spPr/>
      <dgm:t>
        <a:bodyPr/>
        <a:lstStyle/>
        <a:p>
          <a:endParaRPr lang="en-US"/>
        </a:p>
      </dgm:t>
    </dgm:pt>
    <dgm:pt modelId="{21FD15DE-5E62-4802-A062-1695EEE1110E}" type="sibTrans" cxnId="{21AFCDBF-2EFB-401E-A67D-1D3C92AC3DD2}">
      <dgm:prSet/>
      <dgm:spPr/>
      <dgm:t>
        <a:bodyPr/>
        <a:lstStyle/>
        <a:p>
          <a:endParaRPr lang="en-US"/>
        </a:p>
      </dgm:t>
    </dgm:pt>
    <dgm:pt modelId="{A04764C0-9ECD-4598-AD7B-0B2BF483BCE1}">
      <dgm:prSet phldrT="[Text]"/>
      <dgm:spPr/>
      <dgm:t>
        <a:bodyPr/>
        <a:lstStyle/>
        <a:p>
          <a:r>
            <a:rPr lang="en-US" dirty="0"/>
            <a:t>Hard copy complaints</a:t>
          </a:r>
        </a:p>
      </dgm:t>
    </dgm:pt>
    <dgm:pt modelId="{4A6139F6-9CF2-4507-A742-968F6136314A}" type="parTrans" cxnId="{8A55FD8F-525A-43E1-92F8-9554C7E140DF}">
      <dgm:prSet/>
      <dgm:spPr/>
      <dgm:t>
        <a:bodyPr/>
        <a:lstStyle/>
        <a:p>
          <a:endParaRPr lang="en-US"/>
        </a:p>
      </dgm:t>
    </dgm:pt>
    <dgm:pt modelId="{16D8C080-74BD-4F0C-8270-F34C5609A2B1}" type="sibTrans" cxnId="{8A55FD8F-525A-43E1-92F8-9554C7E140DF}">
      <dgm:prSet/>
      <dgm:spPr/>
      <dgm:t>
        <a:bodyPr/>
        <a:lstStyle/>
        <a:p>
          <a:endParaRPr lang="en-US"/>
        </a:p>
      </dgm:t>
    </dgm:pt>
    <dgm:pt modelId="{3A89F139-3651-4FAA-A7C5-2F679F70A029}">
      <dgm:prSet phldrT="[Text]"/>
      <dgm:spPr/>
      <dgm:t>
        <a:bodyPr/>
        <a:lstStyle/>
        <a:p>
          <a:r>
            <a:rPr lang="en-US" dirty="0"/>
            <a:t>Web Portal submission or Via E-mail</a:t>
          </a:r>
        </a:p>
      </dgm:t>
    </dgm:pt>
    <dgm:pt modelId="{1971C31B-690D-4840-B865-ABC93FC29EC4}" type="parTrans" cxnId="{950F5845-A7EA-4EB4-B99C-839D03B17C7A}">
      <dgm:prSet/>
      <dgm:spPr/>
      <dgm:t>
        <a:bodyPr/>
        <a:lstStyle/>
        <a:p>
          <a:endParaRPr lang="en-US"/>
        </a:p>
      </dgm:t>
    </dgm:pt>
    <dgm:pt modelId="{90D6244A-15B2-4224-AD72-74036BA2B0C2}" type="sibTrans" cxnId="{950F5845-A7EA-4EB4-B99C-839D03B17C7A}">
      <dgm:prSet/>
      <dgm:spPr/>
      <dgm:t>
        <a:bodyPr/>
        <a:lstStyle/>
        <a:p>
          <a:endParaRPr lang="en-US"/>
        </a:p>
      </dgm:t>
    </dgm:pt>
    <dgm:pt modelId="{B1D0F947-D430-4026-AB50-9B513A13AFC0}">
      <dgm:prSet phldrT="[Text]"/>
      <dgm:spPr/>
      <dgm:t>
        <a:bodyPr/>
        <a:lstStyle/>
        <a:p>
          <a:r>
            <a:rPr lang="en-US" dirty="0"/>
            <a:t>BEGA Website complaint link</a:t>
          </a:r>
        </a:p>
      </dgm:t>
    </dgm:pt>
    <dgm:pt modelId="{BF3387BA-C480-49AC-9A09-99C9909C47CC}" type="parTrans" cxnId="{2DE4B5D5-812C-4938-9894-8A50D72068D6}">
      <dgm:prSet/>
      <dgm:spPr/>
      <dgm:t>
        <a:bodyPr/>
        <a:lstStyle/>
        <a:p>
          <a:endParaRPr lang="en-US"/>
        </a:p>
      </dgm:t>
    </dgm:pt>
    <dgm:pt modelId="{BE128266-2766-4106-81A3-7F85C560CEBA}" type="sibTrans" cxnId="{2DE4B5D5-812C-4938-9894-8A50D72068D6}">
      <dgm:prSet/>
      <dgm:spPr/>
      <dgm:t>
        <a:bodyPr/>
        <a:lstStyle/>
        <a:p>
          <a:endParaRPr lang="en-US"/>
        </a:p>
      </dgm:t>
    </dgm:pt>
    <dgm:pt modelId="{0116C98C-B2C4-4770-9FCC-A40CC9874701}">
      <dgm:prSet phldrT="[Text]"/>
      <dgm:spPr/>
      <dgm:t>
        <a:bodyPr/>
        <a:lstStyle/>
        <a:p>
          <a:r>
            <a:rPr lang="en-US" dirty="0"/>
            <a:t>E-mail to BEGA@dc.gov</a:t>
          </a:r>
        </a:p>
      </dgm:t>
    </dgm:pt>
    <dgm:pt modelId="{3586E61B-C424-4E14-AD0E-3C13D9B6E9B5}" type="parTrans" cxnId="{A308DAAE-A78D-4632-87A2-34C1B892AD8C}">
      <dgm:prSet/>
      <dgm:spPr/>
      <dgm:t>
        <a:bodyPr/>
        <a:lstStyle/>
        <a:p>
          <a:endParaRPr lang="en-US"/>
        </a:p>
      </dgm:t>
    </dgm:pt>
    <dgm:pt modelId="{4F752B0E-0B80-4B74-B430-E49A321EF49B}" type="sibTrans" cxnId="{A308DAAE-A78D-4632-87A2-34C1B892AD8C}">
      <dgm:prSet/>
      <dgm:spPr/>
      <dgm:t>
        <a:bodyPr/>
        <a:lstStyle/>
        <a:p>
          <a:endParaRPr lang="en-US"/>
        </a:p>
      </dgm:t>
    </dgm:pt>
    <dgm:pt modelId="{33EB22A9-FB70-49D5-9BCD-924C91FFE7CB}">
      <dgm:prSet phldrT="[Text]"/>
      <dgm:spPr/>
      <dgm:t>
        <a:bodyPr/>
        <a:lstStyle/>
        <a:p>
          <a:r>
            <a:rPr lang="en-US" dirty="0"/>
            <a:t> Sometimes sworn</a:t>
          </a:r>
        </a:p>
      </dgm:t>
    </dgm:pt>
    <dgm:pt modelId="{E8227061-3C15-42EE-8BAF-9E7F2FEA05B2}" type="parTrans" cxnId="{BDAE6BEE-A1AC-424D-83B4-06CCC5430045}">
      <dgm:prSet/>
      <dgm:spPr/>
      <dgm:t>
        <a:bodyPr/>
        <a:lstStyle/>
        <a:p>
          <a:endParaRPr lang="en-US"/>
        </a:p>
      </dgm:t>
    </dgm:pt>
    <dgm:pt modelId="{908EA80A-D4F8-47BB-833F-6D9CBB857348}" type="sibTrans" cxnId="{BDAE6BEE-A1AC-424D-83B4-06CCC5430045}">
      <dgm:prSet/>
      <dgm:spPr/>
      <dgm:t>
        <a:bodyPr/>
        <a:lstStyle/>
        <a:p>
          <a:endParaRPr lang="en-US"/>
        </a:p>
      </dgm:t>
    </dgm:pt>
    <dgm:pt modelId="{BDDF242C-8574-45E4-ACE4-C41A6479BB00}">
      <dgm:prSet custT="1"/>
      <dgm:spPr/>
      <dgm:t>
        <a:bodyPr/>
        <a:lstStyle/>
        <a:p>
          <a:r>
            <a:rPr lang="en-US" sz="2000" dirty="0">
              <a:solidFill>
                <a:srgbClr val="FF0000"/>
              </a:solidFill>
            </a:rPr>
            <a:t>Hotline </a:t>
          </a:r>
        </a:p>
        <a:p>
          <a:r>
            <a:rPr lang="en-US" sz="2000" dirty="0">
              <a:solidFill>
                <a:srgbClr val="FF0000"/>
              </a:solidFill>
            </a:rPr>
            <a:t>202-535-1002</a:t>
          </a:r>
        </a:p>
      </dgm:t>
    </dgm:pt>
    <dgm:pt modelId="{59CE24DC-C9D7-4589-BAF9-A3FAECFC8EAA}" type="parTrans" cxnId="{D917233C-340E-4D30-9F1C-4999AEA897E4}">
      <dgm:prSet/>
      <dgm:spPr/>
      <dgm:t>
        <a:bodyPr/>
        <a:lstStyle/>
        <a:p>
          <a:endParaRPr lang="en-US"/>
        </a:p>
      </dgm:t>
    </dgm:pt>
    <dgm:pt modelId="{25FC335F-B061-4013-A227-3989E5649CFE}" type="sibTrans" cxnId="{D917233C-340E-4D30-9F1C-4999AEA897E4}">
      <dgm:prSet/>
      <dgm:spPr/>
      <dgm:t>
        <a:bodyPr/>
        <a:lstStyle/>
        <a:p>
          <a:endParaRPr lang="en-US"/>
        </a:p>
      </dgm:t>
    </dgm:pt>
    <dgm:pt modelId="{C0277A67-8E99-4CBD-8B21-0DA49045CA50}" type="pres">
      <dgm:prSet presAssocID="{D0A7A330-C944-4AB5-A0B0-46A9DFFF04B7}" presName="matrix" presStyleCnt="0">
        <dgm:presLayoutVars>
          <dgm:chMax val="1"/>
          <dgm:dir/>
          <dgm:resizeHandles val="exact"/>
        </dgm:presLayoutVars>
      </dgm:prSet>
      <dgm:spPr/>
    </dgm:pt>
    <dgm:pt modelId="{6DC6DAF3-86DB-4373-9059-6DDB719A1C7A}" type="pres">
      <dgm:prSet presAssocID="{D0A7A330-C944-4AB5-A0B0-46A9DFFF04B7}" presName="diamond" presStyleLbl="bgShp" presStyleIdx="0" presStyleCnt="1" custScaleX="105459" custLinFactNeighborX="1852" custLinFactNeighborY="0"/>
      <dgm:spPr/>
    </dgm:pt>
    <dgm:pt modelId="{71F6B185-F961-491A-ABD6-8B17BEE61EC3}" type="pres">
      <dgm:prSet presAssocID="{D0A7A330-C944-4AB5-A0B0-46A9DFFF04B7}" presName="quad1" presStyleLbl="node1" presStyleIdx="0" presStyleCnt="4" custScaleX="166685" custScaleY="119061" custLinFactNeighborX="-26941" custLinFactNeighborY="3799">
        <dgm:presLayoutVars>
          <dgm:chMax val="0"/>
          <dgm:chPref val="0"/>
          <dgm:bulletEnabled val="1"/>
        </dgm:presLayoutVars>
      </dgm:prSet>
      <dgm:spPr/>
    </dgm:pt>
    <dgm:pt modelId="{59B3C14C-9159-4D31-88DC-12B787977E88}" type="pres">
      <dgm:prSet presAssocID="{D0A7A330-C944-4AB5-A0B0-46A9DFFF04B7}" presName="quad2" presStyleLbl="node1" presStyleIdx="1" presStyleCnt="4" custScaleX="166685" custScaleY="119061" custLinFactNeighborX="39378" custLinFactNeighborY="4936">
        <dgm:presLayoutVars>
          <dgm:chMax val="0"/>
          <dgm:chPref val="0"/>
          <dgm:bulletEnabled val="1"/>
        </dgm:presLayoutVars>
      </dgm:prSet>
      <dgm:spPr/>
    </dgm:pt>
    <dgm:pt modelId="{4A534175-B083-47B4-A5C2-51103464A0DB}" type="pres">
      <dgm:prSet presAssocID="{D0A7A330-C944-4AB5-A0B0-46A9DFFF04B7}" presName="quad3" presStyleLbl="node1" presStyleIdx="2" presStyleCnt="4" custScaleX="166685" custScaleY="119061" custLinFactNeighborX="-25677" custLinFactNeighborY="17007">
        <dgm:presLayoutVars>
          <dgm:chMax val="0"/>
          <dgm:chPref val="0"/>
          <dgm:bulletEnabled val="1"/>
        </dgm:presLayoutVars>
      </dgm:prSet>
      <dgm:spPr/>
    </dgm:pt>
    <dgm:pt modelId="{BEF33959-C15F-4D79-AF73-AA6E6F8768BA}" type="pres">
      <dgm:prSet presAssocID="{D0A7A330-C944-4AB5-A0B0-46A9DFFF04B7}" presName="quad4" presStyleLbl="node1" presStyleIdx="3" presStyleCnt="4" custAng="0" custScaleX="166685" custScaleY="119061" custLinFactNeighborX="39378" custLinFactNeighborY="20768">
        <dgm:presLayoutVars>
          <dgm:chMax val="0"/>
          <dgm:chPref val="0"/>
          <dgm:bulletEnabled val="1"/>
        </dgm:presLayoutVars>
      </dgm:prSet>
      <dgm:spPr/>
    </dgm:pt>
  </dgm:ptLst>
  <dgm:cxnLst>
    <dgm:cxn modelId="{69599300-EAC8-43A2-9B39-87BF12341963}" type="presOf" srcId="{6229772F-4F04-4AAE-A3A9-A797CA1D2B13}" destId="{59B3C14C-9159-4D31-88DC-12B787977E88}" srcOrd="0" destOrd="0" presId="urn:microsoft.com/office/officeart/2005/8/layout/matrix3"/>
    <dgm:cxn modelId="{D917233C-340E-4D30-9F1C-4999AEA897E4}" srcId="{D0A7A330-C944-4AB5-A0B0-46A9DFFF04B7}" destId="{BDDF242C-8574-45E4-ACE4-C41A6479BB00}" srcOrd="3" destOrd="0" parTransId="{59CE24DC-C9D7-4589-BAF9-A3FAECFC8EAA}" sibTransId="{25FC335F-B061-4013-A227-3989E5649CFE}"/>
    <dgm:cxn modelId="{950F5845-A7EA-4EB4-B99C-839D03B17C7A}" srcId="{D0A7A330-C944-4AB5-A0B0-46A9DFFF04B7}" destId="{3A89F139-3651-4FAA-A7C5-2F679F70A029}" srcOrd="2" destOrd="0" parTransId="{1971C31B-690D-4840-B865-ABC93FC29EC4}" sibTransId="{90D6244A-15B2-4224-AD72-74036BA2B0C2}"/>
    <dgm:cxn modelId="{B5389749-2589-4E2A-87BE-F2A7D9DD09DA}" type="presOf" srcId="{33EB22A9-FB70-49D5-9BCD-924C91FFE7CB}" destId="{59B3C14C-9159-4D31-88DC-12B787977E88}" srcOrd="0" destOrd="2" presId="urn:microsoft.com/office/officeart/2005/8/layout/matrix3"/>
    <dgm:cxn modelId="{EDE43472-4F17-4981-819F-98F5267B1EED}" type="presOf" srcId="{A04764C0-9ECD-4598-AD7B-0B2BF483BCE1}" destId="{59B3C14C-9159-4D31-88DC-12B787977E88}" srcOrd="0" destOrd="1" presId="urn:microsoft.com/office/officeart/2005/8/layout/matrix3"/>
    <dgm:cxn modelId="{5F414E52-5674-42BA-B8DE-02BEC84919A3}" type="presOf" srcId="{CC97F2D0-6BD8-40A5-9754-6732D56E1D99}" destId="{71F6B185-F961-491A-ABD6-8B17BEE61EC3}" srcOrd="0" destOrd="1" presId="urn:microsoft.com/office/officeart/2005/8/layout/matrix3"/>
    <dgm:cxn modelId="{AB864979-5A50-4B75-897B-8CCF8F1D7772}" type="presOf" srcId="{BDDF242C-8574-45E4-ACE4-C41A6479BB00}" destId="{BEF33959-C15F-4D79-AF73-AA6E6F8768BA}" srcOrd="0" destOrd="0" presId="urn:microsoft.com/office/officeart/2005/8/layout/matrix3"/>
    <dgm:cxn modelId="{BD7B8B7C-8DFA-4890-ACD3-7E90319EA4C2}" srcId="{597610C6-E386-4209-989E-E51892751999}" destId="{CC97F2D0-6BD8-40A5-9754-6732D56E1D99}" srcOrd="0" destOrd="0" parTransId="{CB653F49-8ECD-4711-9AE3-A8B680DB4DA5}" sibTransId="{68B9E112-F6A0-44B8-8DD0-BDDE40A506D3}"/>
    <dgm:cxn modelId="{D292207E-FE28-440D-A160-5D065EB6BBC4}" type="presOf" srcId="{262119FD-F670-4511-95E1-7547FA1B49BA}" destId="{71F6B185-F961-491A-ABD6-8B17BEE61EC3}" srcOrd="0" destOrd="2" presId="urn:microsoft.com/office/officeart/2005/8/layout/matrix3"/>
    <dgm:cxn modelId="{8A55FD8F-525A-43E1-92F8-9554C7E140DF}" srcId="{6229772F-4F04-4AAE-A3A9-A797CA1D2B13}" destId="{A04764C0-9ECD-4598-AD7B-0B2BF483BCE1}" srcOrd="0" destOrd="0" parTransId="{4A6139F6-9CF2-4507-A742-968F6136314A}" sibTransId="{16D8C080-74BD-4F0C-8270-F34C5609A2B1}"/>
    <dgm:cxn modelId="{3EE90B9E-D4ED-4E94-ADE3-5150F4AA6EF5}" type="presOf" srcId="{D0A7A330-C944-4AB5-A0B0-46A9DFFF04B7}" destId="{C0277A67-8E99-4CBD-8B21-0DA49045CA50}" srcOrd="0" destOrd="0" presId="urn:microsoft.com/office/officeart/2005/8/layout/matrix3"/>
    <dgm:cxn modelId="{624177A2-E31A-4367-8C72-C141E47C06AB}" type="presOf" srcId="{B1D0F947-D430-4026-AB50-9B513A13AFC0}" destId="{4A534175-B083-47B4-A5C2-51103464A0DB}" srcOrd="0" destOrd="1" presId="urn:microsoft.com/office/officeart/2005/8/layout/matrix3"/>
    <dgm:cxn modelId="{647A4AAB-EFD1-4EC5-86EB-DBAC75B2C23E}" type="presOf" srcId="{597610C6-E386-4209-989E-E51892751999}" destId="{71F6B185-F961-491A-ABD6-8B17BEE61EC3}" srcOrd="0" destOrd="0" presId="urn:microsoft.com/office/officeart/2005/8/layout/matrix3"/>
    <dgm:cxn modelId="{A308DAAE-A78D-4632-87A2-34C1B892AD8C}" srcId="{3A89F139-3651-4FAA-A7C5-2F679F70A029}" destId="{0116C98C-B2C4-4770-9FCC-A40CC9874701}" srcOrd="1" destOrd="0" parTransId="{3586E61B-C424-4E14-AD0E-3C13D9B6E9B5}" sibTransId="{4F752B0E-0B80-4B74-B430-E49A321EF49B}"/>
    <dgm:cxn modelId="{21AFCDBF-2EFB-401E-A67D-1D3C92AC3DD2}" srcId="{D0A7A330-C944-4AB5-A0B0-46A9DFFF04B7}" destId="{6229772F-4F04-4AAE-A3A9-A797CA1D2B13}" srcOrd="1" destOrd="0" parTransId="{1C15FD37-586E-42AB-BA2F-502C4CA9FBFB}" sibTransId="{21FD15DE-5E62-4802-A062-1695EEE1110E}"/>
    <dgm:cxn modelId="{2DE4B5D5-812C-4938-9894-8A50D72068D6}" srcId="{3A89F139-3651-4FAA-A7C5-2F679F70A029}" destId="{B1D0F947-D430-4026-AB50-9B513A13AFC0}" srcOrd="0" destOrd="0" parTransId="{BF3387BA-C480-49AC-9A09-99C9909C47CC}" sibTransId="{BE128266-2766-4106-81A3-7F85C560CEBA}"/>
    <dgm:cxn modelId="{0F3BBCD8-B96B-4C48-8BF4-00CEA689BD21}" srcId="{597610C6-E386-4209-989E-E51892751999}" destId="{262119FD-F670-4511-95E1-7547FA1B49BA}" srcOrd="1" destOrd="0" parTransId="{3A443AE3-DAD4-4A40-B2C0-8EA4E8FC960B}" sibTransId="{9AC2CBD2-8EF2-4EDB-90B1-19F95DCD1A1D}"/>
    <dgm:cxn modelId="{2F173DD9-1A33-4101-9394-1A4A6FDFD314}" srcId="{D0A7A330-C944-4AB5-A0B0-46A9DFFF04B7}" destId="{597610C6-E386-4209-989E-E51892751999}" srcOrd="0" destOrd="0" parTransId="{A573D6C6-B825-426D-B1A0-F666DBA470D3}" sibTransId="{2C8C558D-3E5E-414D-907B-C76BC49E3112}"/>
    <dgm:cxn modelId="{FEB974E8-1D2B-4143-BF4E-EA0100D02DC2}" type="presOf" srcId="{3A89F139-3651-4FAA-A7C5-2F679F70A029}" destId="{4A534175-B083-47B4-A5C2-51103464A0DB}" srcOrd="0" destOrd="0" presId="urn:microsoft.com/office/officeart/2005/8/layout/matrix3"/>
    <dgm:cxn modelId="{DCE681ED-A535-4E46-ADAB-A627C3326F29}" type="presOf" srcId="{0116C98C-B2C4-4770-9FCC-A40CC9874701}" destId="{4A534175-B083-47B4-A5C2-51103464A0DB}" srcOrd="0" destOrd="2" presId="urn:microsoft.com/office/officeart/2005/8/layout/matrix3"/>
    <dgm:cxn modelId="{BDAE6BEE-A1AC-424D-83B4-06CCC5430045}" srcId="{6229772F-4F04-4AAE-A3A9-A797CA1D2B13}" destId="{33EB22A9-FB70-49D5-9BCD-924C91FFE7CB}" srcOrd="1" destOrd="0" parTransId="{E8227061-3C15-42EE-8BAF-9E7F2FEA05B2}" sibTransId="{908EA80A-D4F8-47BB-833F-6D9CBB857348}"/>
    <dgm:cxn modelId="{317684EB-8512-4B60-9F59-8C3FB80049CA}" type="presParOf" srcId="{C0277A67-8E99-4CBD-8B21-0DA49045CA50}" destId="{6DC6DAF3-86DB-4373-9059-6DDB719A1C7A}" srcOrd="0" destOrd="0" presId="urn:microsoft.com/office/officeart/2005/8/layout/matrix3"/>
    <dgm:cxn modelId="{11B534EB-236F-406A-97C3-37015955E949}" type="presParOf" srcId="{C0277A67-8E99-4CBD-8B21-0DA49045CA50}" destId="{71F6B185-F961-491A-ABD6-8B17BEE61EC3}" srcOrd="1" destOrd="0" presId="urn:microsoft.com/office/officeart/2005/8/layout/matrix3"/>
    <dgm:cxn modelId="{780F6C05-9057-42A9-84D1-7ADF16508BAD}" type="presParOf" srcId="{C0277A67-8E99-4CBD-8B21-0DA49045CA50}" destId="{59B3C14C-9159-4D31-88DC-12B787977E88}" srcOrd="2" destOrd="0" presId="urn:microsoft.com/office/officeart/2005/8/layout/matrix3"/>
    <dgm:cxn modelId="{57E6FAA6-9FF9-48AD-A059-9F78E812D80C}" type="presParOf" srcId="{C0277A67-8E99-4CBD-8B21-0DA49045CA50}" destId="{4A534175-B083-47B4-A5C2-51103464A0DB}" srcOrd="3" destOrd="0" presId="urn:microsoft.com/office/officeart/2005/8/layout/matrix3"/>
    <dgm:cxn modelId="{8FF61EBA-BE06-4DB2-AB42-EF76079C84AB}" type="presParOf" srcId="{C0277A67-8E99-4CBD-8B21-0DA49045CA50}" destId="{BEF33959-C15F-4D79-AF73-AA6E6F8768BA}"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952465-97BA-4462-AFD1-EAE16BD2EADE}">
      <dsp:nvSpPr>
        <dsp:cNvPr id="0" name=""/>
        <dsp:cNvSpPr/>
      </dsp:nvSpPr>
      <dsp:spPr>
        <a:xfrm>
          <a:off x="2379359" y="1231698"/>
          <a:ext cx="515615" cy="91440"/>
        </a:xfrm>
        <a:custGeom>
          <a:avLst/>
          <a:gdLst/>
          <a:ahLst/>
          <a:cxnLst/>
          <a:rect l="0" t="0" r="0" b="0"/>
          <a:pathLst>
            <a:path>
              <a:moveTo>
                <a:pt x="0" y="45720"/>
              </a:moveTo>
              <a:lnTo>
                <a:pt x="515615" y="4572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23511" y="1274687"/>
        <a:ext cx="27310" cy="5462"/>
      </dsp:txXfrm>
    </dsp:sp>
    <dsp:sp modelId="{73B93AF0-BB5E-458A-9017-4ECEFB142570}">
      <dsp:nvSpPr>
        <dsp:cNvPr id="0" name=""/>
        <dsp:cNvSpPr/>
      </dsp:nvSpPr>
      <dsp:spPr>
        <a:xfrm>
          <a:off x="6308" y="564963"/>
          <a:ext cx="2374850" cy="1424910"/>
        </a:xfrm>
        <a:prstGeom prst="rect">
          <a:avLst/>
        </a:prstGeom>
        <a:solidFill>
          <a:schemeClr val="accent2">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Complaints</a:t>
          </a:r>
        </a:p>
        <a:p>
          <a:pPr marL="0" lvl="0" indent="0" algn="ctr" defTabSz="622300">
            <a:lnSpc>
              <a:spcPct val="90000"/>
            </a:lnSpc>
            <a:spcBef>
              <a:spcPct val="0"/>
            </a:spcBef>
            <a:spcAft>
              <a:spcPct val="35000"/>
            </a:spcAft>
            <a:buNone/>
          </a:pPr>
          <a:r>
            <a:rPr lang="en-US" sz="1400" kern="1200" dirty="0"/>
            <a:t>In-person, Bega mailbox, hotline, online portal</a:t>
          </a:r>
        </a:p>
      </dsp:txBody>
      <dsp:txXfrm>
        <a:off x="6308" y="564963"/>
        <a:ext cx="2374850" cy="1424910"/>
      </dsp:txXfrm>
    </dsp:sp>
    <dsp:sp modelId="{69F416E5-A806-4D5D-A022-EF6D0BDCFA9B}">
      <dsp:nvSpPr>
        <dsp:cNvPr id="0" name=""/>
        <dsp:cNvSpPr/>
      </dsp:nvSpPr>
      <dsp:spPr>
        <a:xfrm>
          <a:off x="5300425" y="1231698"/>
          <a:ext cx="515615" cy="91440"/>
        </a:xfrm>
        <a:custGeom>
          <a:avLst/>
          <a:gdLst/>
          <a:ahLst/>
          <a:cxnLst/>
          <a:rect l="0" t="0" r="0" b="0"/>
          <a:pathLst>
            <a:path>
              <a:moveTo>
                <a:pt x="0" y="45720"/>
              </a:moveTo>
              <a:lnTo>
                <a:pt x="515615" y="45720"/>
              </a:lnTo>
            </a:path>
          </a:pathLst>
        </a:custGeom>
        <a:noFill/>
        <a:ln w="9525"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44577" y="1274687"/>
        <a:ext cx="27310" cy="5462"/>
      </dsp:txXfrm>
    </dsp:sp>
    <dsp:sp modelId="{7921092E-0AC2-4D20-819F-CE246B4545CB}">
      <dsp:nvSpPr>
        <dsp:cNvPr id="0" name=""/>
        <dsp:cNvSpPr/>
      </dsp:nvSpPr>
      <dsp:spPr>
        <a:xfrm>
          <a:off x="2927374" y="564963"/>
          <a:ext cx="2374850" cy="1424910"/>
        </a:xfrm>
        <a:prstGeom prst="rect">
          <a:avLst/>
        </a:prstGeom>
        <a:solidFill>
          <a:schemeClr val="accent3">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Complaints are reviewed by the Management team then discussed with Investigative teams</a:t>
          </a:r>
        </a:p>
      </dsp:txBody>
      <dsp:txXfrm>
        <a:off x="2927374" y="564963"/>
        <a:ext cx="2374850" cy="1424910"/>
      </dsp:txXfrm>
    </dsp:sp>
    <dsp:sp modelId="{47B37096-A857-42A2-A756-E7D52951A776}">
      <dsp:nvSpPr>
        <dsp:cNvPr id="0" name=""/>
        <dsp:cNvSpPr/>
      </dsp:nvSpPr>
      <dsp:spPr>
        <a:xfrm>
          <a:off x="1193734" y="1988073"/>
          <a:ext cx="5842131" cy="515615"/>
        </a:xfrm>
        <a:custGeom>
          <a:avLst/>
          <a:gdLst/>
          <a:ahLst/>
          <a:cxnLst/>
          <a:rect l="0" t="0" r="0" b="0"/>
          <a:pathLst>
            <a:path>
              <a:moveTo>
                <a:pt x="5842131" y="0"/>
              </a:moveTo>
              <a:lnTo>
                <a:pt x="5842131" y="274907"/>
              </a:lnTo>
              <a:lnTo>
                <a:pt x="0" y="274907"/>
              </a:lnTo>
              <a:lnTo>
                <a:pt x="0" y="515615"/>
              </a:lnTo>
            </a:path>
          </a:pathLst>
        </a:custGeom>
        <a:noFill/>
        <a:ln w="9525"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68109" y="2243150"/>
        <a:ext cx="293380" cy="5462"/>
      </dsp:txXfrm>
    </dsp:sp>
    <dsp:sp modelId="{24AEE29A-0F08-4783-ABAE-35D9683F1FBE}">
      <dsp:nvSpPr>
        <dsp:cNvPr id="0" name=""/>
        <dsp:cNvSpPr/>
      </dsp:nvSpPr>
      <dsp:spPr>
        <a:xfrm>
          <a:off x="5848440" y="564963"/>
          <a:ext cx="2374850" cy="1424910"/>
        </a:xfrm>
        <a:prstGeom prst="rect">
          <a:avLst/>
        </a:prstGeom>
        <a:solidFill>
          <a:schemeClr val="accent4">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Matter is then assigned to an Investigative Team</a:t>
          </a:r>
        </a:p>
      </dsp:txBody>
      <dsp:txXfrm>
        <a:off x="5848440" y="564963"/>
        <a:ext cx="2374850" cy="1424910"/>
      </dsp:txXfrm>
    </dsp:sp>
    <dsp:sp modelId="{10325310-9C45-42B2-B44B-79BD2B880B12}">
      <dsp:nvSpPr>
        <dsp:cNvPr id="0" name=""/>
        <dsp:cNvSpPr/>
      </dsp:nvSpPr>
      <dsp:spPr>
        <a:xfrm>
          <a:off x="2379359" y="3202824"/>
          <a:ext cx="1691617" cy="91440"/>
        </a:xfrm>
        <a:custGeom>
          <a:avLst/>
          <a:gdLst/>
          <a:ahLst/>
          <a:cxnLst/>
          <a:rect l="0" t="0" r="0" b="0"/>
          <a:pathLst>
            <a:path>
              <a:moveTo>
                <a:pt x="0" y="45720"/>
              </a:moveTo>
              <a:lnTo>
                <a:pt x="862908" y="45720"/>
              </a:lnTo>
              <a:lnTo>
                <a:pt x="862908" y="52117"/>
              </a:lnTo>
              <a:lnTo>
                <a:pt x="1691617" y="52117"/>
              </a:lnTo>
            </a:path>
          </a:pathLst>
        </a:custGeom>
        <a:noFill/>
        <a:ln w="9525"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82112" y="3245813"/>
        <a:ext cx="86111" cy="5462"/>
      </dsp:txXfrm>
    </dsp:sp>
    <dsp:sp modelId="{D9F14B27-43FC-46D5-A331-2E148372C77B}">
      <dsp:nvSpPr>
        <dsp:cNvPr id="0" name=""/>
        <dsp:cNvSpPr/>
      </dsp:nvSpPr>
      <dsp:spPr>
        <a:xfrm>
          <a:off x="6308" y="2536089"/>
          <a:ext cx="2374850" cy="1424910"/>
        </a:xfrm>
        <a:prstGeom prst="rect">
          <a:avLst/>
        </a:prstGeom>
        <a:solidFill>
          <a:schemeClr val="accent5">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Investigation </a:t>
          </a:r>
        </a:p>
        <a:p>
          <a:pPr marL="0" lvl="0" indent="0" algn="ctr" defTabSz="622300">
            <a:lnSpc>
              <a:spcPct val="90000"/>
            </a:lnSpc>
            <a:spcBef>
              <a:spcPct val="0"/>
            </a:spcBef>
            <a:spcAft>
              <a:spcPct val="35000"/>
            </a:spcAft>
            <a:buNone/>
          </a:pPr>
          <a:r>
            <a:rPr lang="en-US" sz="1400" kern="1200" dirty="0"/>
            <a:t>Undocketed, Preliminary and Formal</a:t>
          </a:r>
        </a:p>
      </dsp:txBody>
      <dsp:txXfrm>
        <a:off x="6308" y="2536089"/>
        <a:ext cx="2374850" cy="1424910"/>
      </dsp:txXfrm>
    </dsp:sp>
    <dsp:sp modelId="{35824D76-FBE0-498D-A532-25143ED2A28A}">
      <dsp:nvSpPr>
        <dsp:cNvPr id="0" name=""/>
        <dsp:cNvSpPr/>
      </dsp:nvSpPr>
      <dsp:spPr>
        <a:xfrm>
          <a:off x="4103376" y="2542487"/>
          <a:ext cx="2374850" cy="1424910"/>
        </a:xfrm>
        <a:prstGeom prst="rect">
          <a:avLst/>
        </a:prstGeom>
        <a:solidFill>
          <a:schemeClr val="accent6">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Disposition </a:t>
          </a:r>
        </a:p>
        <a:p>
          <a:pPr marL="0" lvl="0" indent="0" algn="ctr" defTabSz="622300">
            <a:lnSpc>
              <a:spcPct val="90000"/>
            </a:lnSpc>
            <a:spcBef>
              <a:spcPct val="0"/>
            </a:spcBef>
            <a:spcAft>
              <a:spcPct val="35000"/>
            </a:spcAft>
            <a:buNone/>
          </a:pPr>
          <a:r>
            <a:rPr lang="en-US" sz="1400" kern="1200" dirty="0"/>
            <a:t>Dismissal, Informal Admonition, Negotiated Disposition, Notice of Violation and Referral</a:t>
          </a:r>
        </a:p>
      </dsp:txBody>
      <dsp:txXfrm>
        <a:off x="4103376" y="2542487"/>
        <a:ext cx="2374850" cy="1424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6DAF3-86DB-4373-9059-6DDB719A1C7A}">
      <dsp:nvSpPr>
        <dsp:cNvPr id="0" name=""/>
        <dsp:cNvSpPr/>
      </dsp:nvSpPr>
      <dsp:spPr>
        <a:xfrm>
          <a:off x="1799531" y="0"/>
          <a:ext cx="4562173" cy="4326016"/>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F6B185-F961-491A-ABD6-8B17BEE61EC3}">
      <dsp:nvSpPr>
        <dsp:cNvPr id="0" name=""/>
        <dsp:cNvSpPr/>
      </dsp:nvSpPr>
      <dsp:spPr>
        <a:xfrm>
          <a:off x="1231392" y="314272"/>
          <a:ext cx="2812219" cy="2008733"/>
        </a:xfrm>
        <a:prstGeom prst="roundRect">
          <a:avLst/>
        </a:prstGeom>
        <a:solidFill>
          <a:schemeClr val="accent1">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In-Person</a:t>
          </a:r>
        </a:p>
        <a:p>
          <a:pPr marL="114300" lvl="1" indent="-114300" algn="l" defTabSz="622300">
            <a:lnSpc>
              <a:spcPct val="90000"/>
            </a:lnSpc>
            <a:spcBef>
              <a:spcPct val="0"/>
            </a:spcBef>
            <a:spcAft>
              <a:spcPct val="15000"/>
            </a:spcAft>
            <a:buChar char="•"/>
          </a:pPr>
          <a:r>
            <a:rPr lang="en-US" sz="1400" kern="1200" dirty="0"/>
            <a:t>Complainant comes in and wants to file an Ethics Complaint </a:t>
          </a:r>
        </a:p>
        <a:p>
          <a:pPr marL="114300" lvl="1" indent="-114300" algn="l" defTabSz="622300">
            <a:lnSpc>
              <a:spcPct val="90000"/>
            </a:lnSpc>
            <a:spcBef>
              <a:spcPct val="0"/>
            </a:spcBef>
            <a:spcAft>
              <a:spcPct val="15000"/>
            </a:spcAft>
            <a:buChar char="•"/>
          </a:pPr>
          <a:r>
            <a:rPr lang="en-US" sz="1400" kern="1200" dirty="0"/>
            <a:t>Investigator meets with complainant</a:t>
          </a:r>
        </a:p>
      </dsp:txBody>
      <dsp:txXfrm>
        <a:off x="1329450" y="412330"/>
        <a:ext cx="2616103" cy="1812617"/>
      </dsp:txXfrm>
    </dsp:sp>
    <dsp:sp modelId="{59B3C14C-9159-4D31-88DC-12B787977E88}">
      <dsp:nvSpPr>
        <dsp:cNvPr id="0" name=""/>
        <dsp:cNvSpPr/>
      </dsp:nvSpPr>
      <dsp:spPr>
        <a:xfrm>
          <a:off x="4167217" y="333455"/>
          <a:ext cx="2812219" cy="2008733"/>
        </a:xfrm>
        <a:prstGeom prst="roundRect">
          <a:avLst/>
        </a:prstGeom>
        <a:solidFill>
          <a:schemeClr val="accent1">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Via Mail</a:t>
          </a:r>
        </a:p>
        <a:p>
          <a:pPr marL="114300" lvl="1" indent="-114300" algn="l" defTabSz="622300">
            <a:lnSpc>
              <a:spcPct val="90000"/>
            </a:lnSpc>
            <a:spcBef>
              <a:spcPct val="0"/>
            </a:spcBef>
            <a:spcAft>
              <a:spcPct val="15000"/>
            </a:spcAft>
            <a:buChar char="•"/>
          </a:pPr>
          <a:r>
            <a:rPr lang="en-US" sz="1400" kern="1200" dirty="0"/>
            <a:t>Hard copy complaints</a:t>
          </a:r>
        </a:p>
        <a:p>
          <a:pPr marL="114300" lvl="1" indent="-114300" algn="l" defTabSz="622300">
            <a:lnSpc>
              <a:spcPct val="90000"/>
            </a:lnSpc>
            <a:spcBef>
              <a:spcPct val="0"/>
            </a:spcBef>
            <a:spcAft>
              <a:spcPct val="15000"/>
            </a:spcAft>
            <a:buChar char="•"/>
          </a:pPr>
          <a:r>
            <a:rPr lang="en-US" sz="1400" kern="1200" dirty="0"/>
            <a:t> Sometimes sworn</a:t>
          </a:r>
        </a:p>
      </dsp:txBody>
      <dsp:txXfrm>
        <a:off x="4265275" y="431513"/>
        <a:ext cx="2616103" cy="1812617"/>
      </dsp:txXfrm>
    </dsp:sp>
    <dsp:sp modelId="{4A534175-B083-47B4-A5C2-51103464A0DB}">
      <dsp:nvSpPr>
        <dsp:cNvPr id="0" name=""/>
        <dsp:cNvSpPr/>
      </dsp:nvSpPr>
      <dsp:spPr>
        <a:xfrm>
          <a:off x="1252718" y="2317282"/>
          <a:ext cx="2812219" cy="2008733"/>
        </a:xfrm>
        <a:prstGeom prst="roundRect">
          <a:avLst/>
        </a:prstGeom>
        <a:solidFill>
          <a:schemeClr val="accent1">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Web Portal submission or Via E-mail</a:t>
          </a:r>
        </a:p>
        <a:p>
          <a:pPr marL="114300" lvl="1" indent="-114300" algn="l" defTabSz="622300">
            <a:lnSpc>
              <a:spcPct val="90000"/>
            </a:lnSpc>
            <a:spcBef>
              <a:spcPct val="0"/>
            </a:spcBef>
            <a:spcAft>
              <a:spcPct val="15000"/>
            </a:spcAft>
            <a:buChar char="•"/>
          </a:pPr>
          <a:r>
            <a:rPr lang="en-US" sz="1400" kern="1200" dirty="0"/>
            <a:t>BEGA Website complaint link</a:t>
          </a:r>
        </a:p>
        <a:p>
          <a:pPr marL="114300" lvl="1" indent="-114300" algn="l" defTabSz="622300">
            <a:lnSpc>
              <a:spcPct val="90000"/>
            </a:lnSpc>
            <a:spcBef>
              <a:spcPct val="0"/>
            </a:spcBef>
            <a:spcAft>
              <a:spcPct val="15000"/>
            </a:spcAft>
            <a:buChar char="•"/>
          </a:pPr>
          <a:r>
            <a:rPr lang="en-US" sz="1400" kern="1200" dirty="0"/>
            <a:t>E-mail to BEGA@dc.gov</a:t>
          </a:r>
        </a:p>
      </dsp:txBody>
      <dsp:txXfrm>
        <a:off x="1350776" y="2415340"/>
        <a:ext cx="2616103" cy="1812617"/>
      </dsp:txXfrm>
    </dsp:sp>
    <dsp:sp modelId="{BEF33959-C15F-4D79-AF73-AA6E6F8768BA}">
      <dsp:nvSpPr>
        <dsp:cNvPr id="0" name=""/>
        <dsp:cNvSpPr/>
      </dsp:nvSpPr>
      <dsp:spPr>
        <a:xfrm>
          <a:off x="4167217" y="2317282"/>
          <a:ext cx="2812219" cy="2008733"/>
        </a:xfrm>
        <a:prstGeom prst="roundRect">
          <a:avLst/>
        </a:prstGeom>
        <a:solidFill>
          <a:schemeClr val="accent1">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0000"/>
              </a:solidFill>
            </a:rPr>
            <a:t>Hotline </a:t>
          </a:r>
        </a:p>
        <a:p>
          <a:pPr marL="0" lvl="0" indent="0" algn="ctr" defTabSz="889000">
            <a:lnSpc>
              <a:spcPct val="90000"/>
            </a:lnSpc>
            <a:spcBef>
              <a:spcPct val="0"/>
            </a:spcBef>
            <a:spcAft>
              <a:spcPct val="35000"/>
            </a:spcAft>
            <a:buNone/>
          </a:pPr>
          <a:r>
            <a:rPr lang="en-US" sz="2000" kern="1200" dirty="0">
              <a:solidFill>
                <a:srgbClr val="FF0000"/>
              </a:solidFill>
            </a:rPr>
            <a:t>202-535-1002</a:t>
          </a:r>
        </a:p>
      </dsp:txBody>
      <dsp:txXfrm>
        <a:off x="4265275" y="2415340"/>
        <a:ext cx="2616103" cy="1812617"/>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AC4F9E-0EAE-4A34-B0FB-E0FCBFCD5555}" type="datetimeFigureOut">
              <a:rPr lang="en-US" smtClean="0"/>
              <a:t>2/4/2026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865F33-31A2-49D3-9893-ADBD6B3C71AF}" type="slidenum">
              <a:rPr lang="en-US" smtClean="0"/>
              <a:t>‹#›</a:t>
            </a:fld>
            <a:endParaRPr lang="en-US"/>
          </a:p>
        </p:txBody>
      </p:sp>
    </p:spTree>
    <p:extLst>
      <p:ext uri="{BB962C8B-B14F-4D97-AF65-F5344CB8AC3E}">
        <p14:creationId xmlns:p14="http://schemas.microsoft.com/office/powerpoint/2010/main" val="2290825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865F33-31A2-49D3-9893-ADBD6B3C71AF}" type="slidenum">
              <a:rPr lang="en-US" smtClean="0"/>
              <a:t>11</a:t>
            </a:fld>
            <a:endParaRPr lang="en-US"/>
          </a:p>
        </p:txBody>
      </p:sp>
    </p:spTree>
    <p:extLst>
      <p:ext uri="{BB962C8B-B14F-4D97-AF65-F5344CB8AC3E}">
        <p14:creationId xmlns:p14="http://schemas.microsoft.com/office/powerpoint/2010/main" val="1718112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865F33-31A2-49D3-9893-ADBD6B3C71AF}" type="slidenum">
              <a:rPr lang="en-US" smtClean="0"/>
              <a:t>12</a:t>
            </a:fld>
            <a:endParaRPr lang="en-US"/>
          </a:p>
        </p:txBody>
      </p:sp>
    </p:spTree>
    <p:extLst>
      <p:ext uri="{BB962C8B-B14F-4D97-AF65-F5344CB8AC3E}">
        <p14:creationId xmlns:p14="http://schemas.microsoft.com/office/powerpoint/2010/main" val="3405782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865F33-31A2-49D3-9893-ADBD6B3C71AF}" type="slidenum">
              <a:rPr lang="en-US" smtClean="0"/>
              <a:t>13</a:t>
            </a:fld>
            <a:endParaRPr lang="en-US"/>
          </a:p>
        </p:txBody>
      </p:sp>
    </p:spTree>
    <p:extLst>
      <p:ext uri="{BB962C8B-B14F-4D97-AF65-F5344CB8AC3E}">
        <p14:creationId xmlns:p14="http://schemas.microsoft.com/office/powerpoint/2010/main" val="979612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865F33-31A2-49D3-9893-ADBD6B3C71AF}" type="slidenum">
              <a:rPr lang="en-US" smtClean="0"/>
              <a:t>14</a:t>
            </a:fld>
            <a:endParaRPr lang="en-US"/>
          </a:p>
        </p:txBody>
      </p:sp>
    </p:spTree>
    <p:extLst>
      <p:ext uri="{BB962C8B-B14F-4D97-AF65-F5344CB8AC3E}">
        <p14:creationId xmlns:p14="http://schemas.microsoft.com/office/powerpoint/2010/main" val="2701984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865F33-31A2-49D3-9893-ADBD6B3C71AF}" type="slidenum">
              <a:rPr lang="en-US" smtClean="0"/>
              <a:t>15</a:t>
            </a:fld>
            <a:endParaRPr lang="en-US"/>
          </a:p>
        </p:txBody>
      </p:sp>
    </p:spTree>
    <p:extLst>
      <p:ext uri="{BB962C8B-B14F-4D97-AF65-F5344CB8AC3E}">
        <p14:creationId xmlns:p14="http://schemas.microsoft.com/office/powerpoint/2010/main" val="3005488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2416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9188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4962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9765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8507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70923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9561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2457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8988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70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27883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22072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465417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09466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0869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89910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54910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4382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7137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48899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6904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78417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4572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41233343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4572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837532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4572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3245353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4572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5637536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45720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22433271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4572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21763867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45720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4406691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4572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29268480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4572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254912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4572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37419867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4572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30783343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09640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26222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267897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583783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94598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92182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073265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28960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2/4/2026</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03977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pPr/>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7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716967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569825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18800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315883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21315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65728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6775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diagBrick">
          <a:fgClr>
            <a:srgbClr val="00B0F0"/>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2/4/2026</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09888707"/>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diagBrick">
          <a:fgClr>
            <a:srgbClr val="00B0F0"/>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2/4/2026</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73682062"/>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pattFill prst="diagBrick">
          <a:fgClr>
            <a:srgbClr val="00B0F0"/>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pPr defTabSz="457200"/>
            <a:fld id="{1D8BD707-D9CF-40AE-B4C6-C98DA3205C09}" type="datetimeFigureOut">
              <a:rPr lang="en-US" smtClean="0">
                <a:solidFill>
                  <a:prstClr val="black">
                    <a:tint val="75000"/>
                  </a:prstClr>
                </a:solidFill>
              </a:rPr>
              <a:pPr defTabSz="457200"/>
              <a:t>2/4/2026</a:t>
            </a:fld>
            <a:endParaRPr lang="en-US">
              <a:solidFill>
                <a:prstClr val="black">
                  <a:tint val="75000"/>
                </a:prstClr>
              </a:solidFill>
            </a:endParaRPr>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pPr defTabSz="457200"/>
            <a:fld id="{B6F15528-21DE-4FAA-801E-634DDDAF4B2B}"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2967501338"/>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D8BD707-D9CF-40AE-B4C6-C98DA3205C09}" type="datetimeFigureOut">
              <a:rPr lang="en-US" smtClean="0"/>
              <a:pPr/>
              <a:t>2/4/2026</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9364061"/>
      </p:ext>
    </p:extLst>
  </p:cSld>
  <p:clrMap bg1="dk1" tx1="lt1" bg2="dk2" tx2="lt2" accent1="accent1" accent2="accent2" accent3="accent3" accent4="accent4" accent5="accent5" accent6="accent6" hlink="hlink" folHlink="folHlink"/>
  <p:sldLayoutIdLst>
    <p:sldLayoutId id="2147484459" r:id="rId1"/>
    <p:sldLayoutId id="2147484460" r:id="rId2"/>
    <p:sldLayoutId id="2147484461" r:id="rId3"/>
    <p:sldLayoutId id="2147484462" r:id="rId4"/>
    <p:sldLayoutId id="2147484463" r:id="rId5"/>
    <p:sldLayoutId id="2147484464" r:id="rId6"/>
    <p:sldLayoutId id="2147484465" r:id="rId7"/>
    <p:sldLayoutId id="2147484466" r:id="rId8"/>
    <p:sldLayoutId id="2147484467" r:id="rId9"/>
    <p:sldLayoutId id="2147484468" r:id="rId10"/>
    <p:sldLayoutId id="2147484469" r:id="rId11"/>
    <p:sldLayoutId id="2147484470" r:id="rId12"/>
    <p:sldLayoutId id="2147484471" r:id="rId13"/>
    <p:sldLayoutId id="2147484472" r:id="rId14"/>
    <p:sldLayoutId id="2147484473" r:id="rId15"/>
    <p:sldLayoutId id="2147484474" r:id="rId16"/>
    <p:sldLayoutId id="2147484475"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0.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34.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2.xml"/><Relationship Id="rId7" Type="http://schemas.openxmlformats.org/officeDocument/2006/relationships/image" Target="../media/image7.png"/><Relationship Id="rId2" Type="http://schemas.openxmlformats.org/officeDocument/2006/relationships/diagramData" Target="../diagrams/data2.xml"/><Relationship Id="rId1" Type="http://schemas.openxmlformats.org/officeDocument/2006/relationships/slideLayout" Target="../slideLayouts/slideLayout3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4.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4.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5.x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bega@dc.gov" TargetMode="External"/><Relationship Id="rId1" Type="http://schemas.openxmlformats.org/officeDocument/2006/relationships/slideLayout" Target="../slideLayouts/slideLayout35.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ircular emblem with text and symbols&#10;&#10;Description automatically generated">
            <a:extLst>
              <a:ext uri="{FF2B5EF4-FFF2-40B4-BE49-F238E27FC236}">
                <a16:creationId xmlns:a16="http://schemas.microsoft.com/office/drawing/2014/main" id="{9C6EF16F-52C0-29D0-4A52-CA794F10A606}"/>
              </a:ext>
            </a:extLst>
          </p:cNvPr>
          <p:cNvPicPr>
            <a:picLocks noChangeAspect="1"/>
          </p:cNvPicPr>
          <p:nvPr/>
        </p:nvPicPr>
        <p:blipFill>
          <a:blip r:embed="rId2" cstate="print">
            <a:alphaModFix amt="45000"/>
            <a:extLst>
              <a:ext uri="{28A0092B-C50C-407E-A947-70E740481C1C}">
                <a14:useLocalDpi xmlns:a14="http://schemas.microsoft.com/office/drawing/2010/main" val="0"/>
              </a:ext>
            </a:extLst>
          </a:blip>
          <a:stretch>
            <a:fillRect/>
          </a:stretch>
        </p:blipFill>
        <p:spPr>
          <a:xfrm>
            <a:off x="76350" y="987617"/>
            <a:ext cx="1188043" cy="1184083"/>
          </a:xfrm>
          <a:prstGeom prst="rect">
            <a:avLst/>
          </a:prstGeom>
        </p:spPr>
      </p:pic>
      <p:pic>
        <p:nvPicPr>
          <p:cNvPr id="6" name="Picture 5" descr="A circular emblem with text and a moon and stars&#10;&#10;Description automatically generated">
            <a:extLst>
              <a:ext uri="{FF2B5EF4-FFF2-40B4-BE49-F238E27FC236}">
                <a16:creationId xmlns:a16="http://schemas.microsoft.com/office/drawing/2014/main" id="{B262EFAE-BC87-3951-BC39-192D386C90D2}"/>
              </a:ext>
            </a:extLst>
          </p:cNvPr>
          <p:cNvPicPr>
            <a:picLocks noChangeAspect="1"/>
          </p:cNvPicPr>
          <p:nvPr/>
        </p:nvPicPr>
        <p:blipFill>
          <a:blip r:embed="rId3" cstate="print">
            <a:alphaModFix amt="45000"/>
            <a:extLst>
              <a:ext uri="{28A0092B-C50C-407E-A947-70E740481C1C}">
                <a14:useLocalDpi xmlns:a14="http://schemas.microsoft.com/office/drawing/2010/main" val="0"/>
              </a:ext>
            </a:extLst>
          </a:blip>
          <a:stretch>
            <a:fillRect/>
          </a:stretch>
        </p:blipFill>
        <p:spPr>
          <a:xfrm>
            <a:off x="983657" y="1635050"/>
            <a:ext cx="1278062" cy="1226613"/>
          </a:xfrm>
          <a:prstGeom prst="rect">
            <a:avLst/>
          </a:prstGeom>
        </p:spPr>
      </p:pic>
      <p:pic>
        <p:nvPicPr>
          <p:cNvPr id="23" name="Picture 22" descr="Women raising hands">
            <a:extLst>
              <a:ext uri="{FF2B5EF4-FFF2-40B4-BE49-F238E27FC236}">
                <a16:creationId xmlns:a16="http://schemas.microsoft.com/office/drawing/2014/main" id="{FC29620F-1DC7-6563-115E-49A188747525}"/>
              </a:ext>
            </a:extLst>
          </p:cNvPr>
          <p:cNvPicPr>
            <a:picLocks noChangeAspect="1"/>
          </p:cNvPicPr>
          <p:nvPr/>
        </p:nvPicPr>
        <p:blipFill>
          <a:blip r:embed="rId4" cstate="print">
            <a:alphaModFix amt="8000"/>
            <a:extLst>
              <a:ext uri="{28A0092B-C50C-407E-A947-70E740481C1C}">
                <a14:useLocalDpi xmlns:a14="http://schemas.microsoft.com/office/drawing/2010/main" val="0"/>
              </a:ext>
            </a:extLst>
          </a:blip>
          <a:stretch>
            <a:fillRect/>
          </a:stretch>
        </p:blipFill>
        <p:spPr>
          <a:xfrm>
            <a:off x="76350" y="857250"/>
            <a:ext cx="9144000" cy="5143500"/>
          </a:xfrm>
          <a:prstGeom prst="rect">
            <a:avLst/>
          </a:prstGeom>
        </p:spPr>
      </p:pic>
      <p:sp>
        <p:nvSpPr>
          <p:cNvPr id="24" name="TextBox 23">
            <a:extLst>
              <a:ext uri="{FF2B5EF4-FFF2-40B4-BE49-F238E27FC236}">
                <a16:creationId xmlns:a16="http://schemas.microsoft.com/office/drawing/2014/main" id="{35A4E76B-0ADE-9D11-DC17-4A6B5C8632E2}"/>
              </a:ext>
            </a:extLst>
          </p:cNvPr>
          <p:cNvSpPr txBox="1"/>
          <p:nvPr/>
        </p:nvSpPr>
        <p:spPr>
          <a:xfrm>
            <a:off x="3159002" y="1250409"/>
            <a:ext cx="5609526" cy="769441"/>
          </a:xfrm>
          <a:prstGeom prst="rect">
            <a:avLst/>
          </a:prstGeom>
          <a:noFill/>
        </p:spPr>
        <p:txBody>
          <a:bodyPr wrap="square" rtlCol="0">
            <a:spAutoFit/>
          </a:bodyPr>
          <a:lstStyle/>
          <a:p>
            <a:pPr algn="r"/>
            <a:r>
              <a:rPr lang="en-US" sz="4400" dirty="0">
                <a:solidFill>
                  <a:schemeClr val="bg1"/>
                </a:solidFill>
                <a:latin typeface="Poppins Bold Italics" panose="020B0604020202020204" charset="0"/>
                <a:ea typeface="ADLaM Display" panose="02010000000000000000" pitchFamily="2" charset="0"/>
                <a:cs typeface="Poppins Bold Italics" panose="020B0604020202020204" charset="0"/>
              </a:rPr>
              <a:t>ETHICS WEEK 2025</a:t>
            </a:r>
          </a:p>
        </p:txBody>
      </p:sp>
      <p:sp>
        <p:nvSpPr>
          <p:cNvPr id="25" name="TextBox 24">
            <a:extLst>
              <a:ext uri="{FF2B5EF4-FFF2-40B4-BE49-F238E27FC236}">
                <a16:creationId xmlns:a16="http://schemas.microsoft.com/office/drawing/2014/main" id="{988E9B36-BC42-6439-DF1F-E90393B07AF1}"/>
              </a:ext>
            </a:extLst>
          </p:cNvPr>
          <p:cNvSpPr txBox="1"/>
          <p:nvPr/>
        </p:nvSpPr>
        <p:spPr>
          <a:xfrm>
            <a:off x="4129940" y="2044401"/>
            <a:ext cx="4629150" cy="507831"/>
          </a:xfrm>
          <a:prstGeom prst="rect">
            <a:avLst/>
          </a:prstGeom>
          <a:noFill/>
        </p:spPr>
        <p:txBody>
          <a:bodyPr wrap="square" rtlCol="0">
            <a:spAutoFit/>
          </a:bodyPr>
          <a:lstStyle/>
          <a:p>
            <a:pPr algn="r"/>
            <a:r>
              <a:rPr lang="en-US" sz="2700" i="1" dirty="0">
                <a:solidFill>
                  <a:schemeClr val="bg2"/>
                </a:solidFill>
                <a:latin typeface="Franklin Gothic Heavy" panose="020B0903020102020204" pitchFamily="34" charset="0"/>
              </a:rPr>
              <a:t>Empowered by Ethics</a:t>
            </a:r>
          </a:p>
        </p:txBody>
      </p:sp>
      <p:sp>
        <p:nvSpPr>
          <p:cNvPr id="26" name="TextBox 25">
            <a:extLst>
              <a:ext uri="{FF2B5EF4-FFF2-40B4-BE49-F238E27FC236}">
                <a16:creationId xmlns:a16="http://schemas.microsoft.com/office/drawing/2014/main" id="{689FE371-2654-8A59-C13F-5704CF8693B7}"/>
              </a:ext>
            </a:extLst>
          </p:cNvPr>
          <p:cNvSpPr txBox="1"/>
          <p:nvPr/>
        </p:nvSpPr>
        <p:spPr>
          <a:xfrm>
            <a:off x="1991570" y="2949500"/>
            <a:ext cx="6510345" cy="1077218"/>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Common Ethics Violations: Learn Them and Avoid Them</a:t>
            </a:r>
          </a:p>
        </p:txBody>
      </p:sp>
      <p:sp>
        <p:nvSpPr>
          <p:cNvPr id="27" name="TextBox 26">
            <a:extLst>
              <a:ext uri="{FF2B5EF4-FFF2-40B4-BE49-F238E27FC236}">
                <a16:creationId xmlns:a16="http://schemas.microsoft.com/office/drawing/2014/main" id="{0AA84ACD-AF3E-5BDA-C7A3-E7AE97F9C399}"/>
              </a:ext>
            </a:extLst>
          </p:cNvPr>
          <p:cNvSpPr txBox="1"/>
          <p:nvPr/>
        </p:nvSpPr>
        <p:spPr>
          <a:xfrm>
            <a:off x="2067465" y="4112100"/>
            <a:ext cx="6421806" cy="584775"/>
          </a:xfrm>
          <a:prstGeom prst="rect">
            <a:avLst/>
          </a:prstGeom>
          <a:noFill/>
        </p:spPr>
        <p:txBody>
          <a:bodyPr wrap="square" rtlCol="0">
            <a:spAutoFit/>
          </a:bodyPr>
          <a:lstStyle/>
          <a:p>
            <a:r>
              <a:rPr lang="en-US" sz="3200" b="1" i="1" dirty="0">
                <a:latin typeface="Times New Roman" panose="02020603050405020304" pitchFamily="18" charset="0"/>
                <a:cs typeface="Times New Roman" panose="02020603050405020304" pitchFamily="18" charset="0"/>
              </a:rPr>
              <a:t>OGE Investigations Division</a:t>
            </a:r>
          </a:p>
        </p:txBody>
      </p:sp>
    </p:spTree>
    <p:extLst>
      <p:ext uri="{BB962C8B-B14F-4D97-AF65-F5344CB8AC3E}">
        <p14:creationId xmlns:p14="http://schemas.microsoft.com/office/powerpoint/2010/main" val="4168318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CBEG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8063170" y="5777170"/>
            <a:ext cx="968118" cy="96811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Image result for dc beg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8849" t="13168" r="28844" b="14405"/>
          <a:stretch/>
        </p:blipFill>
        <p:spPr bwMode="auto">
          <a:xfrm>
            <a:off x="104775" y="5676856"/>
            <a:ext cx="1127845" cy="1155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ctrTitle"/>
          </p:nvPr>
        </p:nvSpPr>
        <p:spPr>
          <a:xfrm>
            <a:off x="0" y="-6577"/>
            <a:ext cx="9144000" cy="1285484"/>
          </a:xfrm>
          <a:solidFill>
            <a:schemeClr val="bg2">
              <a:lumMod val="75000"/>
            </a:schemeClr>
          </a:solidFill>
        </p:spPr>
        <p:txBody>
          <a:bodyPr/>
          <a:lstStyle/>
          <a:p>
            <a:pPr algn="ctr"/>
            <a:r>
              <a:rPr lang="en-US" b="1" dirty="0">
                <a:latin typeface="Garamond" panose="02020404030301010803" pitchFamily="18" charset="0"/>
              </a:rPr>
              <a:t>BEGA Overview</a:t>
            </a:r>
          </a:p>
        </p:txBody>
      </p:sp>
      <p:sp>
        <p:nvSpPr>
          <p:cNvPr id="8" name="Content Placeholder 2"/>
          <p:cNvSpPr txBox="1">
            <a:spLocks/>
          </p:cNvSpPr>
          <p:nvPr/>
        </p:nvSpPr>
        <p:spPr>
          <a:xfrm>
            <a:off x="885562" y="1600200"/>
            <a:ext cx="7784767"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dirty="0">
                <a:solidFill>
                  <a:schemeClr val="bg1"/>
                </a:solidFill>
                <a:latin typeface="Times New Roman" panose="02020603050405020304" pitchFamily="18" charset="0"/>
                <a:cs typeface="Times New Roman" panose="02020603050405020304" pitchFamily="18" charset="0"/>
              </a:rPr>
              <a:t>BEGA has jurisdiction over the District’s workforce of approximately 35,000 employees, which includes elected officials, legislative and executive branch employees, and members of its independent boards and commissions. </a:t>
            </a:r>
          </a:p>
          <a:p>
            <a:endParaRPr lang="en-US" dirty="0"/>
          </a:p>
          <a:p>
            <a:endParaRPr lang="en-US" dirty="0"/>
          </a:p>
          <a:p>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8945" y="4112055"/>
            <a:ext cx="3946541" cy="2252696"/>
          </a:xfrm>
          <a:prstGeom prst="rect">
            <a:avLst/>
          </a:prstGeom>
        </p:spPr>
      </p:pic>
    </p:spTree>
    <p:extLst>
      <p:ext uri="{BB962C8B-B14F-4D97-AF65-F5344CB8AC3E}">
        <p14:creationId xmlns:p14="http://schemas.microsoft.com/office/powerpoint/2010/main" val="1604135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CBEG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8063170" y="5777170"/>
            <a:ext cx="968118" cy="96811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Image result for dc beg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8849" t="13168" r="28844" b="14405"/>
          <a:stretch/>
        </p:blipFill>
        <p:spPr bwMode="auto">
          <a:xfrm>
            <a:off x="104775" y="5705850"/>
            <a:ext cx="1099552" cy="112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ctrTitle"/>
          </p:nvPr>
        </p:nvSpPr>
        <p:spPr>
          <a:xfrm>
            <a:off x="0" y="-6577"/>
            <a:ext cx="9144000" cy="1285484"/>
          </a:xfrm>
          <a:solidFill>
            <a:schemeClr val="bg2">
              <a:lumMod val="75000"/>
            </a:schemeClr>
          </a:solidFill>
        </p:spPr>
        <p:txBody>
          <a:bodyPr/>
          <a:lstStyle/>
          <a:p>
            <a:pPr algn="ctr"/>
            <a:r>
              <a:rPr lang="en-US" b="1" dirty="0">
                <a:latin typeface="Garamond" panose="02020404030301010803" pitchFamily="18" charset="0"/>
              </a:rPr>
              <a:t>BEGA Overview</a:t>
            </a:r>
          </a:p>
        </p:txBody>
      </p:sp>
      <p:sp>
        <p:nvSpPr>
          <p:cNvPr id="4" name="Rectangle 3"/>
          <p:cNvSpPr/>
          <p:nvPr/>
        </p:nvSpPr>
        <p:spPr>
          <a:xfrm>
            <a:off x="1204327" y="1911099"/>
            <a:ext cx="6934738" cy="3982629"/>
          </a:xfrm>
          <a:prstGeom prst="rect">
            <a:avLst/>
          </a:prstGeom>
        </p:spPr>
        <p:txBody>
          <a:bodyPr wrap="square">
            <a:spAutoFit/>
          </a:bodyPr>
          <a:lstStyle/>
          <a:p>
            <a:pPr lvl="0">
              <a:spcBef>
                <a:spcPct val="20000"/>
              </a:spcBef>
            </a:pPr>
            <a:r>
              <a:rPr lang="en-US" sz="4000" b="1" dirty="0">
                <a:solidFill>
                  <a:prstClr val="black"/>
                </a:solidFill>
                <a:latin typeface="Times New Roman" panose="02020603050405020304" pitchFamily="18" charset="0"/>
                <a:cs typeface="Times New Roman" panose="02020603050405020304" pitchFamily="18" charset="0"/>
              </a:rPr>
              <a:t>What Does BEGA Investigate?</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Allegations of ethical misconduct concerning District government employees and Public officials.</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District Personnel Manual (DPM) –   Chapter 18 (Employee Conduct): </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Coordinating Agencies - OIG, OAG, MPD, USAO, and FBI.</a:t>
            </a:r>
          </a:p>
        </p:txBody>
      </p:sp>
    </p:spTree>
    <p:extLst>
      <p:ext uri="{BB962C8B-B14F-4D97-AF65-F5344CB8AC3E}">
        <p14:creationId xmlns:p14="http://schemas.microsoft.com/office/powerpoint/2010/main" val="4240260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CBEG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8063170" y="5777170"/>
            <a:ext cx="968118" cy="96811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Image result for dc beg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8849" t="13168" r="28844" b="14405"/>
          <a:stretch/>
        </p:blipFill>
        <p:spPr bwMode="auto">
          <a:xfrm>
            <a:off x="104775" y="5705850"/>
            <a:ext cx="1099552" cy="112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ctrTitle"/>
          </p:nvPr>
        </p:nvSpPr>
        <p:spPr>
          <a:xfrm>
            <a:off x="0" y="-6577"/>
            <a:ext cx="9144000" cy="1285484"/>
          </a:xfrm>
          <a:solidFill>
            <a:schemeClr val="bg2">
              <a:lumMod val="75000"/>
            </a:schemeClr>
          </a:solidFill>
        </p:spPr>
        <p:txBody>
          <a:bodyPr/>
          <a:lstStyle/>
          <a:p>
            <a:pPr algn="ctr"/>
            <a:r>
              <a:rPr lang="en-US" b="1" dirty="0">
                <a:latin typeface="Garamond" panose="02020404030301010803" pitchFamily="18" charset="0"/>
              </a:rPr>
              <a:t>Ethics violations</a:t>
            </a:r>
          </a:p>
        </p:txBody>
      </p:sp>
      <p:sp>
        <p:nvSpPr>
          <p:cNvPr id="4" name="Rectangle 3"/>
          <p:cNvSpPr/>
          <p:nvPr/>
        </p:nvSpPr>
        <p:spPr>
          <a:xfrm>
            <a:off x="1204327" y="1911099"/>
            <a:ext cx="6934738" cy="4425827"/>
          </a:xfrm>
          <a:prstGeom prst="rect">
            <a:avLst/>
          </a:prstGeom>
        </p:spPr>
        <p:txBody>
          <a:bodyPr wrap="square">
            <a:spAutoFit/>
          </a:bodyPr>
          <a:lstStyle/>
          <a:p>
            <a:pPr lvl="0">
              <a:spcBef>
                <a:spcPct val="20000"/>
              </a:spcBef>
            </a:pPr>
            <a:r>
              <a:rPr lang="en-US" sz="4000" b="1" dirty="0">
                <a:solidFill>
                  <a:prstClr val="black"/>
                </a:solidFill>
                <a:latin typeface="Times New Roman" panose="02020603050405020304" pitchFamily="18" charset="0"/>
                <a:cs typeface="Times New Roman" panose="02020603050405020304" pitchFamily="18" charset="0"/>
              </a:rPr>
              <a:t>What are the most common violations?</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Conflicts of Interest.</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Misuse of Gov. Property/Resources/Vehicle.</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Outside Employment/Activity</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Preferential Treatment/Impartiality</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Public Office for Private Gain</a:t>
            </a:r>
          </a:p>
          <a:p>
            <a:pPr marL="342900" lvl="0" indent="-342900">
              <a:spcBef>
                <a:spcPct val="20000"/>
              </a:spcBef>
              <a:buFont typeface="Arial" panose="020B0604020202020204" pitchFamily="34" charset="0"/>
              <a:buChar char="•"/>
            </a:pPr>
            <a:endParaRPr lang="en-US" sz="28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8644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CBEG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8139065" y="5878120"/>
            <a:ext cx="968118" cy="96811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Image result for dc beg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8849" t="13168" r="28844" b="14405"/>
          <a:stretch/>
        </p:blipFill>
        <p:spPr bwMode="auto">
          <a:xfrm>
            <a:off x="104775" y="5705850"/>
            <a:ext cx="1099552" cy="112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ctrTitle"/>
          </p:nvPr>
        </p:nvSpPr>
        <p:spPr>
          <a:xfrm>
            <a:off x="0" y="-6577"/>
            <a:ext cx="9144000" cy="1285484"/>
          </a:xfrm>
          <a:solidFill>
            <a:schemeClr val="bg2">
              <a:lumMod val="75000"/>
            </a:schemeClr>
          </a:solidFill>
        </p:spPr>
        <p:txBody>
          <a:bodyPr/>
          <a:lstStyle/>
          <a:p>
            <a:pPr algn="ctr"/>
            <a:r>
              <a:rPr lang="en-US" b="1" dirty="0">
                <a:latin typeface="Garamond" panose="02020404030301010803" pitchFamily="18" charset="0"/>
              </a:rPr>
              <a:t>Ethics Violations</a:t>
            </a:r>
          </a:p>
        </p:txBody>
      </p:sp>
      <p:sp>
        <p:nvSpPr>
          <p:cNvPr id="4" name="Rectangle 3"/>
          <p:cNvSpPr/>
          <p:nvPr/>
        </p:nvSpPr>
        <p:spPr>
          <a:xfrm>
            <a:off x="1204327" y="1911099"/>
            <a:ext cx="6934738" cy="3207032"/>
          </a:xfrm>
          <a:prstGeom prst="rect">
            <a:avLst/>
          </a:prstGeom>
        </p:spPr>
        <p:txBody>
          <a:bodyPr wrap="square">
            <a:spAutoFit/>
          </a:bodyPr>
          <a:lstStyle/>
          <a:p>
            <a:pPr lvl="0">
              <a:spcBef>
                <a:spcPct val="20000"/>
              </a:spcBef>
            </a:pPr>
            <a:r>
              <a:rPr lang="en-US" sz="4000" b="1" dirty="0">
                <a:solidFill>
                  <a:prstClr val="black"/>
                </a:solidFill>
                <a:latin typeface="Times New Roman" panose="02020603050405020304" pitchFamily="18" charset="0"/>
                <a:cs typeface="Times New Roman" panose="02020603050405020304" pitchFamily="18" charset="0"/>
              </a:rPr>
              <a:t>Outside Our Jurisdiction</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Personnel related matters</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Hostile work environment/harassment</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Retaliation – only if action happened in response to complaint being filed with OGE </a:t>
            </a:r>
          </a:p>
          <a:p>
            <a:pPr marL="342900" lvl="0" indent="-342900">
              <a:spcBef>
                <a:spcPct val="20000"/>
              </a:spcBef>
              <a:buFont typeface="Arial" panose="020B0604020202020204" pitchFamily="34" charset="0"/>
              <a:buChar char="•"/>
            </a:pPr>
            <a:r>
              <a:rPr lang="en-US" sz="2800" dirty="0">
                <a:solidFill>
                  <a:prstClr val="black"/>
                </a:solidFill>
                <a:latin typeface="Times New Roman" panose="02020603050405020304" pitchFamily="18" charset="0"/>
                <a:cs typeface="Times New Roman" panose="02020603050405020304" pitchFamily="18" charset="0"/>
              </a:rPr>
              <a:t>Fraud, Waste, and Abuse</a:t>
            </a:r>
          </a:p>
        </p:txBody>
      </p:sp>
    </p:spTree>
    <p:extLst>
      <p:ext uri="{BB962C8B-B14F-4D97-AF65-F5344CB8AC3E}">
        <p14:creationId xmlns:p14="http://schemas.microsoft.com/office/powerpoint/2010/main" val="3061209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91" y="-213959"/>
            <a:ext cx="9259186" cy="1062529"/>
          </a:xfrm>
          <a:solidFill>
            <a:schemeClr val="bg2">
              <a:lumMod val="75000"/>
            </a:schemeClr>
          </a:solidFill>
          <a:ln>
            <a:solidFill>
              <a:schemeClr val="bg1"/>
            </a:solidFill>
          </a:ln>
        </p:spPr>
        <p:txBody>
          <a:bodyPr>
            <a:normAutofit/>
          </a:bodyPr>
          <a:lstStyle/>
          <a:p>
            <a:pPr algn="ctr"/>
            <a:r>
              <a:rPr lang="en-US" b="1" dirty="0">
                <a:latin typeface="Garamond" panose="02020404030301010803" pitchFamily="18" charset="0"/>
              </a:rPr>
              <a:t>Life Cycle of a BEGA Investigation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69766726"/>
              </p:ext>
            </p:extLst>
          </p:nvPr>
        </p:nvGraphicFramePr>
        <p:xfrm>
          <a:off x="473669" y="217673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ooter Placeholder 5"/>
          <p:cNvSpPr>
            <a:spLocks noGrp="1"/>
          </p:cNvSpPr>
          <p:nvPr>
            <p:ph type="ftr" sz="quarter" idx="11"/>
          </p:nvPr>
        </p:nvSpPr>
        <p:spPr>
          <a:xfrm>
            <a:off x="1536200" y="6303179"/>
            <a:ext cx="5811724" cy="365125"/>
          </a:xfrm>
        </p:spPr>
        <p:txBody>
          <a:bodyPr/>
          <a:lstStyle/>
          <a:p>
            <a:pPr algn="ctr"/>
            <a:r>
              <a:rPr lang="en-US" dirty="0"/>
              <a:t>BEGA Ethics Day</a:t>
            </a:r>
          </a:p>
        </p:txBody>
      </p:sp>
      <p:sp>
        <p:nvSpPr>
          <p:cNvPr id="3" name="Left Brace 2"/>
          <p:cNvSpPr/>
          <p:nvPr/>
        </p:nvSpPr>
        <p:spPr>
          <a:xfrm rot="5400000">
            <a:off x="4154576" y="-1921597"/>
            <a:ext cx="834845" cy="8196659"/>
          </a:xfrm>
          <a:prstGeom prst="leftBrace">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3775099" y="944818"/>
            <a:ext cx="1593795" cy="707886"/>
          </a:xfrm>
          <a:prstGeom prst="rect">
            <a:avLst/>
          </a:prstGeom>
          <a:noFill/>
        </p:spPr>
        <p:txBody>
          <a:bodyPr wrap="square" rtlCol="0">
            <a:spAutoFit/>
          </a:bodyPr>
          <a:lstStyle/>
          <a:p>
            <a:r>
              <a:rPr lang="en-US" sz="4000" b="1" dirty="0">
                <a:latin typeface="Garamond" panose="02020404030301010803" pitchFamily="18" charset="0"/>
              </a:rPr>
              <a:t>Intake</a:t>
            </a:r>
          </a:p>
        </p:txBody>
      </p:sp>
    </p:spTree>
    <p:extLst>
      <p:ext uri="{BB962C8B-B14F-4D97-AF65-F5344CB8AC3E}">
        <p14:creationId xmlns:p14="http://schemas.microsoft.com/office/powerpoint/2010/main" val="402825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txBox="1">
            <a:spLocks/>
          </p:cNvSpPr>
          <p:nvPr/>
        </p:nvSpPr>
        <p:spPr>
          <a:xfrm>
            <a:off x="-1" y="-20225"/>
            <a:ext cx="9144001"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BEGA Investigative Process</a:t>
            </a:r>
          </a:p>
        </p:txBody>
      </p:sp>
      <p:sp>
        <p:nvSpPr>
          <p:cNvPr id="10" name="TextBox 9"/>
          <p:cNvSpPr txBox="1"/>
          <p:nvPr/>
        </p:nvSpPr>
        <p:spPr>
          <a:xfrm>
            <a:off x="30240" y="1292555"/>
            <a:ext cx="9159412" cy="769441"/>
          </a:xfrm>
          <a:prstGeom prst="rect">
            <a:avLst/>
          </a:prstGeom>
          <a:noFill/>
        </p:spPr>
        <p:txBody>
          <a:bodyPr wrap="square" rtlCol="0">
            <a:spAutoFit/>
          </a:bodyPr>
          <a:lstStyle/>
          <a:p>
            <a:pPr algn="ctr"/>
            <a:r>
              <a:rPr lang="en-US" sz="4400" dirty="0">
                <a:solidFill>
                  <a:srgbClr val="002060"/>
                </a:solidFill>
                <a:latin typeface="Times New Roman" panose="02020603050405020304" pitchFamily="18" charset="0"/>
                <a:cs typeface="Times New Roman" panose="02020603050405020304" pitchFamily="18" charset="0"/>
              </a:rPr>
              <a:t>How do I submit a BEGA Complaint?</a:t>
            </a:r>
          </a:p>
        </p:txBody>
      </p:sp>
      <p:graphicFrame>
        <p:nvGraphicFramePr>
          <p:cNvPr id="11" name="Diagram 10"/>
          <p:cNvGraphicFramePr/>
          <p:nvPr>
            <p:extLst>
              <p:ext uri="{D42A27DB-BD31-4B8C-83A1-F6EECF244321}">
                <p14:modId xmlns:p14="http://schemas.microsoft.com/office/powerpoint/2010/main" val="3592543620"/>
              </p:ext>
            </p:extLst>
          </p:nvPr>
        </p:nvGraphicFramePr>
        <p:xfrm>
          <a:off x="571499" y="2138784"/>
          <a:ext cx="8001000" cy="4326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a:xfrm>
            <a:off x="1839780" y="6464800"/>
            <a:ext cx="5811724" cy="288173"/>
          </a:xfrm>
        </p:spPr>
        <p:txBody>
          <a:bodyPr/>
          <a:lstStyle/>
          <a:p>
            <a:pPr algn="ctr"/>
            <a:r>
              <a:rPr lang="en-US" dirty="0"/>
              <a:t>BEGA Ethics Day</a:t>
            </a:r>
          </a:p>
        </p:txBody>
      </p:sp>
    </p:spTree>
    <p:extLst>
      <p:ext uri="{BB962C8B-B14F-4D97-AF65-F5344CB8AC3E}">
        <p14:creationId xmlns:p14="http://schemas.microsoft.com/office/powerpoint/2010/main" val="393808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8515" y="1759310"/>
            <a:ext cx="6830550" cy="4098330"/>
          </a:xfrm>
        </p:spPr>
        <p:txBody>
          <a:bodyPr>
            <a:normAutofit fontScale="92500" lnSpcReduction="10000"/>
          </a:bodyPr>
          <a:lstStyle/>
          <a:p>
            <a:pPr marL="0" indent="0">
              <a:buNone/>
            </a:pPr>
            <a:r>
              <a:rPr lang="en-US" sz="3600" b="1" dirty="0">
                <a:latin typeface="Times New Roman" panose="02020603050405020304" pitchFamily="18" charset="0"/>
                <a:cs typeface="Times New Roman" panose="02020603050405020304" pitchFamily="18" charset="0"/>
              </a:rPr>
              <a:t>Case Types:</a:t>
            </a:r>
          </a:p>
          <a:p>
            <a:r>
              <a:rPr lang="en-US" sz="2800" b="1" dirty="0">
                <a:solidFill>
                  <a:schemeClr val="bg1"/>
                </a:solidFill>
                <a:latin typeface="Times New Roman" panose="02020603050405020304" pitchFamily="18" charset="0"/>
                <a:cs typeface="Times New Roman" panose="02020603050405020304" pitchFamily="18" charset="0"/>
              </a:rPr>
              <a:t>Formal</a:t>
            </a:r>
          </a:p>
          <a:p>
            <a:pPr lvl="1">
              <a:buFont typeface="Courier New" panose="02070309020205020404" pitchFamily="49" charset="0"/>
              <a:buChar char="o"/>
            </a:pPr>
            <a:r>
              <a:rPr lang="en-US" sz="2400" dirty="0">
                <a:solidFill>
                  <a:schemeClr val="bg1"/>
                </a:solidFill>
                <a:latin typeface="Times New Roman" panose="02020603050405020304" pitchFamily="18" charset="0"/>
                <a:cs typeface="Times New Roman" panose="02020603050405020304" pitchFamily="18" charset="0"/>
              </a:rPr>
              <a:t>Allegation received with a Sworn Complaint</a:t>
            </a:r>
          </a:p>
          <a:p>
            <a:pPr lvl="1">
              <a:buFont typeface="Courier New" panose="02070309020205020404" pitchFamily="49" charset="0"/>
              <a:buChar char="o"/>
            </a:pPr>
            <a:r>
              <a:rPr lang="en-US" sz="2400" dirty="0">
                <a:solidFill>
                  <a:schemeClr val="bg1"/>
                </a:solidFill>
                <a:latin typeface="Times New Roman" panose="02020603050405020304" pitchFamily="18" charset="0"/>
                <a:cs typeface="Times New Roman" panose="02020603050405020304" pitchFamily="18" charset="0"/>
              </a:rPr>
              <a:t>Referred from another law enforcement agency</a:t>
            </a:r>
          </a:p>
          <a:p>
            <a:pPr lvl="1">
              <a:buFont typeface="Courier New" panose="02070309020205020404" pitchFamily="49" charset="0"/>
              <a:buChar char="o"/>
            </a:pPr>
            <a:r>
              <a:rPr lang="en-US" sz="2400" dirty="0">
                <a:solidFill>
                  <a:schemeClr val="bg1"/>
                </a:solidFill>
                <a:latin typeface="Times New Roman" panose="02020603050405020304" pitchFamily="18" charset="0"/>
                <a:cs typeface="Times New Roman" panose="02020603050405020304" pitchFamily="18" charset="0"/>
              </a:rPr>
              <a:t>Presented to the Board within 14 days</a:t>
            </a:r>
          </a:p>
          <a:p>
            <a:r>
              <a:rPr lang="en-US" sz="2800" b="1" dirty="0">
                <a:solidFill>
                  <a:schemeClr val="bg1"/>
                </a:solidFill>
                <a:latin typeface="Times New Roman" panose="02020603050405020304" pitchFamily="18" charset="0"/>
                <a:cs typeface="Times New Roman" panose="02020603050405020304" pitchFamily="18" charset="0"/>
              </a:rPr>
              <a:t>Preliminary</a:t>
            </a:r>
            <a:endParaRPr lang="en-US" sz="2400" b="1" dirty="0">
              <a:solidFill>
                <a:schemeClr val="bg1"/>
              </a:solidFill>
              <a:latin typeface="Times New Roman" panose="02020603050405020304" pitchFamily="18" charset="0"/>
              <a:cs typeface="Times New Roman" panose="02020603050405020304" pitchFamily="18" charset="0"/>
            </a:endParaRPr>
          </a:p>
          <a:p>
            <a:r>
              <a:rPr lang="en-US" sz="2800" b="1" dirty="0">
                <a:solidFill>
                  <a:schemeClr val="bg1"/>
                </a:solidFill>
                <a:latin typeface="Times New Roman" panose="02020603050405020304" pitchFamily="18" charset="0"/>
                <a:cs typeface="Times New Roman" panose="02020603050405020304" pitchFamily="18" charset="0"/>
              </a:rPr>
              <a:t>Regulatory</a:t>
            </a:r>
          </a:p>
          <a:p>
            <a:pPr lvl="1">
              <a:buFont typeface="Courier New" panose="02070309020205020404" pitchFamily="49" charset="0"/>
              <a:buChar char="o"/>
            </a:pPr>
            <a:r>
              <a:rPr lang="en-US" sz="2400" dirty="0">
                <a:solidFill>
                  <a:prstClr val="black"/>
                </a:solidFill>
                <a:latin typeface="Times New Roman" panose="02020603050405020304" pitchFamily="18" charset="0"/>
                <a:cs typeface="Times New Roman" panose="02020603050405020304" pitchFamily="18" charset="0"/>
              </a:rPr>
              <a:t>FDS and Lobbyist</a:t>
            </a:r>
            <a:endParaRPr lang="en-US" sz="2400" dirty="0">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a:xfrm>
            <a:off x="1597227" y="6162533"/>
            <a:ext cx="5811724" cy="365125"/>
          </a:xfrm>
        </p:spPr>
        <p:txBody>
          <a:bodyPr/>
          <a:lstStyle/>
          <a:p>
            <a:pPr algn="ctr"/>
            <a:r>
              <a:rPr lang="en-US" dirty="0"/>
              <a:t>BEGA Ethics Day</a:t>
            </a:r>
          </a:p>
        </p:txBody>
      </p:sp>
      <p:sp>
        <p:nvSpPr>
          <p:cNvPr id="5" name="Title 2"/>
          <p:cNvSpPr txBox="1">
            <a:spLocks/>
          </p:cNvSpPr>
          <p:nvPr/>
        </p:nvSpPr>
        <p:spPr>
          <a:xfrm>
            <a:off x="0" y="-6577"/>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BEGA Investigative Process</a:t>
            </a: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10" t="1478" r="15499" b="1478"/>
          <a:stretch/>
        </p:blipFill>
        <p:spPr bwMode="auto">
          <a:xfrm>
            <a:off x="5103265" y="4486796"/>
            <a:ext cx="2663467" cy="1117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7800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2620" y="1986995"/>
            <a:ext cx="7498764" cy="3642960"/>
          </a:xfrm>
        </p:spPr>
        <p:txBody>
          <a:bodyPr>
            <a:normAutofit fontScale="70000" lnSpcReduction="20000"/>
          </a:bodyPr>
          <a:lstStyle/>
          <a:p>
            <a:pPr marL="0" lvl="0" indent="0">
              <a:buNone/>
            </a:pPr>
            <a:r>
              <a:rPr lang="en-US" sz="3600" b="1" dirty="0">
                <a:solidFill>
                  <a:prstClr val="black"/>
                </a:solidFill>
                <a:latin typeface="Times New Roman" panose="02020603050405020304" pitchFamily="18" charset="0"/>
                <a:cs typeface="Times New Roman" panose="02020603050405020304" pitchFamily="18" charset="0"/>
              </a:rPr>
              <a:t>Determine Need for Investigation</a:t>
            </a:r>
            <a:endParaRPr lang="en-US" sz="2800" b="1" dirty="0">
              <a:solidFill>
                <a:prstClr val="black"/>
              </a:solidFill>
              <a:latin typeface="Times New Roman" panose="02020603050405020304" pitchFamily="18" charset="0"/>
              <a:cs typeface="Times New Roman" panose="02020603050405020304" pitchFamily="18" charset="0"/>
            </a:endParaRPr>
          </a:p>
          <a:p>
            <a:pPr marL="0" lvl="0" indent="0">
              <a:buNone/>
            </a:pPr>
            <a:endParaRPr lang="en-US" sz="2800" b="1" dirty="0">
              <a:solidFill>
                <a:prstClr val="black"/>
              </a:solidFill>
              <a:latin typeface="Times New Roman" panose="02020603050405020304" pitchFamily="18" charset="0"/>
              <a:cs typeface="Times New Roman" panose="02020603050405020304" pitchFamily="18" charset="0"/>
            </a:endParaRPr>
          </a:p>
          <a:p>
            <a:pPr lvl="0">
              <a:buFont typeface="Wingdings" panose="05000000000000000000" pitchFamily="2" charset="2"/>
              <a:buChar char="v"/>
            </a:pPr>
            <a:r>
              <a:rPr lang="en-US" sz="2800" dirty="0">
                <a:solidFill>
                  <a:prstClr val="black"/>
                </a:solidFill>
                <a:latin typeface="Times New Roman" panose="02020603050405020304" pitchFamily="18" charset="0"/>
                <a:cs typeface="Times New Roman" panose="02020603050405020304" pitchFamily="18" charset="0"/>
              </a:rPr>
              <a:t>Management Team Review</a:t>
            </a:r>
          </a:p>
          <a:p>
            <a:pPr lvl="0">
              <a:buFont typeface="Wingdings" panose="05000000000000000000" pitchFamily="2" charset="2"/>
              <a:buChar char="v"/>
            </a:pPr>
            <a:r>
              <a:rPr lang="en-US" sz="2800" dirty="0">
                <a:solidFill>
                  <a:prstClr val="black"/>
                </a:solidFill>
                <a:latin typeface="Times New Roman" panose="02020603050405020304" pitchFamily="18" charset="0"/>
                <a:cs typeface="Times New Roman" panose="02020603050405020304" pitchFamily="18" charset="0"/>
              </a:rPr>
              <a:t>Attorney Advisor/Investigator Review</a:t>
            </a:r>
          </a:p>
          <a:p>
            <a:r>
              <a:rPr lang="en-US" sz="2800" dirty="0">
                <a:solidFill>
                  <a:prstClr val="black"/>
                </a:solidFill>
                <a:latin typeface="Times New Roman" panose="02020603050405020304" pitchFamily="18" charset="0"/>
                <a:cs typeface="Times New Roman" panose="02020603050405020304" pitchFamily="18" charset="0"/>
              </a:rPr>
              <a:t>Review complaint/ interview complainant (if possible)</a:t>
            </a:r>
          </a:p>
          <a:p>
            <a:pPr lvl="0"/>
            <a:r>
              <a:rPr lang="en-US" sz="2800" dirty="0">
                <a:solidFill>
                  <a:prstClr val="black"/>
                </a:solidFill>
                <a:latin typeface="Times New Roman" panose="02020603050405020304" pitchFamily="18" charset="0"/>
                <a:cs typeface="Times New Roman" panose="02020603050405020304" pitchFamily="18" charset="0"/>
              </a:rPr>
              <a:t>Determine Relevant Code of Conduct Violations</a:t>
            </a:r>
          </a:p>
          <a:p>
            <a:pPr lvl="0"/>
            <a:r>
              <a:rPr lang="en-US" sz="2800" dirty="0">
                <a:solidFill>
                  <a:prstClr val="black"/>
                </a:solidFill>
                <a:latin typeface="Times New Roman" panose="02020603050405020304" pitchFamily="18" charset="0"/>
                <a:cs typeface="Times New Roman" panose="02020603050405020304" pitchFamily="18" charset="0"/>
              </a:rPr>
              <a:t>Discuss Elements of the Violations</a:t>
            </a:r>
          </a:p>
          <a:p>
            <a:pPr lvl="0"/>
            <a:r>
              <a:rPr lang="en-US" sz="2800" dirty="0">
                <a:solidFill>
                  <a:prstClr val="black"/>
                </a:solidFill>
                <a:latin typeface="Times New Roman" panose="02020603050405020304" pitchFamily="18" charset="0"/>
                <a:cs typeface="Times New Roman" panose="02020603050405020304" pitchFamily="18" charset="0"/>
              </a:rPr>
              <a:t>Address Evidence Requirements</a:t>
            </a:r>
          </a:p>
          <a:p>
            <a:pPr lvl="0"/>
            <a:r>
              <a:rPr lang="en-US" sz="2800" dirty="0">
                <a:solidFill>
                  <a:prstClr val="black"/>
                </a:solidFill>
                <a:latin typeface="Times New Roman" panose="02020603050405020304" pitchFamily="18" charset="0"/>
                <a:cs typeface="Times New Roman" panose="02020603050405020304" pitchFamily="18" charset="0"/>
              </a:rPr>
              <a:t>Determine Scope</a:t>
            </a:r>
          </a:p>
          <a:p>
            <a:pPr marL="0" lvl="0" indent="0">
              <a:buNone/>
            </a:pPr>
            <a:endParaRPr lang="en-US" sz="2800" dirty="0"/>
          </a:p>
        </p:txBody>
      </p:sp>
      <p:sp>
        <p:nvSpPr>
          <p:cNvPr id="2" name="Footer Placeholder 1"/>
          <p:cNvSpPr>
            <a:spLocks noGrp="1"/>
          </p:cNvSpPr>
          <p:nvPr>
            <p:ph type="ftr" sz="quarter" idx="11"/>
          </p:nvPr>
        </p:nvSpPr>
        <p:spPr/>
        <p:txBody>
          <a:bodyPr/>
          <a:lstStyle/>
          <a:p>
            <a:r>
              <a:rPr lang="en-US"/>
              <a:t>BEGA Ethics Day</a:t>
            </a:r>
          </a:p>
        </p:txBody>
      </p:sp>
      <p:sp>
        <p:nvSpPr>
          <p:cNvPr id="4" name="Title 2"/>
          <p:cNvSpPr txBox="1">
            <a:spLocks/>
          </p:cNvSpPr>
          <p:nvPr/>
        </p:nvSpPr>
        <p:spPr>
          <a:xfrm>
            <a:off x="0" y="-6577"/>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BEGA Investigative Process</a:t>
            </a:r>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7996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2620" y="1986995"/>
            <a:ext cx="7498764" cy="3642960"/>
          </a:xfrm>
        </p:spPr>
        <p:txBody>
          <a:bodyPr>
            <a:normAutofit fontScale="92500"/>
          </a:bodyPr>
          <a:lstStyle/>
          <a:p>
            <a:pPr marL="0" lvl="0" indent="0">
              <a:buNone/>
            </a:pPr>
            <a:r>
              <a:rPr lang="en-US" sz="3600" b="1" dirty="0">
                <a:solidFill>
                  <a:prstClr val="black"/>
                </a:solidFill>
                <a:latin typeface="Times New Roman" panose="02020603050405020304" pitchFamily="18" charset="0"/>
                <a:cs typeface="Times New Roman" panose="02020603050405020304" pitchFamily="18" charset="0"/>
              </a:rPr>
              <a:t>Planning The Investigation</a:t>
            </a:r>
            <a:endParaRPr lang="en-US" sz="2800" b="1" dirty="0">
              <a:solidFill>
                <a:prstClr val="black"/>
              </a:solidFill>
              <a:latin typeface="Times New Roman" panose="02020603050405020304" pitchFamily="18" charset="0"/>
              <a:cs typeface="Times New Roman" panose="02020603050405020304" pitchFamily="18" charset="0"/>
            </a:endParaRPr>
          </a:p>
          <a:p>
            <a:pPr lvl="0">
              <a:buFont typeface="Wingdings" panose="05000000000000000000" pitchFamily="2" charset="2"/>
              <a:buChar char="v"/>
            </a:pPr>
            <a:r>
              <a:rPr lang="en-US" sz="1800" b="1" dirty="0">
                <a:solidFill>
                  <a:prstClr val="black"/>
                </a:solidFill>
                <a:latin typeface="Times New Roman" panose="02020603050405020304" pitchFamily="18" charset="0"/>
                <a:cs typeface="Times New Roman" panose="02020603050405020304" pitchFamily="18" charset="0"/>
              </a:rPr>
              <a:t>Our plan is the key to a proper investigation and the roadmap of how we will conduct the investigation. Our plans are tailored to the particulars of the case and ensure that we will cover all necessary points.</a:t>
            </a:r>
          </a:p>
          <a:p>
            <a:pPr>
              <a:buFont typeface="Wingdings" panose="05000000000000000000" pitchFamily="2" charset="2"/>
              <a:buChar char="ü"/>
            </a:pPr>
            <a:r>
              <a:rPr lang="en-US" sz="1800" b="1" dirty="0">
                <a:solidFill>
                  <a:prstClr val="black"/>
                </a:solidFill>
                <a:latin typeface="Times New Roman" panose="02020603050405020304" pitchFamily="18" charset="0"/>
                <a:cs typeface="Times New Roman" panose="02020603050405020304" pitchFamily="18" charset="0"/>
              </a:rPr>
              <a:t>Who do we interview? </a:t>
            </a:r>
          </a:p>
          <a:p>
            <a:pPr>
              <a:buFont typeface="Wingdings" panose="05000000000000000000" pitchFamily="2" charset="2"/>
              <a:buChar char="ü"/>
            </a:pPr>
            <a:r>
              <a:rPr lang="en-US" sz="1800" b="1" dirty="0">
                <a:solidFill>
                  <a:prstClr val="black"/>
                </a:solidFill>
                <a:latin typeface="Times New Roman" panose="02020603050405020304" pitchFamily="18" charset="0"/>
                <a:cs typeface="Times New Roman" panose="02020603050405020304" pitchFamily="18" charset="0"/>
              </a:rPr>
              <a:t>What interview order do we follow?</a:t>
            </a:r>
          </a:p>
          <a:p>
            <a:pPr>
              <a:buFont typeface="Wingdings" panose="05000000000000000000" pitchFamily="2" charset="2"/>
              <a:buChar char="ü"/>
            </a:pPr>
            <a:r>
              <a:rPr lang="en-US" sz="1800" b="1" dirty="0">
                <a:solidFill>
                  <a:prstClr val="black"/>
                </a:solidFill>
                <a:latin typeface="Times New Roman" panose="02020603050405020304" pitchFamily="18" charset="0"/>
                <a:cs typeface="Times New Roman" panose="02020603050405020304" pitchFamily="18" charset="0"/>
              </a:rPr>
              <a:t>What topics do we cover with each witness? </a:t>
            </a:r>
          </a:p>
          <a:p>
            <a:pPr>
              <a:buFont typeface="Wingdings" panose="05000000000000000000" pitchFamily="2" charset="2"/>
              <a:buChar char="ü"/>
            </a:pPr>
            <a:r>
              <a:rPr lang="en-US" sz="1800" b="1" dirty="0">
                <a:solidFill>
                  <a:prstClr val="black"/>
                </a:solidFill>
                <a:latin typeface="Times New Roman" panose="02020603050405020304" pitchFamily="18" charset="0"/>
                <a:cs typeface="Times New Roman" panose="02020603050405020304" pitchFamily="18" charset="0"/>
              </a:rPr>
              <a:t>What documents or records do we need?</a:t>
            </a:r>
          </a:p>
          <a:p>
            <a:pPr>
              <a:buFont typeface="Wingdings" panose="05000000000000000000" pitchFamily="2" charset="2"/>
              <a:buChar char="ü"/>
            </a:pPr>
            <a:r>
              <a:rPr lang="en-US" sz="1800" b="1" dirty="0">
                <a:solidFill>
                  <a:prstClr val="black"/>
                </a:solidFill>
                <a:latin typeface="Times New Roman" panose="02020603050405020304" pitchFamily="18" charset="0"/>
                <a:cs typeface="Times New Roman" panose="02020603050405020304" pitchFamily="18" charset="0"/>
              </a:rPr>
              <a:t>What assistance from colleagues or outside resources do we need?</a:t>
            </a:r>
          </a:p>
          <a:p>
            <a:endParaRPr lang="en-US" sz="1800" b="1" dirty="0">
              <a:solidFill>
                <a:prstClr val="black"/>
              </a:solidFill>
              <a:latin typeface="Times New Roman" panose="02020603050405020304" pitchFamily="18" charset="0"/>
              <a:cs typeface="Times New Roman" panose="02020603050405020304" pitchFamily="18" charset="0"/>
            </a:endParaRPr>
          </a:p>
          <a:p>
            <a:endParaRPr lang="en-US" sz="1800" b="1" dirty="0">
              <a:solidFill>
                <a:prstClr val="black"/>
              </a:solidFill>
              <a:latin typeface="Times New Roman" panose="02020603050405020304" pitchFamily="18" charset="0"/>
              <a:cs typeface="Times New Roman" panose="02020603050405020304" pitchFamily="18" charset="0"/>
            </a:endParaRPr>
          </a:p>
          <a:p>
            <a:endParaRPr lang="en-US" sz="1800" b="1" dirty="0">
              <a:solidFill>
                <a:prstClr val="black"/>
              </a:solidFill>
              <a:latin typeface="Times New Roman" panose="02020603050405020304" pitchFamily="18" charset="0"/>
              <a:cs typeface="Times New Roman" panose="02020603050405020304" pitchFamily="18" charset="0"/>
            </a:endParaRPr>
          </a:p>
          <a:p>
            <a:pPr marL="0" lvl="0" indent="0">
              <a:buNone/>
            </a:pPr>
            <a:endParaRPr lang="en-US" sz="2800" b="1" dirty="0">
              <a:solidFill>
                <a:prstClr val="black"/>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US"/>
              <a:t>BEGA Ethics Day</a:t>
            </a:r>
          </a:p>
        </p:txBody>
      </p:sp>
      <p:sp>
        <p:nvSpPr>
          <p:cNvPr id="4" name="Title 2"/>
          <p:cNvSpPr txBox="1">
            <a:spLocks/>
          </p:cNvSpPr>
          <p:nvPr/>
        </p:nvSpPr>
        <p:spPr>
          <a:xfrm>
            <a:off x="0" y="-6577"/>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BEGA Investigative Process</a:t>
            </a:r>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3304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4936" y="1464664"/>
            <a:ext cx="6830550" cy="4781385"/>
          </a:xfrm>
        </p:spPr>
        <p:txBody>
          <a:bodyPr>
            <a:normAutofit/>
          </a:bodyPr>
          <a:lstStyle/>
          <a:p>
            <a:pPr algn="just"/>
            <a:r>
              <a:rPr lang="en-US" b="1" dirty="0">
                <a:solidFill>
                  <a:schemeClr val="tx1"/>
                </a:solidFill>
                <a:latin typeface="Times New Roman" panose="02020603050405020304" pitchFamily="18" charset="0"/>
                <a:cs typeface="Times New Roman" panose="02020603050405020304" pitchFamily="18" charset="0"/>
              </a:rPr>
              <a:t>Dave is a district employee responsible for approving urban development projects.  The district is considering a new mixed-use development that promises to revitalize neighborhoods East of the River and generate significant tax revenue.</a:t>
            </a:r>
          </a:p>
          <a:p>
            <a:pPr algn="just"/>
            <a:r>
              <a:rPr lang="en-US" b="1" dirty="0">
                <a:solidFill>
                  <a:schemeClr val="tx1"/>
                </a:solidFill>
                <a:latin typeface="Times New Roman" panose="02020603050405020304" pitchFamily="18" charset="0"/>
                <a:cs typeface="Times New Roman" panose="02020603050405020304" pitchFamily="18" charset="0"/>
              </a:rPr>
              <a:t>Unbeknownst to most of the selection team, Dave has a personal connection: his spouse Kelly, is a senior executive at the construction firm bidding for the project.</a:t>
            </a:r>
          </a:p>
          <a:p>
            <a:pPr algn="just"/>
            <a:r>
              <a:rPr lang="en-US" b="1" dirty="0">
                <a:solidFill>
                  <a:schemeClr val="tx1"/>
                </a:solidFill>
                <a:latin typeface="Times New Roman" panose="02020603050405020304" pitchFamily="18" charset="0"/>
                <a:cs typeface="Times New Roman" panose="02020603050405020304" pitchFamily="18" charset="0"/>
              </a:rPr>
              <a:t>What issues does this situation pose?</a:t>
            </a:r>
          </a:p>
          <a:p>
            <a:endParaRPr lang="en-US" b="1" dirty="0">
              <a:solidFill>
                <a:schemeClr val="tx1"/>
              </a:solidFill>
              <a:latin typeface="Times New Roman" panose="02020603050405020304" pitchFamily="18" charset="0"/>
              <a:cs typeface="Times New Roman" panose="02020603050405020304" pitchFamily="18" charset="0"/>
            </a:endParaRPr>
          </a:p>
          <a:p>
            <a:endParaRPr lang="en-US" b="1" dirty="0">
              <a:solidFill>
                <a:schemeClr val="tx1"/>
              </a:solidFill>
              <a:latin typeface="Times New Roman" panose="02020603050405020304" pitchFamily="18" charset="0"/>
              <a:cs typeface="Times New Roman" panose="02020603050405020304" pitchFamily="18" charset="0"/>
            </a:endParaRPr>
          </a:p>
          <a:p>
            <a:pPr algn="l"/>
            <a:endParaRPr lang="en-US" sz="2600" dirty="0">
              <a:solidFill>
                <a:schemeClr val="tx1"/>
              </a:solidFill>
              <a:latin typeface="Times New Roman" panose="02020603050405020304" pitchFamily="18" charset="0"/>
              <a:cs typeface="Times New Roman" panose="02020603050405020304" pitchFamily="18" charset="0"/>
            </a:endParaRPr>
          </a:p>
        </p:txBody>
      </p:sp>
      <p:sp>
        <p:nvSpPr>
          <p:cNvPr id="5" name="Title 2"/>
          <p:cNvSpPr txBox="1">
            <a:spLocks/>
          </p:cNvSpPr>
          <p:nvPr/>
        </p:nvSpPr>
        <p:spPr>
          <a:xfrm>
            <a:off x="0" y="-6577"/>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Conflict of Interest</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8106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4936" y="1464664"/>
            <a:ext cx="6830550" cy="4781385"/>
          </a:xfrm>
        </p:spPr>
        <p:txBody>
          <a:bodyPr>
            <a:normAutofit/>
          </a:bodyPr>
          <a:lstStyle/>
          <a:p>
            <a:pPr algn="just"/>
            <a:r>
              <a:rPr lang="en-US" b="1" dirty="0">
                <a:solidFill>
                  <a:schemeClr val="tx1"/>
                </a:solidFill>
                <a:latin typeface="Times New Roman" panose="02020603050405020304" pitchFamily="18" charset="0"/>
                <a:cs typeface="Times New Roman" panose="02020603050405020304" pitchFamily="18" charset="0"/>
              </a:rPr>
              <a:t>Lisa is an employee for the district.  As part of her duties, she has access to a government-issued vehicle, which she uses to transport fellow employees and supplies to other agencies.</a:t>
            </a:r>
          </a:p>
          <a:p>
            <a:pPr algn="just"/>
            <a:r>
              <a:rPr lang="en-US" b="1" dirty="0">
                <a:solidFill>
                  <a:schemeClr val="tx1"/>
                </a:solidFill>
                <a:latin typeface="Times New Roman" panose="02020603050405020304" pitchFamily="18" charset="0"/>
                <a:cs typeface="Times New Roman" panose="02020603050405020304" pitchFamily="18" charset="0"/>
              </a:rPr>
              <a:t>One weekend Lisa decides to use the government-issued vehicle for personal errands.  She drives it to a nearby shopping mall, goes grocery shopping, and visits some friends, all while off-duty.</a:t>
            </a:r>
          </a:p>
          <a:p>
            <a:pPr algn="just"/>
            <a:r>
              <a:rPr lang="en-US" b="1" dirty="0">
                <a:solidFill>
                  <a:schemeClr val="tx1"/>
                </a:solidFill>
                <a:latin typeface="Times New Roman" panose="02020603050405020304" pitchFamily="18" charset="0"/>
                <a:cs typeface="Times New Roman" panose="02020603050405020304" pitchFamily="18" charset="0"/>
              </a:rPr>
              <a:t>Since she has gotten away with using the vehicle before, Lisa decides to take the vehicle to a family reunion, using it to transport her relatives.  She justifies her actions by thinking that the gas and maintenance are already covered by the district.</a:t>
            </a:r>
          </a:p>
          <a:p>
            <a:endParaRPr lang="en-US" b="1" dirty="0">
              <a:solidFill>
                <a:schemeClr val="tx1"/>
              </a:solidFill>
              <a:latin typeface="Times New Roman" panose="02020603050405020304" pitchFamily="18" charset="0"/>
              <a:cs typeface="Times New Roman" panose="02020603050405020304" pitchFamily="18" charset="0"/>
            </a:endParaRPr>
          </a:p>
          <a:p>
            <a:endParaRPr lang="en-US" b="1" dirty="0">
              <a:solidFill>
                <a:schemeClr val="tx1"/>
              </a:solidFill>
              <a:latin typeface="Times New Roman" panose="02020603050405020304" pitchFamily="18" charset="0"/>
              <a:cs typeface="Times New Roman" panose="02020603050405020304" pitchFamily="18" charset="0"/>
            </a:endParaRPr>
          </a:p>
          <a:p>
            <a:pPr algn="l"/>
            <a:endParaRPr lang="en-US" sz="2600" dirty="0">
              <a:solidFill>
                <a:schemeClr val="tx1"/>
              </a:solidFill>
              <a:latin typeface="Times New Roman" panose="02020603050405020304" pitchFamily="18" charset="0"/>
              <a:cs typeface="Times New Roman" panose="02020603050405020304" pitchFamily="18" charset="0"/>
            </a:endParaRPr>
          </a:p>
        </p:txBody>
      </p:sp>
      <p:sp>
        <p:nvSpPr>
          <p:cNvPr id="5" name="Title 2"/>
          <p:cNvSpPr txBox="1">
            <a:spLocks/>
          </p:cNvSpPr>
          <p:nvPr/>
        </p:nvSpPr>
        <p:spPr>
          <a:xfrm>
            <a:off x="0" y="-6577"/>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Misuse of Government Property</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5552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4936" y="1464664"/>
            <a:ext cx="6830550" cy="4781385"/>
          </a:xfrm>
        </p:spPr>
        <p:txBody>
          <a:bodyPr>
            <a:normAutofit lnSpcReduction="10000"/>
          </a:bodyPr>
          <a:lstStyle/>
          <a:p>
            <a:pPr algn="just"/>
            <a:r>
              <a:rPr lang="en-US" b="1" dirty="0">
                <a:solidFill>
                  <a:schemeClr val="tx1"/>
                </a:solidFill>
                <a:latin typeface="Times New Roman" panose="02020603050405020304" pitchFamily="18" charset="0"/>
                <a:cs typeface="Times New Roman" panose="02020603050405020304" pitchFamily="18" charset="0"/>
              </a:rPr>
              <a:t>Keisha is an administrative assistant in the district government’s public health department. She enjoys her job but finds the salary insufficient to cover her living expenses. To make ends meet, she takes a full-time position as a project manager at a private health consulting firm.</a:t>
            </a:r>
          </a:p>
          <a:p>
            <a:pPr algn="just"/>
            <a:r>
              <a:rPr lang="en-US" b="1" dirty="0">
                <a:solidFill>
                  <a:schemeClr val="tx1"/>
                </a:solidFill>
                <a:latin typeface="Times New Roman" panose="02020603050405020304" pitchFamily="18" charset="0"/>
                <a:cs typeface="Times New Roman" panose="02020603050405020304" pitchFamily="18" charset="0"/>
              </a:rPr>
              <a:t>Keisha’s schedule at the government job is 9 AM to 5 PM, while her consulting job requires her to work from 8 AM to 4 PM. To manage both roles, she begins arriving late to her government job and sometimes leaves early, claiming she has personal appointments.</a:t>
            </a:r>
          </a:p>
          <a:p>
            <a:pPr algn="just"/>
            <a:r>
              <a:rPr lang="en-US" b="1" dirty="0">
                <a:solidFill>
                  <a:schemeClr val="tx1"/>
                </a:solidFill>
                <a:latin typeface="Times New Roman" panose="02020603050405020304" pitchFamily="18" charset="0"/>
                <a:cs typeface="Times New Roman" panose="02020603050405020304" pitchFamily="18" charset="0"/>
              </a:rPr>
              <a:t>Her performance at the government job begins to slip. Keisha struggles to meet deadlines and is often tired and distracted, leading to mistakes on important documents. Her supervisor notices her declining performance and increased absenteeism.</a:t>
            </a:r>
          </a:p>
          <a:p>
            <a:endParaRPr lang="en-US" b="1" dirty="0">
              <a:solidFill>
                <a:schemeClr val="tx1"/>
              </a:solidFill>
              <a:latin typeface="Times New Roman" panose="02020603050405020304" pitchFamily="18" charset="0"/>
              <a:cs typeface="Times New Roman" panose="02020603050405020304" pitchFamily="18" charset="0"/>
            </a:endParaRPr>
          </a:p>
          <a:p>
            <a:pPr algn="l"/>
            <a:endParaRPr lang="en-US" sz="2600" dirty="0">
              <a:solidFill>
                <a:schemeClr val="tx1"/>
              </a:solidFill>
              <a:latin typeface="Times New Roman" panose="02020603050405020304" pitchFamily="18" charset="0"/>
              <a:cs typeface="Times New Roman" panose="02020603050405020304" pitchFamily="18" charset="0"/>
            </a:endParaRPr>
          </a:p>
        </p:txBody>
      </p:sp>
      <p:sp>
        <p:nvSpPr>
          <p:cNvPr id="5" name="Title 2"/>
          <p:cNvSpPr txBox="1">
            <a:spLocks/>
          </p:cNvSpPr>
          <p:nvPr/>
        </p:nvSpPr>
        <p:spPr>
          <a:xfrm>
            <a:off x="0" y="-6577"/>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Outside Employment/Activity</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7298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4936" y="1464664"/>
            <a:ext cx="6830550" cy="4781385"/>
          </a:xfrm>
        </p:spPr>
        <p:txBody>
          <a:bodyPr>
            <a:normAutofit lnSpcReduction="10000"/>
          </a:bodyPr>
          <a:lstStyle/>
          <a:p>
            <a:pPr algn="just"/>
            <a:r>
              <a:rPr lang="en-US" b="1" dirty="0">
                <a:solidFill>
                  <a:schemeClr val="tx1"/>
                </a:solidFill>
                <a:latin typeface="Times New Roman" panose="02020603050405020304" pitchFamily="18" charset="0"/>
                <a:cs typeface="Times New Roman" panose="02020603050405020304" pitchFamily="18" charset="0"/>
              </a:rPr>
              <a:t>James Miller is a procurement officer for a municipal government. He is responsible for awarding contracts to vendors for various city projects. James has been working in this role for several years and is well-respected within the department.</a:t>
            </a:r>
          </a:p>
          <a:p>
            <a:pPr algn="just"/>
            <a:r>
              <a:rPr lang="en-US" b="1" dirty="0">
                <a:solidFill>
                  <a:schemeClr val="tx1"/>
                </a:solidFill>
                <a:latin typeface="Times New Roman" panose="02020603050405020304" pitchFamily="18" charset="0"/>
                <a:cs typeface="Times New Roman" panose="02020603050405020304" pitchFamily="18" charset="0"/>
              </a:rPr>
              <a:t>James has a close friend, Mike, who owns a construction company. Over the years, they have maintained a strong friendship, often socializing outside of work. Mike's company specializes in public works projects, and James knows he can rely on him for quality work.</a:t>
            </a:r>
          </a:p>
          <a:p>
            <a:pPr algn="just"/>
            <a:r>
              <a:rPr lang="en-US" b="1" dirty="0">
                <a:solidFill>
                  <a:schemeClr val="tx1"/>
                </a:solidFill>
                <a:latin typeface="Times New Roman" panose="02020603050405020304" pitchFamily="18" charset="0"/>
                <a:cs typeface="Times New Roman" panose="02020603050405020304" pitchFamily="18" charset="0"/>
              </a:rPr>
              <a:t>When a significant infrastructure project arises, James oversees the bidding process. He is aware that several vendors are interested, including Mike’s company. Despite having a responsibility to evaluate all bids fairly, James feels a strong inclination to support his friend.</a:t>
            </a:r>
          </a:p>
          <a:p>
            <a:pPr algn="l"/>
            <a:endParaRPr lang="en-US" sz="2600" dirty="0">
              <a:solidFill>
                <a:schemeClr val="tx1"/>
              </a:solidFill>
              <a:latin typeface="Times New Roman" panose="02020603050405020304" pitchFamily="18" charset="0"/>
              <a:cs typeface="Times New Roman" panose="02020603050405020304" pitchFamily="18" charset="0"/>
            </a:endParaRPr>
          </a:p>
        </p:txBody>
      </p:sp>
      <p:sp>
        <p:nvSpPr>
          <p:cNvPr id="5" name="Title 2"/>
          <p:cNvSpPr txBox="1">
            <a:spLocks/>
          </p:cNvSpPr>
          <p:nvPr/>
        </p:nvSpPr>
        <p:spPr>
          <a:xfrm>
            <a:off x="0" y="-6577"/>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Preferential Treatment/Impartiality</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4226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4936" y="1464664"/>
            <a:ext cx="6830550" cy="4781385"/>
          </a:xfrm>
        </p:spPr>
        <p:txBody>
          <a:bodyPr>
            <a:normAutofit fontScale="92500"/>
          </a:bodyPr>
          <a:lstStyle/>
          <a:p>
            <a:pPr algn="just"/>
            <a:r>
              <a:rPr lang="en-US" b="1" dirty="0">
                <a:solidFill>
                  <a:schemeClr val="tx1"/>
                </a:solidFill>
                <a:latin typeface="Times New Roman" panose="02020603050405020304" pitchFamily="18" charset="0"/>
                <a:cs typeface="Times New Roman" panose="02020603050405020304" pitchFamily="18" charset="0"/>
              </a:rPr>
              <a:t>Natalie is a district government employee who works for Planning and Development. Over time, she developed a keen interest in real estate and began to leverage her position for personal gain.</a:t>
            </a:r>
          </a:p>
          <a:p>
            <a:pPr algn="just"/>
            <a:r>
              <a:rPr lang="en-US" b="1" dirty="0">
                <a:solidFill>
                  <a:schemeClr val="tx1"/>
                </a:solidFill>
                <a:latin typeface="Times New Roman" panose="02020603050405020304" pitchFamily="18" charset="0"/>
                <a:cs typeface="Times New Roman" panose="02020603050405020304" pitchFamily="18" charset="0"/>
              </a:rPr>
              <a:t>One day, she received an application for a new commercial development in a prime location. Knowing the project’s approval would significantly increase property values in the area, Natalie contacted the developer privately. She offered to expedite the approval process in exchange for a financial kickback once the project was completed.</a:t>
            </a:r>
          </a:p>
          <a:p>
            <a:pPr algn="just"/>
            <a:r>
              <a:rPr lang="en-US" b="1" dirty="0">
                <a:solidFill>
                  <a:schemeClr val="tx1"/>
                </a:solidFill>
                <a:latin typeface="Times New Roman" panose="02020603050405020304" pitchFamily="18" charset="0"/>
                <a:cs typeface="Times New Roman" panose="02020603050405020304" pitchFamily="18" charset="0"/>
              </a:rPr>
              <a:t>As the developer agreed, Natalie manipulated the timelines and misled her colleagues, ensuring the project moved through the necessary approvals without the usual scrutiny. Meanwhile, she started investing in nearby properties, anticipating a surge in value once the new development was complete.</a:t>
            </a:r>
          </a:p>
          <a:p>
            <a:endParaRPr lang="en-US" b="1" dirty="0">
              <a:solidFill>
                <a:schemeClr val="tx1"/>
              </a:solidFill>
              <a:latin typeface="Times New Roman" panose="02020603050405020304" pitchFamily="18" charset="0"/>
              <a:cs typeface="Times New Roman" panose="02020603050405020304" pitchFamily="18" charset="0"/>
            </a:endParaRPr>
          </a:p>
          <a:p>
            <a:pPr algn="l"/>
            <a:endParaRPr lang="en-US" sz="2600" dirty="0">
              <a:solidFill>
                <a:schemeClr val="tx1"/>
              </a:solidFill>
              <a:latin typeface="Times New Roman" panose="02020603050405020304" pitchFamily="18" charset="0"/>
              <a:cs typeface="Times New Roman" panose="02020603050405020304" pitchFamily="18" charset="0"/>
            </a:endParaRPr>
          </a:p>
        </p:txBody>
      </p:sp>
      <p:sp>
        <p:nvSpPr>
          <p:cNvPr id="5" name="Title 2"/>
          <p:cNvSpPr txBox="1">
            <a:spLocks/>
          </p:cNvSpPr>
          <p:nvPr/>
        </p:nvSpPr>
        <p:spPr>
          <a:xfrm>
            <a:off x="0" y="-6577"/>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Public Office for Private Gain</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4299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0" y="-6577"/>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BEGA Investigative Techniques</a:t>
            </a:r>
          </a:p>
        </p:txBody>
      </p:sp>
      <p:sp>
        <p:nvSpPr>
          <p:cNvPr id="6" name="Rectangle 5"/>
          <p:cNvSpPr/>
          <p:nvPr/>
        </p:nvSpPr>
        <p:spPr>
          <a:xfrm>
            <a:off x="929040" y="1683415"/>
            <a:ext cx="7665395" cy="4573560"/>
          </a:xfrm>
          <a:prstGeom prst="rect">
            <a:avLst/>
          </a:prstGeom>
        </p:spPr>
        <p:txBody>
          <a:bodyPr wrap="square">
            <a:spAutoFit/>
          </a:bodyPr>
          <a:lstStyle/>
          <a:p>
            <a:pPr marL="457200" marR="0" lvl="0"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Research Methods</a:t>
            </a:r>
          </a:p>
          <a:p>
            <a:pPr marL="800100" marR="0" lvl="1" indent="-34290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24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PeopleSoft (personnel, time and attendance)</a:t>
            </a:r>
          </a:p>
          <a:p>
            <a:pPr marL="800100" marR="0" lvl="1" indent="-34290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24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CLEAR, Lexis Nexus, TLO and the like</a:t>
            </a:r>
          </a:p>
          <a:p>
            <a:pPr marL="800100" marR="0" lvl="1" indent="-34290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24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Emails OCTO</a:t>
            </a:r>
          </a:p>
          <a:p>
            <a:pPr marL="800100" marR="0" lvl="1" indent="-34290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24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Open Source</a:t>
            </a:r>
          </a:p>
          <a:p>
            <a:pPr marL="1257300" lvl="2" indent="-342900">
              <a:spcBef>
                <a:spcPct val="20000"/>
              </a:spcBef>
              <a:buFont typeface="Courier New" panose="02070309020205020404" pitchFamily="49" charset="0"/>
              <a:buChar char="o"/>
              <a:defRPr/>
            </a:pPr>
            <a:r>
              <a:rPr kumimoji="0" lang="en-US" sz="24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Public (Google, LinkedIn and Social Media)</a:t>
            </a:r>
          </a:p>
          <a:p>
            <a:pPr marL="1257300" lvl="2" indent="-342900">
              <a:spcBef>
                <a:spcPct val="20000"/>
              </a:spcBef>
              <a:buFont typeface="Courier New" panose="02070309020205020404" pitchFamily="49" charset="0"/>
              <a:buChar char="o"/>
              <a:defRPr/>
            </a:pPr>
            <a:r>
              <a:rPr lang="en-US" sz="2400" dirty="0">
                <a:solidFill>
                  <a:prstClr val="black"/>
                </a:solidFill>
                <a:latin typeface="Times New Roman" panose="02020603050405020304" pitchFamily="18" charset="0"/>
                <a:cs typeface="Times New Roman" panose="02020603050405020304" pitchFamily="18" charset="0"/>
              </a:rPr>
              <a:t>Personal and business</a:t>
            </a:r>
            <a:endParaRPr kumimoji="0" lang="en-US" sz="24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800100" marR="0" lvl="1" indent="-342900" algn="l"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24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Agency Information and Audits</a:t>
            </a:r>
          </a:p>
          <a:p>
            <a:pPr marL="1257300" lvl="2" indent="-342900">
              <a:spcBef>
                <a:spcPct val="20000"/>
              </a:spcBef>
              <a:buFont typeface="Courier New" panose="02070309020205020404" pitchFamily="49" charset="0"/>
              <a:buChar char="o"/>
              <a:defRPr/>
            </a:pPr>
            <a:r>
              <a:rPr kumimoji="0" lang="en-US" sz="24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Law Enforcement (OIG, OAG, MPD…)</a:t>
            </a:r>
          </a:p>
          <a:p>
            <a:pPr marL="1257300" lvl="2" indent="-342900">
              <a:spcBef>
                <a:spcPct val="20000"/>
              </a:spcBef>
              <a:buFont typeface="Courier New" panose="02070309020205020404" pitchFamily="49" charset="0"/>
              <a:buChar char="o"/>
              <a:defRPr/>
            </a:pPr>
            <a:r>
              <a:rPr kumimoji="0" lang="en-US" sz="24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Regulatory (DHCF, DCHR, OPRS…)</a:t>
            </a:r>
            <a:endParaRPr lang="en-US" sz="3600" dirty="0">
              <a:solidFill>
                <a:prstClr val="black"/>
              </a:solidFill>
              <a:latin typeface="Times New Roman" panose="02020603050405020304" pitchFamily="18" charset="0"/>
              <a:cs typeface="Times New Roman" panose="02020603050405020304" pitchFamily="18" charset="0"/>
            </a:endParaRP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a:xfrm>
            <a:off x="1763885" y="6278151"/>
            <a:ext cx="5811724" cy="365125"/>
          </a:xfrm>
        </p:spPr>
        <p:txBody>
          <a:bodyPr/>
          <a:lstStyle/>
          <a:p>
            <a:pPr algn="ctr"/>
            <a:r>
              <a:rPr lang="en-US" dirty="0"/>
              <a:t>BEGA Ethics Day</a:t>
            </a:r>
          </a:p>
        </p:txBody>
      </p:sp>
      <p:pic>
        <p:nvPicPr>
          <p:cNvPr id="3" name="Picture 2">
            <a:extLst>
              <a:ext uri="{FF2B5EF4-FFF2-40B4-BE49-F238E27FC236}">
                <a16:creationId xmlns:a16="http://schemas.microsoft.com/office/drawing/2014/main" id="{9FA84595-5EB9-0155-E606-BCDEAE6E86C0}"/>
              </a:ext>
            </a:extLst>
          </p:cNvPr>
          <p:cNvPicPr>
            <a:picLocks noChangeAspect="1"/>
          </p:cNvPicPr>
          <p:nvPr/>
        </p:nvPicPr>
        <p:blipFill>
          <a:blip r:embed="rId4"/>
          <a:stretch>
            <a:fillRect/>
          </a:stretch>
        </p:blipFill>
        <p:spPr>
          <a:xfrm>
            <a:off x="236168" y="2808082"/>
            <a:ext cx="816474" cy="2073033"/>
          </a:xfrm>
          <a:prstGeom prst="rect">
            <a:avLst/>
          </a:prstGeom>
        </p:spPr>
      </p:pic>
      <p:pic>
        <p:nvPicPr>
          <p:cNvPr id="10" name="Picture 9">
            <a:extLst>
              <a:ext uri="{FF2B5EF4-FFF2-40B4-BE49-F238E27FC236}">
                <a16:creationId xmlns:a16="http://schemas.microsoft.com/office/drawing/2014/main" id="{DC3F540C-4FB5-A6AD-B5C5-75A1ED37833A}"/>
              </a:ext>
            </a:extLst>
          </p:cNvPr>
          <p:cNvPicPr>
            <a:picLocks noChangeAspect="1"/>
          </p:cNvPicPr>
          <p:nvPr/>
        </p:nvPicPr>
        <p:blipFill>
          <a:blip r:embed="rId5"/>
          <a:stretch>
            <a:fillRect/>
          </a:stretch>
        </p:blipFill>
        <p:spPr>
          <a:xfrm>
            <a:off x="6902309" y="2670050"/>
            <a:ext cx="2221112" cy="1332667"/>
          </a:xfrm>
          <a:prstGeom prst="rect">
            <a:avLst/>
          </a:prstGeom>
        </p:spPr>
      </p:pic>
    </p:spTree>
    <p:extLst>
      <p:ext uri="{BB962C8B-B14F-4D97-AF65-F5344CB8AC3E}">
        <p14:creationId xmlns:p14="http://schemas.microsoft.com/office/powerpoint/2010/main" val="3945463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250" y="1350820"/>
            <a:ext cx="7893080" cy="4933175"/>
          </a:xfrm>
        </p:spPr>
        <p:txBody>
          <a:bodyPr>
            <a:normAutofit fontScale="62500" lnSpcReduction="20000"/>
          </a:bodyPr>
          <a:lstStyle/>
          <a:p>
            <a:pPr marL="0" lvl="0" indent="0">
              <a:buNone/>
            </a:pPr>
            <a:endParaRPr lang="en-US" sz="3900" b="1" dirty="0">
              <a:solidFill>
                <a:prstClr val="black"/>
              </a:solidFill>
              <a:latin typeface="Times New Roman" panose="02020603050405020304" pitchFamily="18" charset="0"/>
              <a:cs typeface="Times New Roman" panose="02020603050405020304" pitchFamily="18" charset="0"/>
            </a:endParaRPr>
          </a:p>
          <a:p>
            <a:pPr marL="0" lvl="0" indent="0">
              <a:buNone/>
            </a:pPr>
            <a:r>
              <a:rPr lang="en-US" sz="3900" b="1" dirty="0">
                <a:solidFill>
                  <a:prstClr val="black"/>
                </a:solidFill>
                <a:latin typeface="Times New Roman" panose="02020603050405020304" pitchFamily="18" charset="0"/>
                <a:cs typeface="Times New Roman" panose="02020603050405020304" pitchFamily="18" charset="0"/>
              </a:rPr>
              <a:t>Dispositions:</a:t>
            </a:r>
          </a:p>
          <a:p>
            <a:pPr marL="0" lvl="0" indent="0">
              <a:buNone/>
            </a:pPr>
            <a:endParaRPr lang="en-US" sz="3900" b="1" dirty="0">
              <a:solidFill>
                <a:prstClr val="black"/>
              </a:solidFill>
              <a:latin typeface="Times New Roman" panose="02020603050405020304" pitchFamily="18" charset="0"/>
              <a:cs typeface="Times New Roman" panose="02020603050405020304" pitchFamily="18" charset="0"/>
            </a:endParaRPr>
          </a:p>
          <a:p>
            <a:pPr lvl="0"/>
            <a:r>
              <a:rPr lang="en-US" sz="2200" b="1" dirty="0">
                <a:solidFill>
                  <a:prstClr val="black"/>
                </a:solidFill>
                <a:latin typeface="Times New Roman" panose="02020603050405020304" pitchFamily="18" charset="0"/>
                <a:cs typeface="Times New Roman" panose="02020603050405020304" pitchFamily="18" charset="0"/>
              </a:rPr>
              <a:t>Negotiated Disposition</a:t>
            </a:r>
            <a:r>
              <a:rPr lang="en-US" sz="2200" dirty="0">
                <a:solidFill>
                  <a:prstClr val="black"/>
                </a:solidFill>
                <a:latin typeface="Times New Roman" panose="02020603050405020304" pitchFamily="18" charset="0"/>
                <a:cs typeface="Times New Roman" panose="02020603050405020304" pitchFamily="18" charset="0"/>
              </a:rPr>
              <a:t> </a:t>
            </a:r>
          </a:p>
          <a:p>
            <a:pPr marL="0" lvl="0" indent="0">
              <a:buNone/>
            </a:pPr>
            <a:r>
              <a:rPr lang="en-US" sz="2200" dirty="0">
                <a:solidFill>
                  <a:prstClr val="black"/>
                </a:solidFill>
                <a:latin typeface="Times New Roman" panose="02020603050405020304" pitchFamily="18" charset="0"/>
                <a:cs typeface="Times New Roman" panose="02020603050405020304" pitchFamily="18" charset="0"/>
              </a:rPr>
              <a:t>     Must be approved by the Board after negotiations between OGE and   Respondent are finalized; may include fine , public censure or both.</a:t>
            </a:r>
          </a:p>
          <a:p>
            <a:pPr lvl="0"/>
            <a:r>
              <a:rPr lang="en-US" sz="2200" dirty="0">
                <a:solidFill>
                  <a:prstClr val="black"/>
                </a:solidFill>
                <a:latin typeface="Times New Roman" panose="02020603050405020304" pitchFamily="18" charset="0"/>
                <a:cs typeface="Times New Roman" panose="02020603050405020304" pitchFamily="18" charset="0"/>
              </a:rPr>
              <a:t> </a:t>
            </a:r>
            <a:r>
              <a:rPr lang="en-US" sz="2200" b="1" dirty="0">
                <a:solidFill>
                  <a:prstClr val="black"/>
                </a:solidFill>
                <a:latin typeface="Times New Roman" panose="02020603050405020304" pitchFamily="18" charset="0"/>
                <a:cs typeface="Times New Roman" panose="02020603050405020304" pitchFamily="18" charset="0"/>
              </a:rPr>
              <a:t>Notice of Violation</a:t>
            </a:r>
          </a:p>
          <a:p>
            <a:pPr marL="0" lvl="0" indent="0">
              <a:buNone/>
            </a:pPr>
            <a:r>
              <a:rPr lang="en-US" sz="2200" dirty="0">
                <a:solidFill>
                  <a:prstClr val="black"/>
                </a:solidFill>
                <a:latin typeface="Times New Roman" panose="02020603050405020304" pitchFamily="18" charset="0"/>
                <a:cs typeface="Times New Roman" panose="02020603050405020304" pitchFamily="18" charset="0"/>
              </a:rPr>
              <a:t>      Full and adversarial hearing before the Board (discovery and production of documents, witness testimony etc.)</a:t>
            </a:r>
          </a:p>
          <a:p>
            <a:pPr lvl="0"/>
            <a:r>
              <a:rPr lang="en-US" sz="2200" b="1" dirty="0">
                <a:solidFill>
                  <a:prstClr val="black"/>
                </a:solidFill>
                <a:latin typeface="Times New Roman" panose="02020603050405020304" pitchFamily="18" charset="0"/>
                <a:cs typeface="Times New Roman" panose="02020603050405020304" pitchFamily="18" charset="0"/>
              </a:rPr>
              <a:t>Show Cause Hearing</a:t>
            </a:r>
          </a:p>
          <a:p>
            <a:pPr marL="0" lvl="0" indent="0">
              <a:buNone/>
            </a:pPr>
            <a:r>
              <a:rPr lang="en-US" sz="2200" b="1" dirty="0">
                <a:solidFill>
                  <a:prstClr val="black"/>
                </a:solidFill>
                <a:latin typeface="Times New Roman" panose="02020603050405020304" pitchFamily="18" charset="0"/>
                <a:cs typeface="Times New Roman" panose="02020603050405020304" pitchFamily="18" charset="0"/>
              </a:rPr>
              <a:t>      </a:t>
            </a:r>
            <a:r>
              <a:rPr lang="en-US" sz="2200" dirty="0">
                <a:solidFill>
                  <a:prstClr val="black"/>
                </a:solidFill>
                <a:latin typeface="Times New Roman" panose="02020603050405020304" pitchFamily="18" charset="0"/>
                <a:cs typeface="Times New Roman" panose="02020603050405020304" pitchFamily="18" charset="0"/>
              </a:rPr>
              <a:t>Requires one or more of the parties to  a  case to justify, explain, or prove something to the Board.  Usually scheduled for respondents, who are not cooperating with the investigation.</a:t>
            </a:r>
          </a:p>
          <a:p>
            <a:pPr lvl="0"/>
            <a:r>
              <a:rPr lang="en-US" sz="2200" b="1" dirty="0">
                <a:solidFill>
                  <a:prstClr val="black"/>
                </a:solidFill>
                <a:latin typeface="Times New Roman" panose="02020603050405020304" pitchFamily="18" charset="0"/>
                <a:cs typeface="Times New Roman" panose="02020603050405020304" pitchFamily="18" charset="0"/>
              </a:rPr>
              <a:t>Informal Admonition</a:t>
            </a:r>
          </a:p>
          <a:p>
            <a:pPr marL="0" lvl="0" indent="0">
              <a:buNone/>
            </a:pPr>
            <a:r>
              <a:rPr lang="en-US" sz="2200" b="1" dirty="0">
                <a:solidFill>
                  <a:prstClr val="black"/>
                </a:solidFill>
                <a:latin typeface="Times New Roman" panose="02020603050405020304" pitchFamily="18" charset="0"/>
                <a:cs typeface="Times New Roman" panose="02020603050405020304" pitchFamily="18" charset="0"/>
              </a:rPr>
              <a:t>      </a:t>
            </a:r>
            <a:r>
              <a:rPr lang="en-US" sz="2200" dirty="0">
                <a:solidFill>
                  <a:prstClr val="black"/>
                </a:solidFill>
                <a:latin typeface="Times New Roman" panose="02020603050405020304" pitchFamily="18" charset="0"/>
                <a:cs typeface="Times New Roman" panose="02020603050405020304" pitchFamily="18" charset="0"/>
              </a:rPr>
              <a:t>Normally issued as a warning involving minor violations.</a:t>
            </a:r>
          </a:p>
          <a:p>
            <a:pPr lvl="0"/>
            <a:r>
              <a:rPr lang="en-US" sz="2200" b="1" dirty="0">
                <a:solidFill>
                  <a:prstClr val="black"/>
                </a:solidFill>
                <a:latin typeface="Times New Roman" panose="02020603050405020304" pitchFamily="18" charset="0"/>
                <a:cs typeface="Times New Roman" panose="02020603050405020304" pitchFamily="18" charset="0"/>
              </a:rPr>
              <a:t>Public Censure</a:t>
            </a:r>
          </a:p>
          <a:p>
            <a:pPr marL="0" lvl="0" indent="0">
              <a:buNone/>
            </a:pPr>
            <a:r>
              <a:rPr lang="en-US" sz="2200" b="1" dirty="0">
                <a:solidFill>
                  <a:prstClr val="black"/>
                </a:solidFill>
                <a:latin typeface="Times New Roman" panose="02020603050405020304" pitchFamily="18" charset="0"/>
                <a:cs typeface="Times New Roman" panose="02020603050405020304" pitchFamily="18" charset="0"/>
              </a:rPr>
              <a:t>      </a:t>
            </a:r>
            <a:r>
              <a:rPr lang="en-US" sz="2200" dirty="0">
                <a:solidFill>
                  <a:prstClr val="black"/>
                </a:solidFill>
                <a:latin typeface="Times New Roman" panose="02020603050405020304" pitchFamily="18" charset="0"/>
                <a:cs typeface="Times New Roman" panose="02020603050405020304" pitchFamily="18" charset="0"/>
              </a:rPr>
              <a:t>Public reprimanding of a public official for inappropriate conduct or voting behavior.</a:t>
            </a:r>
          </a:p>
          <a:p>
            <a:pPr lvl="0"/>
            <a:endParaRPr lang="en-US" sz="22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endParaRPr>
          </a:p>
          <a:p>
            <a:endParaRPr lang="en-US" dirty="0"/>
          </a:p>
        </p:txBody>
      </p:sp>
      <p:sp>
        <p:nvSpPr>
          <p:cNvPr id="2" name="Footer Placeholder 1"/>
          <p:cNvSpPr>
            <a:spLocks noGrp="1"/>
          </p:cNvSpPr>
          <p:nvPr>
            <p:ph type="ftr" sz="quarter" idx="11"/>
          </p:nvPr>
        </p:nvSpPr>
        <p:spPr/>
        <p:txBody>
          <a:bodyPr/>
          <a:lstStyle/>
          <a:p>
            <a:r>
              <a:rPr lang="en-US"/>
              <a:t>BEGA Ethics Day</a:t>
            </a:r>
          </a:p>
        </p:txBody>
      </p:sp>
      <p:sp>
        <p:nvSpPr>
          <p:cNvPr id="5" name="Title 2"/>
          <p:cNvSpPr txBox="1">
            <a:spLocks/>
          </p:cNvSpPr>
          <p:nvPr/>
        </p:nvSpPr>
        <p:spPr>
          <a:xfrm>
            <a:off x="0" y="-6577"/>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Enforcement Actions</a:t>
            </a: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34" y="6009301"/>
            <a:ext cx="826011" cy="848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3169" y="5798099"/>
            <a:ext cx="971793" cy="971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2996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0086"/>
            <a:ext cx="8229600" cy="4525963"/>
          </a:xfrm>
        </p:spPr>
        <p:txBody>
          <a:bodyPr>
            <a:normAutofit fontScale="85000" lnSpcReduction="20000"/>
          </a:bodyPr>
          <a:lstStyle/>
          <a:p>
            <a:pPr marL="0" indent="0" algn="ctr">
              <a:buNone/>
            </a:pPr>
            <a:r>
              <a:rPr lang="en-US" sz="3600" b="1" dirty="0">
                <a:latin typeface="Times New Roman" panose="02020603050405020304" pitchFamily="18" charset="0"/>
                <a:cs typeface="Times New Roman" panose="02020603050405020304" pitchFamily="18" charset="0"/>
              </a:rPr>
              <a:t>Conclusion</a:t>
            </a:r>
            <a:endParaRPr lang="en-US" sz="1200" b="1" dirty="0">
              <a:latin typeface="Times New Roman" panose="02020603050405020304" pitchFamily="18" charset="0"/>
              <a:cs typeface="Times New Roman" panose="02020603050405020304" pitchFamily="18" charset="0"/>
            </a:endParaRPr>
          </a:p>
          <a:p>
            <a:pPr marL="0" indent="0" algn="ctr">
              <a:buNone/>
            </a:pPr>
            <a:endParaRPr lang="en-US" sz="1200" b="1" dirty="0">
              <a:latin typeface="Times New Roman" panose="02020603050405020304" pitchFamily="18" charset="0"/>
              <a:cs typeface="Times New Roman" panose="02020603050405020304" pitchFamily="18" charset="0"/>
            </a:endParaRPr>
          </a:p>
          <a:p>
            <a:pPr marL="0" indent="0" algn="ctr">
              <a:lnSpc>
                <a:spcPct val="110000"/>
              </a:lnSpc>
              <a:spcBef>
                <a:spcPts val="0"/>
              </a:spcBef>
              <a:buNone/>
            </a:pPr>
            <a:r>
              <a:rPr lang="en-US" sz="2600" dirty="0">
                <a:latin typeface="Times New Roman" panose="02020603050405020304" pitchFamily="18" charset="0"/>
                <a:cs typeface="Times New Roman" panose="02020603050405020304" pitchFamily="18" charset="0"/>
              </a:rPr>
              <a:t>1030 15</a:t>
            </a:r>
            <a:r>
              <a:rPr lang="en-US" sz="2600" baseline="30000" dirty="0">
                <a:latin typeface="Times New Roman" panose="02020603050405020304" pitchFamily="18" charset="0"/>
                <a:cs typeface="Times New Roman" panose="02020603050405020304" pitchFamily="18" charset="0"/>
              </a:rPr>
              <a:t>th</a:t>
            </a:r>
            <a:r>
              <a:rPr lang="en-US" sz="2600" dirty="0">
                <a:latin typeface="Times New Roman" panose="02020603050405020304" pitchFamily="18" charset="0"/>
                <a:cs typeface="Times New Roman" panose="02020603050405020304" pitchFamily="18" charset="0"/>
              </a:rPr>
              <a:t> Street, NW, 700 West</a:t>
            </a:r>
          </a:p>
          <a:p>
            <a:pPr marL="0" indent="0" algn="ctr">
              <a:lnSpc>
                <a:spcPct val="110000"/>
              </a:lnSpc>
              <a:spcBef>
                <a:spcPts val="0"/>
              </a:spcBef>
              <a:buNone/>
            </a:pPr>
            <a:r>
              <a:rPr lang="en-US" sz="2600" dirty="0">
                <a:latin typeface="Times New Roman" panose="02020603050405020304" pitchFamily="18" charset="0"/>
                <a:cs typeface="Times New Roman" panose="02020603050405020304" pitchFamily="18" charset="0"/>
              </a:rPr>
              <a:t>Washington, DC 20005</a:t>
            </a:r>
          </a:p>
          <a:p>
            <a:pPr marL="0" indent="0" algn="ctr">
              <a:lnSpc>
                <a:spcPct val="110000"/>
              </a:lnSpc>
              <a:spcBef>
                <a:spcPts val="0"/>
              </a:spcBef>
              <a:buNone/>
            </a:pPr>
            <a:r>
              <a:rPr lang="en-US" sz="2600" dirty="0">
                <a:latin typeface="Times New Roman" panose="02020603050405020304" pitchFamily="18" charset="0"/>
                <a:cs typeface="Times New Roman" panose="02020603050405020304" pitchFamily="18" charset="0"/>
              </a:rPr>
              <a:t>Phone: (202) 481-3411</a:t>
            </a:r>
          </a:p>
          <a:p>
            <a:pPr marL="0" indent="0" algn="ctr">
              <a:lnSpc>
                <a:spcPct val="110000"/>
              </a:lnSpc>
              <a:spcBef>
                <a:spcPts val="0"/>
              </a:spcBef>
              <a:buNone/>
            </a:pPr>
            <a:endParaRPr lang="en-US" sz="2600" dirty="0">
              <a:latin typeface="Times New Roman" panose="02020603050405020304" pitchFamily="18" charset="0"/>
              <a:cs typeface="Times New Roman" panose="02020603050405020304" pitchFamily="18" charset="0"/>
            </a:endParaRPr>
          </a:p>
          <a:p>
            <a:pPr marL="0" indent="0" algn="ctr">
              <a:buNone/>
            </a:pPr>
            <a:r>
              <a:rPr lang="en-US" sz="2600" b="1" dirty="0">
                <a:latin typeface="Times New Roman" panose="02020603050405020304" pitchFamily="18" charset="0"/>
                <a:cs typeface="Times New Roman" panose="02020603050405020304" pitchFamily="18" charset="0"/>
              </a:rPr>
              <a:t>Hotline:</a:t>
            </a:r>
            <a:r>
              <a:rPr lang="en-US" sz="2600" dirty="0">
                <a:latin typeface="Times New Roman" panose="02020603050405020304" pitchFamily="18" charset="0"/>
                <a:cs typeface="Times New Roman" panose="02020603050405020304" pitchFamily="18" charset="0"/>
              </a:rPr>
              <a:t> (202) 535-1002</a:t>
            </a:r>
          </a:p>
          <a:p>
            <a:pPr marL="0" indent="0" algn="ctr">
              <a:buNone/>
            </a:pPr>
            <a:r>
              <a:rPr lang="en-US" sz="2600" b="1" dirty="0">
                <a:latin typeface="Times New Roman" panose="02020603050405020304" pitchFamily="18" charset="0"/>
                <a:cs typeface="Times New Roman" panose="02020603050405020304" pitchFamily="18" charset="0"/>
              </a:rPr>
              <a:t>Email:</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hlinkClick r:id="rId2" tooltip="bega@dc.gov"/>
              </a:rPr>
              <a:t>bega@dc.gov</a:t>
            </a:r>
            <a:endParaRPr lang="en-US" sz="2600" dirty="0">
              <a:latin typeface="Times New Roman" panose="02020603050405020304" pitchFamily="18" charset="0"/>
              <a:cs typeface="Times New Roman" panose="02020603050405020304" pitchFamily="18" charset="0"/>
            </a:endParaRPr>
          </a:p>
          <a:p>
            <a:pPr marL="0" indent="0" algn="ctr">
              <a:buNone/>
            </a:pPr>
            <a:endParaRPr lang="en-US" sz="3000" dirty="0">
              <a:latin typeface="Times New Roman" panose="02020603050405020304" pitchFamily="18" charset="0"/>
              <a:cs typeface="Times New Roman" panose="02020603050405020304" pitchFamily="18" charset="0"/>
            </a:endParaRPr>
          </a:p>
          <a:p>
            <a:pPr marL="0" indent="0" algn="ctr">
              <a:buNone/>
            </a:pPr>
            <a:r>
              <a:rPr lang="en-US" sz="5200" dirty="0">
                <a:latin typeface="Times New Roman" panose="02020603050405020304" pitchFamily="18" charset="0"/>
                <a:cs typeface="Times New Roman" panose="02020603050405020304" pitchFamily="18" charset="0"/>
              </a:rPr>
              <a:t>Questions?</a:t>
            </a:r>
          </a:p>
        </p:txBody>
      </p:sp>
      <p:sp>
        <p:nvSpPr>
          <p:cNvPr id="2" name="Footer Placeholder 1"/>
          <p:cNvSpPr>
            <a:spLocks noGrp="1"/>
          </p:cNvSpPr>
          <p:nvPr>
            <p:ph type="ftr" sz="quarter" idx="11"/>
          </p:nvPr>
        </p:nvSpPr>
        <p:spPr/>
        <p:txBody>
          <a:bodyPr/>
          <a:lstStyle/>
          <a:p>
            <a:r>
              <a:rPr lang="en-US" dirty="0"/>
              <a:t>BEGA</a:t>
            </a:r>
          </a:p>
        </p:txBody>
      </p:sp>
      <p:sp>
        <p:nvSpPr>
          <p:cNvPr id="4" name="Title 2"/>
          <p:cNvSpPr txBox="1">
            <a:spLocks/>
          </p:cNvSpPr>
          <p:nvPr/>
        </p:nvSpPr>
        <p:spPr>
          <a:xfrm>
            <a:off x="0" y="0"/>
            <a:ext cx="9144000" cy="1285484"/>
          </a:xfrm>
          <a:prstGeom prst="rect">
            <a:avLst/>
          </a:prstGeom>
          <a:solidFill>
            <a:schemeClr val="bg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latin typeface="Garamond" panose="02020404030301010803" pitchFamily="18" charset="0"/>
              </a:rPr>
              <a:t>BEGA Ethics Day</a:t>
            </a:r>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34" y="5781745"/>
            <a:ext cx="1047484" cy="107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7275" y="5722205"/>
            <a:ext cx="1047688" cy="10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5208149"/>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1743</TotalTime>
  <Words>1303</Words>
  <Application>Microsoft Office PowerPoint</Application>
  <PresentationFormat>On-screen Show (4:3)</PresentationFormat>
  <Paragraphs>149</Paragraphs>
  <Slides>18</Slides>
  <Notes>5</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18</vt:i4>
      </vt:variant>
    </vt:vector>
  </HeadingPairs>
  <TitlesOfParts>
    <vt:vector size="32" baseType="lpstr">
      <vt:lpstr>Arial</vt:lpstr>
      <vt:lpstr>Calibri</vt:lpstr>
      <vt:lpstr>Century Gothic</vt:lpstr>
      <vt:lpstr>Courier New</vt:lpstr>
      <vt:lpstr>Franklin Gothic Heavy</vt:lpstr>
      <vt:lpstr>Garamond</vt:lpstr>
      <vt:lpstr>Poppins Bold Italics</vt:lpstr>
      <vt:lpstr>Times New Roman</vt:lpstr>
      <vt:lpstr>Wingdings</vt:lpstr>
      <vt:lpstr>Wingdings 3</vt:lpstr>
      <vt:lpstr>3_Office Theme</vt:lpstr>
      <vt:lpstr>2_Office Theme</vt:lpstr>
      <vt:lpstr>1_Office Theme</vt:lpstr>
      <vt:lpstr>Slice</vt:lpstr>
      <vt:lpstr>PowerPoint Presentation</vt:lpstr>
      <vt:lpstr>BEGA Overview</vt:lpstr>
      <vt:lpstr>BEGA Overview</vt:lpstr>
      <vt:lpstr>Ethics violations</vt:lpstr>
      <vt:lpstr>Ethics Violations</vt:lpstr>
      <vt:lpstr>Life Cycle of a BEGA Investigation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DC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User;RTB</dc:creator>
  <cp:lastModifiedBy>Cook, Ronald (BEGA)</cp:lastModifiedBy>
  <cp:revision>50</cp:revision>
  <dcterms:created xsi:type="dcterms:W3CDTF">2019-09-26T19:03:06Z</dcterms:created>
  <dcterms:modified xsi:type="dcterms:W3CDTF">2026-02-04T13:45:07Z</dcterms:modified>
</cp:coreProperties>
</file>