
<file path=[Content_Types].xml><?xml version="1.0" encoding="utf-8"?>
<Types xmlns="http://schemas.openxmlformats.org/package/2006/content-types">
  <Default Extension="gif" ContentType="image/gi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40"/>
  </p:handoutMasterIdLst>
  <p:sldIdLst>
    <p:sldId id="256" r:id="rId2"/>
    <p:sldId id="257" r:id="rId3"/>
    <p:sldId id="258" r:id="rId4"/>
    <p:sldId id="289" r:id="rId5"/>
    <p:sldId id="290" r:id="rId6"/>
    <p:sldId id="259" r:id="rId7"/>
    <p:sldId id="260" r:id="rId8"/>
    <p:sldId id="261" r:id="rId9"/>
    <p:sldId id="262" r:id="rId10"/>
    <p:sldId id="263" r:id="rId11"/>
    <p:sldId id="264" r:id="rId12"/>
    <p:sldId id="265" r:id="rId13"/>
    <p:sldId id="291" r:id="rId14"/>
    <p:sldId id="266" r:id="rId15"/>
    <p:sldId id="294"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8" r:id="rId37"/>
    <p:sldId id="292" r:id="rId38"/>
    <p:sldId id="287" r:id="rId3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D8446B10-DE16-42F1-B50A-0583A7F77C1A}">
          <p14:sldIdLst>
            <p14:sldId id="256"/>
            <p14:sldId id="257"/>
            <p14:sldId id="258"/>
            <p14:sldId id="289"/>
            <p14:sldId id="290"/>
          </p14:sldIdLst>
        </p14:section>
        <p14:section name="Untitled Section" id="{46CF45D3-05E5-40A8-8F17-68B43F09C1F9}">
          <p14:sldIdLst>
            <p14:sldId id="259"/>
            <p14:sldId id="260"/>
            <p14:sldId id="261"/>
            <p14:sldId id="262"/>
            <p14:sldId id="263"/>
            <p14:sldId id="264"/>
            <p14:sldId id="265"/>
            <p14:sldId id="291"/>
            <p14:sldId id="266"/>
            <p14:sldId id="294"/>
            <p14:sldId id="267"/>
            <p14:sldId id="268"/>
            <p14:sldId id="269"/>
            <p14:sldId id="270"/>
            <p14:sldId id="271"/>
            <p14:sldId id="272"/>
            <p14:sldId id="273"/>
            <p14:sldId id="274"/>
            <p14:sldId id="275"/>
            <p14:sldId id="276"/>
            <p14:sldId id="277"/>
            <p14:sldId id="278"/>
            <p14:sldId id="279"/>
            <p14:sldId id="280"/>
            <p14:sldId id="281"/>
            <p14:sldId id="282"/>
            <p14:sldId id="283"/>
            <p14:sldId id="284"/>
            <p14:sldId id="285"/>
            <p14:sldId id="286"/>
            <p14:sldId id="288"/>
            <p14:sldId id="292"/>
            <p14:sldId id="287"/>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33CEBD5-571C-430D-B9AA-10FB696EED24}" v="2" dt="2026-05-22T15:36:15.568"/>
    <p1510:client id="{F64BEC39-3BAB-4723-A5FC-4A0876BA8357}" v="1" dt="2026-05-22T15:32:51.6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89" autoAdjust="0"/>
  </p:normalViewPr>
  <p:slideViewPr>
    <p:cSldViewPr>
      <p:cViewPr varScale="1">
        <p:scale>
          <a:sx n="70" d="100"/>
          <a:sy n="70" d="100"/>
        </p:scale>
        <p:origin x="476" y="52"/>
      </p:cViewPr>
      <p:guideLst>
        <p:guide orient="horz" pos="2160"/>
        <p:guide pos="2880"/>
      </p:guideLst>
    </p:cSldViewPr>
  </p:slideViewPr>
  <p:outlineViewPr>
    <p:cViewPr>
      <p:scale>
        <a:sx n="33" d="100"/>
        <a:sy n="33" d="100"/>
      </p:scale>
      <p:origin x="6" y="882"/>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handoutMaster" Target="handoutMasters/handoutMaster1.xml"/><Relationship Id="rId45" Type="http://schemas.microsoft.com/office/2016/11/relationships/changesInfo" Target="changesInfos/changesInfo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microsoft.com/office/2015/10/relationships/revisionInfo" Target="revisionInfo.xml"/><Relationship Id="rId20" Type="http://schemas.openxmlformats.org/officeDocument/2006/relationships/slide" Target="slides/slide19.xml"/><Relationship Id="rId41"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wart-Mitchell, Asia (BEGA)" userId="68c133e9-0354-4f90-b876-5c7eaedab0a5" providerId="ADAL" clId="{EB40DF96-6852-4D49-BF9F-C4B71D438C99}"/>
    <pc:docChg chg="custSel modSld">
      <pc:chgData name="Stewart-Mitchell, Asia (BEGA)" userId="68c133e9-0354-4f90-b876-5c7eaedab0a5" providerId="ADAL" clId="{EB40DF96-6852-4D49-BF9F-C4B71D438C99}" dt="2026-05-22T15:38:04.954" v="19" actId="1076"/>
      <pc:docMkLst>
        <pc:docMk/>
      </pc:docMkLst>
      <pc:sldChg chg="modSp">
        <pc:chgData name="Stewart-Mitchell, Asia (BEGA)" userId="68c133e9-0354-4f90-b876-5c7eaedab0a5" providerId="ADAL" clId="{EB40DF96-6852-4D49-BF9F-C4B71D438C99}" dt="2026-05-22T15:35:06.456" v="0" actId="33524"/>
        <pc:sldMkLst>
          <pc:docMk/>
          <pc:sldMk cId="3675649252" sldId="262"/>
        </pc:sldMkLst>
        <pc:spChg chg="mod">
          <ac:chgData name="Stewart-Mitchell, Asia (BEGA)" userId="68c133e9-0354-4f90-b876-5c7eaedab0a5" providerId="ADAL" clId="{EB40DF96-6852-4D49-BF9F-C4B71D438C99}" dt="2026-05-22T15:35:06.456" v="0" actId="33524"/>
          <ac:spMkLst>
            <pc:docMk/>
            <pc:sldMk cId="3675649252" sldId="262"/>
            <ac:spMk id="2" creationId="{00000000-0000-0000-0000-000000000000}"/>
          </ac:spMkLst>
        </pc:spChg>
      </pc:sldChg>
      <pc:sldChg chg="modSp mod modAnim">
        <pc:chgData name="Stewart-Mitchell, Asia (BEGA)" userId="68c133e9-0354-4f90-b876-5c7eaedab0a5" providerId="ADAL" clId="{EB40DF96-6852-4D49-BF9F-C4B71D438C99}" dt="2026-05-22T15:38:04.954" v="19" actId="1076"/>
        <pc:sldMkLst>
          <pc:docMk/>
          <pc:sldMk cId="4034689322" sldId="285"/>
        </pc:sldMkLst>
        <pc:spChg chg="mod">
          <ac:chgData name="Stewart-Mitchell, Asia (BEGA)" userId="68c133e9-0354-4f90-b876-5c7eaedab0a5" providerId="ADAL" clId="{EB40DF96-6852-4D49-BF9F-C4B71D438C99}" dt="2026-05-22T15:38:04.954" v="19" actId="1076"/>
          <ac:spMkLst>
            <pc:docMk/>
            <pc:sldMk cId="4034689322" sldId="285"/>
            <ac:spMk id="2" creationId="{00000000-0000-0000-0000-000000000000}"/>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B1EE03CD-8185-4E6C-BBB3-FA2E0926BB7A}" type="datetimeFigureOut">
              <a:rPr lang="en-US" smtClean="0"/>
              <a:t>5/22/2026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C46F9D69-968C-4A6F-938C-51F3E34FE2B0}" type="slidenum">
              <a:rPr lang="en-US" smtClean="0"/>
              <a:t>‹#›</a:t>
            </a:fld>
            <a:endParaRPr lang="en-US"/>
          </a:p>
        </p:txBody>
      </p:sp>
    </p:spTree>
    <p:extLst>
      <p:ext uri="{BB962C8B-B14F-4D97-AF65-F5344CB8AC3E}">
        <p14:creationId xmlns:p14="http://schemas.microsoft.com/office/powerpoint/2010/main" val="95137501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a:t>Click to edit Master subtitle style</a:t>
            </a:r>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pPr eaLnBrk="1" latinLnBrk="0" hangingPunct="1"/>
            <a:fld id="{544213AF-26F6-41FA-8D85-E2C5388D6E58}" type="datetimeFigureOut">
              <a:rPr lang="en-US" smtClean="0"/>
              <a:pPr eaLnBrk="1" latinLnBrk="0" hangingPunct="1"/>
              <a:t>5/22/2026</a:t>
            </a:fld>
            <a:endParaRPr lang="en-US" dirty="0">
              <a:solidFill>
                <a:srgbClr val="FFFFFF"/>
              </a:solidFill>
            </a:endParaRPr>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kumimoji="0" lang="en-US">
              <a:solidFill>
                <a:schemeClr val="accent1">
                  <a:tint val="20000"/>
                </a:schemeClr>
              </a:solidFill>
            </a:endParaRPr>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D5BBC35B-A44B-4119-B8DA-DE9E3DFADA20}"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a:xfrm>
            <a:off x="457200" y="1481329"/>
            <a:ext cx="8229600" cy="4386071"/>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5/22/2026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41"/>
            <a:ext cx="6324600" cy="5592760"/>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5/22/2026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5/22/2026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5BBC35B-A44B-4119-B8DA-DE9E3DFADA20}" type="slidenum">
              <a:rPr kumimoji="0" lang="en-US" smtClean="0"/>
              <a:pPr eaLnBrk="1" latinLnBrk="0" hangingPunct="1"/>
              <a:t>‹#›</a:t>
            </a:fld>
            <a:endParaRPr kumimoji="0" lang="en-US"/>
          </a:p>
        </p:txBody>
      </p:sp>
      <p:sp>
        <p:nvSpPr>
          <p:cNvPr id="7" name="Title 6"/>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a:t>Click to edit Master title style</a:t>
            </a:r>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5/22/2026</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D5BBC35B-A44B-4119-B8DA-DE9E3DFADA20}" type="slidenum">
              <a:rPr kumimoji="0" lang="en-US" smtClean="0"/>
              <a:pPr eaLnBrk="1" latinLnBrk="0" hangingPunct="1"/>
              <a:t>‹#›</a:t>
            </a:fld>
            <a:endParaRPr kumimoji="0"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5/22/2026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D5BBC35B-A44B-4119-B8DA-DE9E3DFADA20}" type="slidenum">
              <a:rPr kumimoji="0" lang="en-US" smtClean="0"/>
              <a:pPr eaLnBrk="1" latinLnBrk="0" hangingPunct="1"/>
              <a:t>‹#›</a:t>
            </a:fld>
            <a:endParaRPr kumimoji="0" lang="en-US"/>
          </a:p>
        </p:txBody>
      </p:sp>
      <p:sp>
        <p:nvSpPr>
          <p:cNvPr id="8" name="Title 7"/>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5/22/2026</a:t>
            </a:fld>
            <a:endParaRPr lang="en-US"/>
          </a:p>
        </p:txBody>
      </p:sp>
      <p:sp>
        <p:nvSpPr>
          <p:cNvPr id="8" name="Footer Placeholder 7"/>
          <p:cNvSpPr>
            <a:spLocks noGrp="1"/>
          </p:cNvSpPr>
          <p:nvPr>
            <p:ph type="ftr" sz="quarter" idx="11"/>
          </p:nvPr>
        </p:nvSpPr>
        <p:spPr/>
        <p:txBody>
          <a:bodyPr/>
          <a:lstStyle/>
          <a:p>
            <a:endParaRPr kumimoji="0" lang="en-US"/>
          </a:p>
        </p:txBody>
      </p:sp>
      <p:sp>
        <p:nvSpPr>
          <p:cNvPr id="9" name="Slide Number Placeholder 8"/>
          <p:cNvSpPr>
            <a:spLocks noGrp="1"/>
          </p:cNvSpPr>
          <p:nvPr>
            <p:ph type="sldNum" sz="quarter" idx="12"/>
          </p:nvPr>
        </p:nvSpPr>
        <p:spPr/>
        <p:txBody>
          <a:bodyPr/>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5/22/2026</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p>
            <a:fld id="{D5BBC35B-A44B-4119-B8DA-DE9E3DFADA20}" type="slidenum">
              <a:rPr kumimoji="0" lang="en-US" smtClean="0"/>
              <a:pPr eaLnBrk="1" latinLnBrk="0" hangingPunct="1"/>
              <a:t>‹#›</a:t>
            </a:fld>
            <a:endParaRPr kumimoji="0" lang="en-US"/>
          </a:p>
        </p:txBody>
      </p:sp>
      <p:sp>
        <p:nvSpPr>
          <p:cNvPr id="6" name="Title 5"/>
          <p:cNvSpPr>
            <a:spLocks noGrp="1"/>
          </p:cNvSpPr>
          <p:nvPr>
            <p:ph type="title"/>
          </p:nvPr>
        </p:nvSpPr>
        <p:spPr/>
        <p:txBody>
          <a:bodyPr rtlCol="0"/>
          <a:lstStyle/>
          <a:p>
            <a:r>
              <a:rPr kumimoji="0" lang="en-US"/>
              <a:t>Click to edit Master title style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544213AF-26F6-41FA-8D85-E2C5388D6E58}" type="datetimeFigureOut">
              <a:rPr lang="en-US" smtClean="0"/>
              <a:pPr eaLnBrk="1" latinLnBrk="0" hangingPunct="1"/>
              <a:t>5/22/2026</a:t>
            </a:fld>
            <a:endParaRPr lang="en-US"/>
          </a:p>
        </p:txBody>
      </p:sp>
      <p:sp>
        <p:nvSpPr>
          <p:cNvPr id="3" name="Footer Placeholder 2"/>
          <p:cNvSpPr>
            <a:spLocks noGrp="1"/>
          </p:cNvSpPr>
          <p:nvPr>
            <p:ph type="ftr" sz="quarter" idx="11"/>
          </p:nvPr>
        </p:nvSpPr>
        <p:spPr/>
        <p:txBody>
          <a:bodyPr/>
          <a:lstStyle/>
          <a:p>
            <a:endParaRPr kumimoji="0" lang="en-US"/>
          </a:p>
        </p:txBody>
      </p:sp>
      <p:sp>
        <p:nvSpPr>
          <p:cNvPr id="4" name="Slide Number Placeholder 3"/>
          <p:cNvSpPr>
            <a:spLocks noGrp="1"/>
          </p:cNvSpPr>
          <p:nvPr>
            <p:ph type="sldNum" sz="quarter" idx="12"/>
          </p:nvPr>
        </p:nvSpPr>
        <p:spPr/>
        <p:txBody>
          <a:bodyPr/>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a:t>Click to edit Master title style</a:t>
            </a:r>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p>
            <a:pPr eaLnBrk="1" latinLnBrk="0" hangingPunct="1"/>
            <a:fld id="{544213AF-26F6-41FA-8D85-E2C5388D6E58}" type="datetimeFigureOut">
              <a:rPr lang="en-US" smtClean="0"/>
              <a:pPr eaLnBrk="1" latinLnBrk="0" hangingPunct="1"/>
              <a:t>5/22/2026</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p>
            <a:fld id="{D5BBC35B-A44B-4119-B8DA-DE9E3DFADA20}" type="slidenum">
              <a:rPr kumimoji="0" lang="en-US" smtClean="0"/>
              <a:pPr eaLnBrk="1" latinLnBrk="0" hangingPunct="1"/>
              <a:t>‹#›</a:t>
            </a:fld>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pPr eaLnBrk="1" latinLnBrk="0" hangingPunct="1"/>
            <a:fld id="{544213AF-26F6-41FA-8D85-E2C5388D6E58}" type="datetimeFigureOut">
              <a:rPr lang="en-US" smtClean="0"/>
              <a:pPr eaLnBrk="1" latinLnBrk="0" hangingPunct="1"/>
              <a:t>5/22/2026</a:t>
            </a:fld>
            <a:endParaRPr lang="en-US">
              <a:solidFill>
                <a:schemeClr val="tx1"/>
              </a:solidFill>
            </a:endParaRPr>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kumimoji="0" lang="en-US">
              <a:solidFill>
                <a:schemeClr val="tx1"/>
              </a:solidFill>
            </a:endParaRPr>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D5BBC35B-A44B-4119-B8DA-DE9E3DFADA20}" type="slidenum">
              <a:rPr kumimoji="0" lang="en-US" smtClean="0"/>
              <a:pPr eaLnBrk="1" latinLnBrk="0" hangingPunct="1"/>
              <a:t>‹#›</a:t>
            </a:fld>
            <a:endParaRPr kumimoji="0" lang="en-US">
              <a:solidFill>
                <a:schemeClr val="tx1"/>
              </a:solidFill>
            </a:endParaRPr>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a:t>Click to edit Master title style</a:t>
            </a:r>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a:t>Click to edit Master title style</a:t>
            </a:r>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pPr eaLnBrk="1" latinLnBrk="0" hangingPunct="1"/>
            <a:fld id="{544213AF-26F6-41FA-8D85-E2C5388D6E58}" type="datetimeFigureOut">
              <a:rPr lang="en-US" smtClean="0"/>
              <a:pPr eaLnBrk="1" latinLnBrk="0" hangingPunct="1"/>
              <a:t>5/22/2026</a:t>
            </a:fld>
            <a:endParaRPr lang="en-US" sz="1000" dirty="0">
              <a:solidFill>
                <a:schemeClr val="tx1"/>
              </a:solidFill>
            </a:endParaRPr>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eaLnBrk="1" latinLnBrk="0" hangingPunct="1"/>
              <a:t>‹#›</a:t>
            </a:fld>
            <a:endParaRPr kumimoji="0" lang="en-US" sz="1000" b="0">
              <a:solidFill>
                <a:schemeClr val="tx1"/>
              </a:solidFill>
            </a:endParaRPr>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hyperlink" Target="mailto:bega-fds@dc.gov"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gif"/><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524001"/>
            <a:ext cx="7772400" cy="2058362"/>
          </a:xfrm>
        </p:spPr>
        <p:txBody>
          <a:bodyPr>
            <a:normAutofit fontScale="90000"/>
          </a:bodyPr>
          <a:lstStyle/>
          <a:p>
            <a:pPr algn="ctr"/>
            <a:br>
              <a:rPr lang="en-US" dirty="0">
                <a:solidFill>
                  <a:schemeClr val="accent1">
                    <a:lumMod val="75000"/>
                  </a:schemeClr>
                </a:solidFill>
              </a:rPr>
            </a:br>
            <a:r>
              <a:rPr lang="en-US" dirty="0">
                <a:solidFill>
                  <a:schemeClr val="accent1">
                    <a:lumMod val="75000"/>
                  </a:schemeClr>
                </a:solidFill>
              </a:rPr>
              <a:t>FINANCIAL DISCLOSURE TRAINING</a:t>
            </a:r>
            <a:endParaRPr lang="en-US" dirty="0"/>
          </a:p>
        </p:txBody>
      </p:sp>
      <p:sp>
        <p:nvSpPr>
          <p:cNvPr id="3" name="Subtitle 2"/>
          <p:cNvSpPr>
            <a:spLocks noGrp="1"/>
          </p:cNvSpPr>
          <p:nvPr>
            <p:ph type="subTitle" idx="1"/>
          </p:nvPr>
        </p:nvSpPr>
        <p:spPr>
          <a:xfrm>
            <a:off x="685800" y="3611607"/>
            <a:ext cx="8001000" cy="1199704"/>
          </a:xfrm>
        </p:spPr>
        <p:txBody>
          <a:bodyPr>
            <a:normAutofit fontScale="92500" lnSpcReduction="10000"/>
          </a:bodyPr>
          <a:lstStyle/>
          <a:p>
            <a:pPr algn="ctr"/>
            <a:endParaRPr lang="en-US" b="1" i="1" dirty="0">
              <a:solidFill>
                <a:schemeClr val="accent1">
                  <a:lumMod val="75000"/>
                </a:schemeClr>
              </a:solidFill>
            </a:endParaRPr>
          </a:p>
          <a:p>
            <a:pPr algn="ctr"/>
            <a:r>
              <a:rPr lang="en-US" b="1" i="1" dirty="0">
                <a:solidFill>
                  <a:schemeClr val="accent1">
                    <a:lumMod val="75000"/>
                  </a:schemeClr>
                </a:solidFill>
              </a:rPr>
              <a:t>A Practical Guide to Financial Disclosures Season for Filers and Ethics Counselors</a:t>
            </a:r>
          </a:p>
          <a:p>
            <a:pPr algn="ct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467" y="0"/>
            <a:ext cx="1524000" cy="1192696"/>
          </a:xfrm>
          <a:prstGeom prst="rect">
            <a:avLst/>
          </a:prstGeom>
        </p:spPr>
      </p:pic>
    </p:spTree>
    <p:extLst>
      <p:ext uri="{BB962C8B-B14F-4D97-AF65-F5344CB8AC3E}">
        <p14:creationId xmlns:p14="http://schemas.microsoft.com/office/powerpoint/2010/main" val="14621191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524000" y="228600"/>
            <a:ext cx="7467600" cy="1143000"/>
          </a:xfrm>
        </p:spPr>
        <p:txBody>
          <a:bodyPr>
            <a:normAutofit/>
          </a:bodyPr>
          <a:lstStyle/>
          <a:p>
            <a:pPr algn="ctr"/>
            <a:r>
              <a:rPr lang="en-US" sz="2400" dirty="0">
                <a:solidFill>
                  <a:schemeClr val="bg2"/>
                </a:solidFill>
              </a:rPr>
              <a:t>PART 2: Ethics Officer Responsibilities –</a:t>
            </a:r>
            <a:r>
              <a:rPr lang="en-US" sz="2400" i="1" dirty="0">
                <a:solidFill>
                  <a:schemeClr val="bg2"/>
                </a:solidFill>
              </a:rPr>
              <a:t>Who Does What During Filing Season</a:t>
            </a:r>
            <a:r>
              <a:rPr lang="en-US" sz="2400" dirty="0">
                <a:solidFill>
                  <a:schemeClr val="bg2"/>
                </a:solidFill>
              </a:rPr>
              <a:t> </a:t>
            </a:r>
          </a:p>
        </p:txBody>
      </p:sp>
      <p:sp>
        <p:nvSpPr>
          <p:cNvPr id="4" name="TextBox 3"/>
          <p:cNvSpPr txBox="1"/>
          <p:nvPr/>
        </p:nvSpPr>
        <p:spPr>
          <a:xfrm>
            <a:off x="76200" y="1676400"/>
            <a:ext cx="4191000" cy="3354765"/>
          </a:xfrm>
          <a:prstGeom prst="rect">
            <a:avLst/>
          </a:prstGeom>
          <a:noFill/>
        </p:spPr>
        <p:txBody>
          <a:bodyPr wrap="square" rtlCol="0">
            <a:spAutoFit/>
          </a:bodyPr>
          <a:lstStyle/>
          <a:p>
            <a:pPr marL="285750" indent="-285750">
              <a:buClr>
                <a:schemeClr val="accent1"/>
              </a:buClr>
              <a:buFont typeface="Arial" panose="020B0604020202020204" pitchFamily="34" charset="0"/>
              <a:buChar char="•"/>
            </a:pPr>
            <a:r>
              <a:rPr lang="en-US" sz="1600" u="sng" dirty="0">
                <a:solidFill>
                  <a:schemeClr val="bg2"/>
                </a:solidFill>
              </a:rPr>
              <a:t>BEGA</a:t>
            </a:r>
          </a:p>
          <a:p>
            <a:pPr marL="630238" indent="-285750">
              <a:buClr>
                <a:schemeClr val="accent1"/>
              </a:buClr>
              <a:buFont typeface="Lucida Sans Unicode" panose="020B0602030504020204" pitchFamily="34" charset="0"/>
              <a:buChar char="⁻"/>
            </a:pPr>
            <a:r>
              <a:rPr lang="en-US" sz="1200" dirty="0">
                <a:solidFill>
                  <a:schemeClr val="bg2"/>
                </a:solidFill>
              </a:rPr>
              <a:t>Notify all PUBLIC  filers of their designation</a:t>
            </a:r>
          </a:p>
          <a:p>
            <a:pPr marL="344488">
              <a:buClr>
                <a:schemeClr val="accent1"/>
              </a:buClr>
            </a:pPr>
            <a:endParaRPr lang="en-US" sz="1200" dirty="0">
              <a:solidFill>
                <a:schemeClr val="bg2"/>
              </a:solidFill>
            </a:endParaRPr>
          </a:p>
          <a:p>
            <a:pPr marL="630238" lvl="1" indent="-285750">
              <a:buClr>
                <a:schemeClr val="accent1"/>
              </a:buClr>
              <a:buFont typeface="Lucida Sans Unicode" panose="020B0602030504020204" pitchFamily="34" charset="0"/>
              <a:buChar char="⁻"/>
            </a:pPr>
            <a:r>
              <a:rPr lang="en-US" sz="1200" dirty="0">
                <a:solidFill>
                  <a:schemeClr val="bg2"/>
                </a:solidFill>
              </a:rPr>
              <a:t>Make a final decision on employee designation appeals </a:t>
            </a:r>
            <a:r>
              <a:rPr lang="en-US" sz="1200" b="1" i="1" dirty="0">
                <a:solidFill>
                  <a:schemeClr val="bg2"/>
                </a:solidFill>
              </a:rPr>
              <a:t>IF</a:t>
            </a:r>
            <a:r>
              <a:rPr lang="en-US" sz="1200" dirty="0">
                <a:solidFill>
                  <a:schemeClr val="bg2"/>
                </a:solidFill>
              </a:rPr>
              <a:t> employee disagrees with agency decision</a:t>
            </a:r>
          </a:p>
          <a:p>
            <a:pPr marL="344488" lvl="1">
              <a:buClr>
                <a:schemeClr val="accent1"/>
              </a:buClr>
            </a:pPr>
            <a:endParaRPr lang="en-US" sz="1200" dirty="0">
              <a:solidFill>
                <a:schemeClr val="bg2"/>
              </a:solidFill>
            </a:endParaRPr>
          </a:p>
          <a:p>
            <a:pPr marL="628650" lvl="1" indent="-285750">
              <a:buClr>
                <a:schemeClr val="accent1"/>
              </a:buClr>
              <a:buFont typeface="Lucida Sans Unicode" panose="020B0602030504020204" pitchFamily="34" charset="0"/>
              <a:buChar char="⁻"/>
            </a:pPr>
            <a:r>
              <a:rPr lang="en-US" sz="1200" dirty="0">
                <a:solidFill>
                  <a:schemeClr val="bg2"/>
                </a:solidFill>
              </a:rPr>
              <a:t>Enter agency public filer list into FDS E-filing system and generate log-in credentials for public filers</a:t>
            </a:r>
          </a:p>
          <a:p>
            <a:pPr marL="342900" lvl="1">
              <a:buClr>
                <a:schemeClr val="accent1"/>
              </a:buClr>
            </a:pPr>
            <a:endParaRPr lang="en-US" sz="1200" dirty="0">
              <a:solidFill>
                <a:schemeClr val="bg2"/>
              </a:solidFill>
            </a:endParaRPr>
          </a:p>
          <a:p>
            <a:pPr marL="628650" lvl="1" indent="-285750">
              <a:buClr>
                <a:schemeClr val="accent1"/>
              </a:buClr>
              <a:buFont typeface="Lucida Sans Unicode" panose="020B0602030504020204" pitchFamily="34" charset="0"/>
              <a:buChar char="⁻"/>
            </a:pPr>
            <a:r>
              <a:rPr lang="en-US" sz="1200" dirty="0">
                <a:solidFill>
                  <a:schemeClr val="bg2"/>
                </a:solidFill>
              </a:rPr>
              <a:t>Notify all non-compliant PFDS non-filers of their filing requirement and ask them to file</a:t>
            </a:r>
          </a:p>
          <a:p>
            <a:pPr marL="342900" lvl="1">
              <a:buClr>
                <a:schemeClr val="accent1"/>
              </a:buClr>
            </a:pPr>
            <a:endParaRPr lang="en-US" sz="1200" dirty="0">
              <a:solidFill>
                <a:schemeClr val="bg2"/>
              </a:solidFill>
            </a:endParaRPr>
          </a:p>
          <a:p>
            <a:pPr marL="628650" lvl="1" indent="-285750">
              <a:buClr>
                <a:srgbClr val="FF0000"/>
              </a:buClr>
              <a:buFont typeface="Lucida Sans Unicode" panose="020B0602030504020204" pitchFamily="34" charset="0"/>
              <a:buChar char="⁻"/>
            </a:pPr>
            <a:r>
              <a:rPr lang="en-US" sz="1200" dirty="0">
                <a:solidFill>
                  <a:schemeClr val="bg2"/>
                </a:solidFill>
              </a:rPr>
              <a:t>Collect fines from and bring enforcement actions against non-compliant filers</a:t>
            </a:r>
          </a:p>
          <a:p>
            <a:endParaRPr lang="en-US" sz="1600" u="sng" dirty="0">
              <a:solidFill>
                <a:schemeClr val="bg2"/>
              </a:solidFill>
            </a:endParaRPr>
          </a:p>
        </p:txBody>
      </p:sp>
      <p:pic>
        <p:nvPicPr>
          <p:cNvPr id="5"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
        <p:nvSpPr>
          <p:cNvPr id="6" name="TextBox 5"/>
          <p:cNvSpPr txBox="1"/>
          <p:nvPr/>
        </p:nvSpPr>
        <p:spPr>
          <a:xfrm>
            <a:off x="5029199" y="1676400"/>
            <a:ext cx="3941885" cy="4832092"/>
          </a:xfrm>
          <a:prstGeom prst="rect">
            <a:avLst/>
          </a:prstGeom>
          <a:noFill/>
        </p:spPr>
        <p:txBody>
          <a:bodyPr wrap="square" rtlCol="0">
            <a:spAutoFit/>
          </a:bodyPr>
          <a:lstStyle/>
          <a:p>
            <a:pPr marL="285750" indent="-285750">
              <a:buClr>
                <a:schemeClr val="accent1"/>
              </a:buClr>
              <a:buFont typeface="Arial" panose="020B0604020202020204" pitchFamily="34" charset="0"/>
              <a:buChar char="•"/>
            </a:pPr>
            <a:r>
              <a:rPr lang="en-US" sz="1600" u="sng" dirty="0">
                <a:solidFill>
                  <a:schemeClr val="bg2"/>
                </a:solidFill>
              </a:rPr>
              <a:t>Agency</a:t>
            </a:r>
          </a:p>
          <a:p>
            <a:pPr marL="742950" lvl="1" indent="-285750">
              <a:buClr>
                <a:schemeClr val="accent1"/>
              </a:buClr>
              <a:buFont typeface="Lucida Sans Unicode" panose="020B0602030504020204" pitchFamily="34" charset="0"/>
              <a:buChar char="⁻"/>
            </a:pPr>
            <a:r>
              <a:rPr lang="en-US" sz="1200" dirty="0">
                <a:solidFill>
                  <a:schemeClr val="bg2"/>
                </a:solidFill>
              </a:rPr>
              <a:t>Notify all CONFIDENTIAL filers of their designation</a:t>
            </a:r>
          </a:p>
          <a:p>
            <a:pPr lvl="1">
              <a:buClr>
                <a:schemeClr val="accent1"/>
              </a:buClr>
            </a:pPr>
            <a:endParaRPr lang="en-US" sz="1200" dirty="0">
              <a:solidFill>
                <a:schemeClr val="bg2"/>
              </a:solidFill>
            </a:endParaRPr>
          </a:p>
          <a:p>
            <a:pPr marL="742950" lvl="1" indent="-285750">
              <a:buClr>
                <a:schemeClr val="accent1"/>
              </a:buClr>
              <a:buFont typeface="Lucida Sans Unicode" panose="020B0602030504020204" pitchFamily="34" charset="0"/>
              <a:buChar char="⁻"/>
            </a:pPr>
            <a:r>
              <a:rPr lang="en-US" sz="1200" dirty="0">
                <a:solidFill>
                  <a:schemeClr val="bg2"/>
                </a:solidFill>
              </a:rPr>
              <a:t>Process and decide on all initial employee designation appeals</a:t>
            </a:r>
          </a:p>
          <a:p>
            <a:pPr lvl="1">
              <a:buClr>
                <a:schemeClr val="accent1"/>
              </a:buClr>
            </a:pPr>
            <a:endParaRPr lang="en-US" sz="1200" dirty="0">
              <a:solidFill>
                <a:schemeClr val="bg2"/>
              </a:solidFill>
            </a:endParaRPr>
          </a:p>
          <a:p>
            <a:pPr marL="742950" lvl="1" indent="-285750">
              <a:buClr>
                <a:schemeClr val="accent1"/>
              </a:buClr>
              <a:buFont typeface="Lucida Sans Unicode" panose="020B0602030504020204" pitchFamily="34" charset="0"/>
              <a:buChar char="⁻"/>
            </a:pPr>
            <a:r>
              <a:rPr lang="en-US" sz="1200" dirty="0">
                <a:solidFill>
                  <a:schemeClr val="bg2"/>
                </a:solidFill>
              </a:rPr>
              <a:t>Compile and send to BEGA a list of all PFDS filers and CFDS filers</a:t>
            </a:r>
          </a:p>
          <a:p>
            <a:pPr lvl="3"/>
            <a:r>
              <a:rPr lang="en-US" sz="1200" dirty="0">
                <a:solidFill>
                  <a:schemeClr val="bg2"/>
                </a:solidFill>
              </a:rPr>
              <a:t>Both lists should include: </a:t>
            </a:r>
            <a:r>
              <a:rPr lang="en-US" sz="1200" b="1" u="sng" dirty="0">
                <a:solidFill>
                  <a:schemeClr val="bg2"/>
                </a:solidFill>
              </a:rPr>
              <a:t>full name</a:t>
            </a:r>
            <a:r>
              <a:rPr lang="en-US" sz="1200" dirty="0">
                <a:solidFill>
                  <a:schemeClr val="bg2"/>
                </a:solidFill>
              </a:rPr>
              <a:t>, </a:t>
            </a:r>
            <a:r>
              <a:rPr lang="en-US" sz="1200" b="1" u="sng" dirty="0">
                <a:solidFill>
                  <a:schemeClr val="bg2"/>
                </a:solidFill>
              </a:rPr>
              <a:t>address</a:t>
            </a:r>
            <a:r>
              <a:rPr lang="en-US" sz="1200" dirty="0">
                <a:solidFill>
                  <a:schemeClr val="bg2"/>
                </a:solidFill>
              </a:rPr>
              <a:t>, </a:t>
            </a:r>
            <a:r>
              <a:rPr lang="en-US" sz="1200" b="1" u="sng" dirty="0">
                <a:solidFill>
                  <a:schemeClr val="bg2"/>
                </a:solidFill>
              </a:rPr>
              <a:t>email address</a:t>
            </a:r>
            <a:r>
              <a:rPr lang="en-US" sz="1200" dirty="0">
                <a:solidFill>
                  <a:schemeClr val="bg2"/>
                </a:solidFill>
              </a:rPr>
              <a:t>, </a:t>
            </a:r>
            <a:r>
              <a:rPr lang="en-US" sz="1200" b="1" u="sng" dirty="0">
                <a:solidFill>
                  <a:schemeClr val="bg2"/>
                </a:solidFill>
              </a:rPr>
              <a:t>grade</a:t>
            </a:r>
            <a:r>
              <a:rPr lang="en-US" sz="1200" dirty="0">
                <a:solidFill>
                  <a:schemeClr val="bg2"/>
                </a:solidFill>
              </a:rPr>
              <a:t>, </a:t>
            </a:r>
            <a:r>
              <a:rPr lang="en-US" sz="1200" b="1" u="sng" dirty="0">
                <a:solidFill>
                  <a:schemeClr val="bg2"/>
                </a:solidFill>
              </a:rPr>
              <a:t>salary</a:t>
            </a:r>
            <a:r>
              <a:rPr lang="en-US" sz="1200" dirty="0">
                <a:solidFill>
                  <a:schemeClr val="bg2"/>
                </a:solidFill>
              </a:rPr>
              <a:t>, and </a:t>
            </a:r>
            <a:r>
              <a:rPr lang="en-US" sz="1200" b="1" u="sng" dirty="0">
                <a:solidFill>
                  <a:schemeClr val="bg2"/>
                </a:solidFill>
              </a:rPr>
              <a:t>employment status</a:t>
            </a:r>
            <a:endParaRPr lang="en-US" sz="1200" dirty="0">
              <a:solidFill>
                <a:schemeClr val="bg2"/>
              </a:solidFill>
            </a:endParaRPr>
          </a:p>
          <a:p>
            <a:pPr marL="742950" lvl="1" indent="-285750">
              <a:buClr>
                <a:schemeClr val="accent1"/>
              </a:buClr>
              <a:buFont typeface="Lucida Sans Unicode" panose="020B0602030504020204" pitchFamily="34" charset="0"/>
              <a:buChar char="⁻"/>
            </a:pPr>
            <a:endParaRPr lang="en-US" sz="1200" dirty="0">
              <a:solidFill>
                <a:schemeClr val="bg2"/>
              </a:solidFill>
            </a:endParaRPr>
          </a:p>
          <a:p>
            <a:pPr marL="742950" lvl="1" indent="-285750">
              <a:buClr>
                <a:schemeClr val="accent1"/>
              </a:buClr>
              <a:buFont typeface="Lucida Sans Unicode" panose="020B0602030504020204" pitchFamily="34" charset="0"/>
              <a:buChar char="⁻"/>
            </a:pPr>
            <a:r>
              <a:rPr lang="en-US" sz="1200" dirty="0">
                <a:solidFill>
                  <a:schemeClr val="bg2"/>
                </a:solidFill>
              </a:rPr>
              <a:t>Review Confidential Financial Disclosure Statements and submit a </a:t>
            </a:r>
            <a:r>
              <a:rPr lang="en-US" sz="1200" b="1" i="1" dirty="0">
                <a:solidFill>
                  <a:schemeClr val="bg2"/>
                </a:solidFill>
              </a:rPr>
              <a:t>complete</a:t>
            </a:r>
            <a:r>
              <a:rPr lang="en-US" sz="1200" dirty="0">
                <a:solidFill>
                  <a:schemeClr val="bg2"/>
                </a:solidFill>
              </a:rPr>
              <a:t> and </a:t>
            </a:r>
            <a:r>
              <a:rPr lang="en-US" sz="1200" b="1" i="1" dirty="0">
                <a:solidFill>
                  <a:schemeClr val="bg2"/>
                </a:solidFill>
              </a:rPr>
              <a:t>true</a:t>
            </a:r>
            <a:r>
              <a:rPr lang="en-US" sz="1200" dirty="0">
                <a:solidFill>
                  <a:schemeClr val="bg2"/>
                </a:solidFill>
              </a:rPr>
              <a:t>  Confidential Filer Review Report to BEGA</a:t>
            </a:r>
          </a:p>
          <a:p>
            <a:pPr lvl="1">
              <a:buClr>
                <a:schemeClr val="accent1"/>
              </a:buClr>
            </a:pPr>
            <a:endParaRPr lang="en-US" sz="1200" dirty="0">
              <a:solidFill>
                <a:schemeClr val="bg2"/>
              </a:solidFill>
            </a:endParaRPr>
          </a:p>
          <a:p>
            <a:pPr marL="742950" lvl="1" indent="-285750">
              <a:buClr>
                <a:schemeClr val="accent1"/>
              </a:buClr>
              <a:buFont typeface="Lucida Sans Unicode" panose="020B0602030504020204" pitchFamily="34" charset="0"/>
              <a:buChar char="⁻"/>
            </a:pPr>
            <a:r>
              <a:rPr lang="en-US" sz="1200" dirty="0">
                <a:solidFill>
                  <a:schemeClr val="bg2"/>
                </a:solidFill>
              </a:rPr>
              <a:t>Contact </a:t>
            </a:r>
            <a:r>
              <a:rPr lang="en-US" sz="1200" b="1" dirty="0">
                <a:solidFill>
                  <a:schemeClr val="bg2"/>
                </a:solidFill>
              </a:rPr>
              <a:t>CFDS</a:t>
            </a:r>
            <a:r>
              <a:rPr lang="en-US" sz="1200" dirty="0">
                <a:solidFill>
                  <a:schemeClr val="bg2"/>
                </a:solidFill>
              </a:rPr>
              <a:t> non-filers at least once to inform them of non-compliance and ask them to file</a:t>
            </a:r>
          </a:p>
          <a:p>
            <a:pPr marL="742950" lvl="1" indent="-285750">
              <a:buClr>
                <a:schemeClr val="accent1"/>
              </a:buClr>
              <a:buFont typeface="Lucida Sans Unicode" panose="020B0602030504020204" pitchFamily="34" charset="0"/>
              <a:buChar char="⁻"/>
            </a:pPr>
            <a:endParaRPr lang="en-US" sz="1200" dirty="0">
              <a:solidFill>
                <a:schemeClr val="bg2"/>
              </a:solidFill>
            </a:endParaRPr>
          </a:p>
          <a:p>
            <a:pPr lvl="2"/>
            <a:endParaRPr lang="en-US" sz="1600" dirty="0">
              <a:solidFill>
                <a:schemeClr val="bg2"/>
              </a:solidFill>
            </a:endParaRPr>
          </a:p>
        </p:txBody>
      </p:sp>
    </p:spTree>
    <p:extLst>
      <p:ext uri="{BB962C8B-B14F-4D97-AF65-F5344CB8AC3E}">
        <p14:creationId xmlns:p14="http://schemas.microsoft.com/office/powerpoint/2010/main" val="268106164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buFont typeface="Arial" panose="020B0604020202020204" pitchFamily="34" charset="0"/>
              <a:buChar char="•"/>
            </a:pPr>
            <a:r>
              <a:rPr lang="en-US" sz="2200" b="1" dirty="0">
                <a:solidFill>
                  <a:schemeClr val="bg2"/>
                </a:solidFill>
              </a:rPr>
              <a:t>March 1st </a:t>
            </a:r>
            <a:r>
              <a:rPr lang="en-US" sz="2200" dirty="0">
                <a:solidFill>
                  <a:schemeClr val="bg2"/>
                </a:solidFill>
              </a:rPr>
              <a:t>– Agency must provide BEGA with a list of all public filers</a:t>
            </a:r>
          </a:p>
          <a:p>
            <a:pPr marL="109728" indent="0">
              <a:buNone/>
            </a:pPr>
            <a:endParaRPr lang="en-US" sz="2200" dirty="0">
              <a:solidFill>
                <a:schemeClr val="bg2"/>
              </a:solidFill>
            </a:endParaRPr>
          </a:p>
          <a:p>
            <a:pPr>
              <a:buFont typeface="Arial" panose="020B0604020202020204" pitchFamily="34" charset="0"/>
              <a:buChar char="•"/>
            </a:pPr>
            <a:r>
              <a:rPr lang="en-US" sz="2200" b="1" dirty="0">
                <a:solidFill>
                  <a:schemeClr val="bg2"/>
                </a:solidFill>
              </a:rPr>
              <a:t>April 15th </a:t>
            </a:r>
            <a:r>
              <a:rPr lang="en-US" sz="2200" dirty="0">
                <a:solidFill>
                  <a:schemeClr val="bg2"/>
                </a:solidFill>
              </a:rPr>
              <a:t>– </a:t>
            </a:r>
          </a:p>
          <a:p>
            <a:pPr lvl="1">
              <a:buFont typeface="Arial" panose="020B0604020202020204" pitchFamily="34" charset="0"/>
              <a:buChar char="•"/>
            </a:pPr>
            <a:r>
              <a:rPr lang="en-US" sz="1800" dirty="0">
                <a:solidFill>
                  <a:schemeClr val="bg2"/>
                </a:solidFill>
              </a:rPr>
              <a:t>BEGA must notify employees that they have been designated as public filers</a:t>
            </a:r>
          </a:p>
          <a:p>
            <a:pPr lvl="1">
              <a:buFont typeface="Arial" panose="020B0604020202020204" pitchFamily="34" charset="0"/>
              <a:buChar char="•"/>
            </a:pPr>
            <a:r>
              <a:rPr lang="en-US" sz="1800" dirty="0">
                <a:solidFill>
                  <a:schemeClr val="bg2"/>
                </a:solidFill>
              </a:rPr>
              <a:t>Agency must notify employees that they have been designated as confidential filers</a:t>
            </a:r>
          </a:p>
          <a:p>
            <a:pPr marL="109728" indent="0">
              <a:buNone/>
            </a:pPr>
            <a:endParaRPr lang="en-US" sz="2200" dirty="0">
              <a:solidFill>
                <a:schemeClr val="bg2"/>
              </a:solidFill>
            </a:endParaRPr>
          </a:p>
          <a:p>
            <a:pPr>
              <a:buFont typeface="Arial" panose="020B0604020202020204" pitchFamily="34" charset="0"/>
              <a:buChar char="•"/>
            </a:pPr>
            <a:r>
              <a:rPr lang="en-US" sz="2200" b="1" dirty="0">
                <a:solidFill>
                  <a:schemeClr val="bg2"/>
                </a:solidFill>
              </a:rPr>
              <a:t>May 1st  </a:t>
            </a:r>
            <a:r>
              <a:rPr lang="en-US" sz="2200" dirty="0">
                <a:solidFill>
                  <a:schemeClr val="bg2"/>
                </a:solidFill>
              </a:rPr>
              <a:t>- Agency must provide BEGA with a list of all public filers</a:t>
            </a:r>
          </a:p>
          <a:p>
            <a:pPr marL="109728" indent="0">
              <a:buNone/>
            </a:pPr>
            <a:endParaRPr lang="en-US" sz="2200" dirty="0">
              <a:solidFill>
                <a:schemeClr val="bg2"/>
              </a:solidFill>
            </a:endParaRPr>
          </a:p>
          <a:p>
            <a:pPr>
              <a:buFont typeface="Arial" panose="020B0604020202020204" pitchFamily="34" charset="0"/>
              <a:buChar char="•"/>
            </a:pPr>
            <a:r>
              <a:rPr lang="en-US" sz="2200" b="1" dirty="0">
                <a:solidFill>
                  <a:schemeClr val="bg2"/>
                </a:solidFill>
              </a:rPr>
              <a:t>May 15th </a:t>
            </a:r>
            <a:r>
              <a:rPr lang="en-US" sz="2200" dirty="0">
                <a:solidFill>
                  <a:schemeClr val="bg2"/>
                </a:solidFill>
              </a:rPr>
              <a:t>– All designated filers must file their FDS</a:t>
            </a:r>
          </a:p>
          <a:p>
            <a:pPr marL="109728" indent="0">
              <a:buNone/>
            </a:pPr>
            <a:endParaRPr lang="en-US" sz="2200" dirty="0">
              <a:solidFill>
                <a:schemeClr val="bg2"/>
              </a:solidFill>
            </a:endParaRPr>
          </a:p>
          <a:p>
            <a:pPr>
              <a:buFont typeface="Arial" panose="020B0604020202020204" pitchFamily="34" charset="0"/>
              <a:buChar char="•"/>
            </a:pPr>
            <a:r>
              <a:rPr lang="en-US" sz="2200" b="1" dirty="0">
                <a:solidFill>
                  <a:schemeClr val="bg2"/>
                </a:solidFill>
              </a:rPr>
              <a:t>June 1st  </a:t>
            </a:r>
            <a:r>
              <a:rPr lang="en-US" sz="2200" dirty="0">
                <a:solidFill>
                  <a:schemeClr val="bg2"/>
                </a:solidFill>
              </a:rPr>
              <a:t>- Agency must submit a </a:t>
            </a:r>
            <a:r>
              <a:rPr lang="en-US" sz="2600" b="1" i="1" dirty="0">
                <a:solidFill>
                  <a:schemeClr val="bg2"/>
                </a:solidFill>
              </a:rPr>
              <a:t>completed</a:t>
            </a:r>
            <a:r>
              <a:rPr lang="en-US" sz="2200" dirty="0">
                <a:solidFill>
                  <a:schemeClr val="bg2"/>
                </a:solidFill>
              </a:rPr>
              <a:t>  Confidential Filer Review Report to BEGA</a:t>
            </a:r>
          </a:p>
          <a:p>
            <a:pPr marL="109728" indent="0">
              <a:buNone/>
            </a:pPr>
            <a:endParaRPr lang="en-US" sz="2200" dirty="0">
              <a:solidFill>
                <a:schemeClr val="bg2"/>
              </a:solidFill>
            </a:endParaRPr>
          </a:p>
          <a:p>
            <a:pPr>
              <a:buFont typeface="Arial" panose="020B0604020202020204" pitchFamily="34" charset="0"/>
              <a:buChar char="•"/>
            </a:pPr>
            <a:r>
              <a:rPr lang="en-US" sz="2200" b="1" dirty="0">
                <a:solidFill>
                  <a:schemeClr val="bg2"/>
                </a:solidFill>
              </a:rPr>
              <a:t>June 15th </a:t>
            </a:r>
            <a:r>
              <a:rPr lang="en-US" sz="2200" dirty="0">
                <a:solidFill>
                  <a:schemeClr val="bg2"/>
                </a:solidFill>
              </a:rPr>
              <a:t>– BEGA is required to submit a list of all filers, waiver requesters and non-filers to the D.C. Register for publication</a:t>
            </a:r>
          </a:p>
          <a:p>
            <a:pPr marL="109728" indent="0">
              <a:buNone/>
            </a:pPr>
            <a:endParaRPr lang="en-US" dirty="0">
              <a:solidFill>
                <a:schemeClr val="bg2"/>
              </a:solidFill>
            </a:endParaRPr>
          </a:p>
        </p:txBody>
      </p:sp>
      <p:sp>
        <p:nvSpPr>
          <p:cNvPr id="3" name="Title 2"/>
          <p:cNvSpPr>
            <a:spLocks noGrp="1"/>
          </p:cNvSpPr>
          <p:nvPr>
            <p:ph type="title"/>
          </p:nvPr>
        </p:nvSpPr>
        <p:spPr>
          <a:xfrm>
            <a:off x="1447209" y="304800"/>
            <a:ext cx="8229600" cy="1143000"/>
          </a:xfrm>
        </p:spPr>
        <p:txBody>
          <a:bodyPr>
            <a:normAutofit/>
          </a:bodyPr>
          <a:lstStyle/>
          <a:p>
            <a:r>
              <a:rPr lang="en-US" sz="3600" dirty="0">
                <a:solidFill>
                  <a:schemeClr val="bg2"/>
                </a:solidFill>
              </a:rPr>
              <a:t>Important Dates and Deadlines</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386724424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262062" y="1752600"/>
            <a:ext cx="6619875" cy="3810000"/>
          </a:xfrm>
        </p:spPr>
      </p:pic>
      <p:sp>
        <p:nvSpPr>
          <p:cNvPr id="3" name="Title 2"/>
          <p:cNvSpPr>
            <a:spLocks noGrp="1"/>
          </p:cNvSpPr>
          <p:nvPr>
            <p:ph type="title"/>
          </p:nvPr>
        </p:nvSpPr>
        <p:spPr/>
        <p:txBody>
          <a:bodyPr/>
          <a:lstStyle/>
          <a:p>
            <a:pPr marL="285750" lvl="3" indent="-171450" algn="ctr"/>
            <a:r>
              <a:rPr lang="en-US" sz="3600" b="1" dirty="0">
                <a:solidFill>
                  <a:schemeClr val="bg2"/>
                </a:solidFill>
              </a:rPr>
              <a:t>		</a:t>
            </a:r>
            <a:r>
              <a:rPr lang="en-US" sz="3600" b="1" dirty="0">
                <a:solidFill>
                  <a:schemeClr val="bg2"/>
                </a:solidFill>
                <a:latin typeface="+mj-lt"/>
              </a:rPr>
              <a:t>PART 3: Filing Your Statement </a:t>
            </a:r>
            <a:br>
              <a:rPr lang="en-US" sz="3600" b="1" dirty="0">
                <a:solidFill>
                  <a:schemeClr val="bg2"/>
                </a:solidFill>
              </a:rPr>
            </a:br>
            <a:r>
              <a:rPr lang="en-US" sz="1400" b="1" i="1" dirty="0">
                <a:solidFill>
                  <a:schemeClr val="bg2"/>
                </a:solidFill>
              </a:rPr>
              <a:t>Step by Step Guide to Filing the Financial Disclosure Form</a:t>
            </a:r>
            <a:br>
              <a:rPr lang="en-US" sz="1400" b="1" i="1" dirty="0">
                <a:solidFill>
                  <a:schemeClr val="bg2"/>
                </a:solidFill>
              </a:rPr>
            </a:br>
            <a:endParaRPr lang="en-US" dirty="0"/>
          </a:p>
        </p:txBody>
      </p:sp>
      <p:pic>
        <p:nvPicPr>
          <p:cNvPr id="5"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33979398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20000"/>
          </a:bodyPr>
          <a:lstStyle/>
          <a:p>
            <a:pPr marL="109728" indent="0">
              <a:buNone/>
            </a:pPr>
            <a:endParaRPr lang="en-US" sz="2800" dirty="0">
              <a:solidFill>
                <a:schemeClr val="bg2"/>
              </a:solidFill>
            </a:endParaRPr>
          </a:p>
          <a:p>
            <a:pPr>
              <a:buFont typeface="Arial" panose="020B0604020202020204" pitchFamily="34" charset="0"/>
              <a:buChar char="•"/>
            </a:pPr>
            <a:r>
              <a:rPr lang="en-US" sz="2800" b="1" dirty="0">
                <a:solidFill>
                  <a:schemeClr val="bg2"/>
                </a:solidFill>
              </a:rPr>
              <a:t>Public Filer</a:t>
            </a:r>
            <a:r>
              <a:rPr lang="en-US" sz="2800" dirty="0">
                <a:solidFill>
                  <a:schemeClr val="bg2"/>
                </a:solidFill>
              </a:rPr>
              <a:t>- Will receive an email and letter in the mail notifying you of your filing obligation. Public Filer’s are required to file using the BEGA E-filing system. Your notification letter will include your log-in credentials for our e-filing system and it will note the deadline by which you must file your statement.</a:t>
            </a:r>
          </a:p>
          <a:p>
            <a:pPr>
              <a:buFont typeface="Arial" panose="020B0604020202020204" pitchFamily="34" charset="0"/>
              <a:buChar char="•"/>
            </a:pPr>
            <a:endParaRPr lang="en-US" sz="2800" dirty="0">
              <a:solidFill>
                <a:schemeClr val="bg2"/>
              </a:solidFill>
            </a:endParaRPr>
          </a:p>
          <a:p>
            <a:pPr>
              <a:buFont typeface="Arial" panose="020B0604020202020204" pitchFamily="34" charset="0"/>
              <a:buChar char="•"/>
            </a:pPr>
            <a:r>
              <a:rPr lang="en-US" sz="2800" b="1" dirty="0">
                <a:solidFill>
                  <a:schemeClr val="bg2"/>
                </a:solidFill>
              </a:rPr>
              <a:t>Confidential Filer</a:t>
            </a:r>
            <a:r>
              <a:rPr lang="en-US" sz="2800" dirty="0">
                <a:solidFill>
                  <a:schemeClr val="bg2"/>
                </a:solidFill>
              </a:rPr>
              <a:t>- Will be notified by the Ethics Officer for their agency. The Confidential Financial Disclosure Statement will be provided by the Ethics Officer or the filer can download a copy from the BEGA website.</a:t>
            </a:r>
            <a:endParaRPr lang="en-US" sz="2800" b="1" dirty="0">
              <a:solidFill>
                <a:schemeClr val="bg2"/>
              </a:solidFill>
            </a:endParaRPr>
          </a:p>
          <a:p>
            <a:endParaRPr lang="en-US" dirty="0"/>
          </a:p>
        </p:txBody>
      </p:sp>
      <p:sp>
        <p:nvSpPr>
          <p:cNvPr id="3" name="Title 2"/>
          <p:cNvSpPr>
            <a:spLocks noGrp="1"/>
          </p:cNvSpPr>
          <p:nvPr>
            <p:ph type="title"/>
          </p:nvPr>
        </p:nvSpPr>
        <p:spPr>
          <a:xfrm>
            <a:off x="1676400" y="274638"/>
            <a:ext cx="7010400" cy="1143000"/>
          </a:xfrm>
        </p:spPr>
        <p:txBody>
          <a:bodyPr>
            <a:normAutofit/>
          </a:bodyPr>
          <a:lstStyle/>
          <a:p>
            <a:r>
              <a:rPr lang="en-US" sz="2400" b="0" dirty="0">
                <a:solidFill>
                  <a:schemeClr val="bg2"/>
                </a:solidFill>
              </a:rPr>
              <a:t>PART 3: Filing Your Statement – </a:t>
            </a:r>
            <a:r>
              <a:rPr lang="en-US" sz="2400" b="0" i="1" dirty="0">
                <a:solidFill>
                  <a:schemeClr val="bg2"/>
                </a:solidFill>
              </a:rPr>
              <a:t>Who files?</a:t>
            </a:r>
            <a:endParaRPr lang="en-US" sz="2400" b="0" i="1" dirty="0"/>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264415447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702324" y="1981200"/>
            <a:ext cx="8229600" cy="1261872"/>
          </a:xfrm>
        </p:spPr>
        <p:txBody>
          <a:bodyPr>
            <a:normAutofit fontScale="92500" lnSpcReduction="20000"/>
          </a:bodyPr>
          <a:lstStyle/>
          <a:p>
            <a:pPr>
              <a:buFont typeface="Arial" panose="020B0604020202020204" pitchFamily="34" charset="0"/>
              <a:buChar char="•"/>
            </a:pPr>
            <a:r>
              <a:rPr lang="en-US" sz="2400" dirty="0">
                <a:solidFill>
                  <a:schemeClr val="bg2"/>
                </a:solidFill>
              </a:rPr>
              <a:t>The Financial Disclosure Statement is comprised of fifteen (15) questions that seek to explore designated employees financial interests, holdings and outside work activities</a:t>
            </a:r>
          </a:p>
          <a:p>
            <a:pPr>
              <a:buFont typeface="Arial" panose="020B0604020202020204" pitchFamily="34" charset="0"/>
              <a:buChar char="•"/>
            </a:pPr>
            <a:endParaRPr lang="en-US" sz="1600" dirty="0">
              <a:solidFill>
                <a:schemeClr val="bg2"/>
              </a:solidFill>
            </a:endParaRPr>
          </a:p>
        </p:txBody>
      </p:sp>
      <p:sp>
        <p:nvSpPr>
          <p:cNvPr id="3" name="Title 2"/>
          <p:cNvSpPr>
            <a:spLocks noGrp="1"/>
          </p:cNvSpPr>
          <p:nvPr>
            <p:ph type="title"/>
          </p:nvPr>
        </p:nvSpPr>
        <p:spPr>
          <a:xfrm>
            <a:off x="1676400" y="288235"/>
            <a:ext cx="6934200" cy="1143000"/>
          </a:xfrm>
        </p:spPr>
        <p:txBody>
          <a:bodyPr>
            <a:normAutofit fontScale="90000"/>
          </a:bodyPr>
          <a:lstStyle/>
          <a:p>
            <a:br>
              <a:rPr lang="en-US" sz="2700" b="0" dirty="0">
                <a:solidFill>
                  <a:schemeClr val="bg2"/>
                </a:solidFill>
              </a:rPr>
            </a:br>
            <a:r>
              <a:rPr lang="en-US" sz="2700" b="0" dirty="0">
                <a:solidFill>
                  <a:schemeClr val="bg2"/>
                </a:solidFill>
              </a:rPr>
              <a:t>PART 3: Filing Your Statement – </a:t>
            </a:r>
            <a:r>
              <a:rPr lang="en-US" sz="2700" b="0" i="1" dirty="0">
                <a:solidFill>
                  <a:schemeClr val="bg2"/>
                </a:solidFill>
              </a:rPr>
              <a:t>What am I filing?</a:t>
            </a:r>
            <a:br>
              <a:rPr lang="en-US" sz="2700" b="0" i="1" dirty="0">
                <a:solidFill>
                  <a:schemeClr val="bg2"/>
                </a:solidFill>
              </a:rPr>
            </a:br>
            <a:r>
              <a:rPr lang="en-US" sz="4400" dirty="0">
                <a:solidFill>
                  <a:schemeClr val="bg2"/>
                </a:solidFill>
              </a:rPr>
              <a:t> </a:t>
            </a:r>
            <a:endParaRPr lang="en-US" dirty="0"/>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pic>
        <p:nvPicPr>
          <p:cNvPr id="1026" name="Picture 2" descr="C:\Users\jessica.dillion\AppData\Local\Microsoft\Windows\Temporary Internet Files\Content.IE5\GJXV39W0\Mancato_pagamento[1].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419600" y="4038600"/>
            <a:ext cx="2842972" cy="249233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1793798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109728" indent="0" algn="ctr">
              <a:buNone/>
            </a:pPr>
            <a:r>
              <a:rPr lang="en-US" sz="4800" dirty="0">
                <a:solidFill>
                  <a:schemeClr val="bg2"/>
                </a:solidFill>
              </a:rPr>
              <a:t>Let’s Review the Questions!</a:t>
            </a:r>
          </a:p>
        </p:txBody>
      </p:sp>
    </p:spTree>
    <p:extLst>
      <p:ext uri="{BB962C8B-B14F-4D97-AF65-F5344CB8AC3E}">
        <p14:creationId xmlns:p14="http://schemas.microsoft.com/office/powerpoint/2010/main" val="3983330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066800" y="1295400"/>
            <a:ext cx="7086600" cy="4876800"/>
          </a:xfrm>
        </p:spPr>
        <p:txBody>
          <a:bodyPr>
            <a:normAutofit fontScale="70000" lnSpcReduction="20000"/>
          </a:bodyPr>
          <a:lstStyle/>
          <a:p>
            <a:pPr marL="109728" indent="0" algn="ctr">
              <a:buNone/>
            </a:pPr>
            <a:endParaRPr lang="en-US" sz="2600" dirty="0">
              <a:solidFill>
                <a:schemeClr val="bg2"/>
              </a:solidFill>
            </a:endParaRPr>
          </a:p>
          <a:p>
            <a:pPr marL="576263" indent="-255588">
              <a:buFont typeface="Lucida Sans Unicode" panose="020B0602030504020204" pitchFamily="34" charset="0"/>
              <a:buChar char="⁻"/>
            </a:pPr>
            <a:r>
              <a:rPr lang="en-US" sz="2600" b="1" dirty="0">
                <a:solidFill>
                  <a:schemeClr val="bg2"/>
                </a:solidFill>
              </a:rPr>
              <a:t>Did you have any non-District employment or engage in any outside business during 2017 for which you received compensation of $200 or more?</a:t>
            </a:r>
          </a:p>
          <a:p>
            <a:pPr marL="747713" indent="-171450">
              <a:buFont typeface="Lucida Sans Unicode" panose="020B0602030504020204" pitchFamily="34" charset="0"/>
              <a:buChar char="*"/>
            </a:pPr>
            <a:r>
              <a:rPr lang="en-US" sz="2200" dirty="0">
                <a:solidFill>
                  <a:schemeClr val="bg2"/>
                </a:solidFill>
              </a:rPr>
              <a:t>We want to know whether you, your spouse, or children have other jobs or business endeavors that may pose a conflict of interest with your District job</a:t>
            </a:r>
          </a:p>
          <a:p>
            <a:pPr marL="320675" indent="0">
              <a:buNone/>
            </a:pPr>
            <a:endParaRPr lang="en-US" sz="2000" dirty="0">
              <a:solidFill>
                <a:schemeClr val="bg2"/>
              </a:solidFill>
            </a:endParaRPr>
          </a:p>
          <a:p>
            <a:pPr marL="109728" indent="0" algn="ctr">
              <a:buNone/>
            </a:pPr>
            <a:r>
              <a:rPr lang="en-US" sz="2300" dirty="0">
                <a:solidFill>
                  <a:schemeClr val="bg2"/>
                </a:solidFill>
              </a:rPr>
              <a:t>If you have a day job, other than your D.C. government position, and you have clients, you must disclose:</a:t>
            </a:r>
          </a:p>
          <a:p>
            <a:pPr marL="109728" indent="0" algn="ctr">
              <a:buNone/>
            </a:pPr>
            <a:endParaRPr lang="en-US" sz="2300" dirty="0">
              <a:solidFill>
                <a:schemeClr val="bg2"/>
              </a:solidFill>
            </a:endParaRPr>
          </a:p>
          <a:p>
            <a:pPr lvl="1">
              <a:buFont typeface="Wingdings" panose="05000000000000000000" pitchFamily="2" charset="2"/>
              <a:buChar char="Ø"/>
            </a:pPr>
            <a:r>
              <a:rPr lang="en-US" dirty="0">
                <a:solidFill>
                  <a:schemeClr val="bg2"/>
                </a:solidFill>
              </a:rPr>
              <a:t>The identity of your client, the nature of the services provided, and the income earned if your client has a contract with the District</a:t>
            </a:r>
          </a:p>
          <a:p>
            <a:pPr lvl="1">
              <a:buFont typeface="Wingdings" panose="05000000000000000000" pitchFamily="2" charset="2"/>
              <a:buChar char="Ø"/>
            </a:pPr>
            <a:r>
              <a:rPr lang="en-US" dirty="0">
                <a:solidFill>
                  <a:schemeClr val="bg2"/>
                </a:solidFill>
              </a:rPr>
              <a:t>The identity of your client,  the nature of the services provided, and the income earned if your client stands to gain financially &amp; directly from pending legislation before the Council</a:t>
            </a:r>
          </a:p>
          <a:p>
            <a:pPr lvl="1">
              <a:buFont typeface="Wingdings" panose="05000000000000000000" pitchFamily="2" charset="2"/>
              <a:buChar char="Ø"/>
            </a:pPr>
            <a:r>
              <a:rPr lang="en-US" dirty="0">
                <a:solidFill>
                  <a:schemeClr val="bg2"/>
                </a:solidFill>
              </a:rPr>
              <a:t>If you were employed by a client that had a contract with the District government or if the client stands to gain from District legislation that was pending in the reporting year</a:t>
            </a:r>
          </a:p>
          <a:p>
            <a:pPr marL="663575" indent="-342900">
              <a:buFont typeface="Wingdings" panose="05000000000000000000" pitchFamily="2" charset="2"/>
              <a:buChar char="Ø"/>
            </a:pPr>
            <a:endParaRPr lang="en-US" sz="2500" dirty="0">
              <a:solidFill>
                <a:schemeClr val="bg2"/>
              </a:solidFill>
            </a:endParaRPr>
          </a:p>
        </p:txBody>
      </p:sp>
      <p:sp>
        <p:nvSpPr>
          <p:cNvPr id="3" name="Title 2"/>
          <p:cNvSpPr>
            <a:spLocks noGrp="1"/>
          </p:cNvSpPr>
          <p:nvPr>
            <p:ph type="title"/>
          </p:nvPr>
        </p:nvSpPr>
        <p:spPr>
          <a:xfrm>
            <a:off x="1524000" y="152400"/>
            <a:ext cx="7086600" cy="1143000"/>
          </a:xfrm>
        </p:spPr>
        <p:txBody>
          <a:bodyPr>
            <a:normAutofit/>
          </a:bodyPr>
          <a:lstStyle/>
          <a:p>
            <a:pPr algn="ctr"/>
            <a:r>
              <a:rPr lang="en-US" sz="3700" dirty="0">
                <a:solidFill>
                  <a:schemeClr val="bg2"/>
                </a:solidFill>
              </a:rPr>
              <a:t>FDS Questions 1 &amp; 2 </a:t>
            </a:r>
            <a:endParaRPr lang="en-US" sz="3700" i="1" dirty="0">
              <a:solidFill>
                <a:schemeClr val="bg2"/>
              </a:solidFill>
            </a:endParaRP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232789591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2362200"/>
            <a:ext cx="8229600" cy="2209800"/>
          </a:xfrm>
        </p:spPr>
        <p:txBody>
          <a:bodyPr/>
          <a:lstStyle/>
          <a:p>
            <a:pPr>
              <a:buFont typeface="Arial" panose="020B0604020202020204" pitchFamily="34" charset="0"/>
              <a:buChar char="•"/>
            </a:pPr>
            <a:r>
              <a:rPr lang="en-US" dirty="0">
                <a:solidFill>
                  <a:schemeClr val="bg2"/>
                </a:solidFill>
              </a:rPr>
              <a:t>Answer “No” if you were only employed by the District government in the reporting year. </a:t>
            </a:r>
          </a:p>
          <a:p>
            <a:pPr>
              <a:buFont typeface="Arial" panose="020B0604020202020204" pitchFamily="34" charset="0"/>
              <a:buChar char="•"/>
            </a:pPr>
            <a:r>
              <a:rPr lang="en-US" dirty="0">
                <a:solidFill>
                  <a:schemeClr val="bg2"/>
                </a:solidFill>
              </a:rPr>
              <a:t> “Employment” includes full-time, part-time, and freelance work. </a:t>
            </a:r>
          </a:p>
          <a:p>
            <a:pPr>
              <a:buFont typeface="Arial" panose="020B0604020202020204" pitchFamily="34" charset="0"/>
              <a:buChar char="•"/>
            </a:pPr>
            <a:endParaRPr lang="en-US" dirty="0">
              <a:solidFill>
                <a:schemeClr val="bg2"/>
              </a:solidFill>
            </a:endParaRPr>
          </a:p>
        </p:txBody>
      </p:sp>
      <p:sp>
        <p:nvSpPr>
          <p:cNvPr id="3" name="Title 2"/>
          <p:cNvSpPr>
            <a:spLocks noGrp="1"/>
          </p:cNvSpPr>
          <p:nvPr>
            <p:ph type="title"/>
          </p:nvPr>
        </p:nvSpPr>
        <p:spPr>
          <a:xfrm>
            <a:off x="457200" y="685800"/>
            <a:ext cx="8229600" cy="1143000"/>
          </a:xfrm>
        </p:spPr>
        <p:txBody>
          <a:bodyPr>
            <a:normAutofit fontScale="90000"/>
          </a:bodyPr>
          <a:lstStyle/>
          <a:p>
            <a:pPr algn="ctr"/>
            <a:r>
              <a:rPr lang="en-US" dirty="0">
                <a:solidFill>
                  <a:schemeClr val="bg2"/>
                </a:solidFill>
              </a:rPr>
              <a:t>   FDS Questions 1 &amp; 2 (cont’d)</a:t>
            </a:r>
            <a:br>
              <a:rPr lang="en-US" dirty="0">
                <a:solidFill>
                  <a:schemeClr val="bg2"/>
                </a:solidFill>
              </a:rPr>
            </a:br>
            <a:r>
              <a:rPr lang="en-US" dirty="0">
                <a:solidFill>
                  <a:schemeClr val="bg2"/>
                </a:solidFill>
              </a:rPr>
              <a:t>BEGA TIP</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32332198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buFont typeface="Arial" panose="020B0604020202020204" pitchFamily="34" charset="0"/>
              <a:buChar char="•"/>
            </a:pPr>
            <a:r>
              <a:rPr lang="en-US" sz="1600" b="1" dirty="0">
                <a:solidFill>
                  <a:schemeClr val="bg2"/>
                </a:solidFill>
              </a:rPr>
              <a:t>Did you serve in any unpaid position (without compensation) as an officer, director, partner, consultant, contractor, volunteer, member or in any other formal capacity of a non-government board or other outside entity during 2017?</a:t>
            </a:r>
          </a:p>
          <a:p>
            <a:pPr marL="911225" lvl="0" indent="-255588">
              <a:buFont typeface="Lucida Sans Unicode" panose="020B0602030504020204" pitchFamily="34" charset="0"/>
              <a:buChar char="*"/>
            </a:pPr>
            <a:r>
              <a:rPr lang="en-US" sz="1600" dirty="0">
                <a:solidFill>
                  <a:schemeClr val="bg2"/>
                </a:solidFill>
              </a:rPr>
              <a:t>	We want to know if you, your spouse, or your children served in any unpaid position (meaning ‘without compensation’) in any formal capacity of a non-government board or other outside entity during 2017?</a:t>
            </a:r>
          </a:p>
          <a:p>
            <a:pPr marL="911225" lvl="0" indent="-255588">
              <a:buFont typeface="Lucida Sans Unicode" panose="020B0602030504020204" pitchFamily="34" charset="0"/>
              <a:buChar char="*"/>
            </a:pPr>
            <a:endParaRPr lang="en-US" sz="1600" b="1" dirty="0">
              <a:solidFill>
                <a:schemeClr val="bg2"/>
              </a:solidFill>
            </a:endParaRPr>
          </a:p>
          <a:p>
            <a:pPr marL="109728" indent="0">
              <a:buNone/>
            </a:pPr>
            <a:r>
              <a:rPr lang="en-US" sz="1600" b="1" dirty="0">
                <a:solidFill>
                  <a:schemeClr val="bg2"/>
                </a:solidFill>
              </a:rPr>
              <a:t>You must disclose honoraria (aka money) in excess of $200 received for speeches, appearances, or articles, if the client has business with the District (i.e. a contract, pending legislation for which they would receive a direct financial benefit).</a:t>
            </a:r>
          </a:p>
          <a:p>
            <a:pPr>
              <a:buFont typeface="Wingdings" panose="05000000000000000000" pitchFamily="2" charset="2"/>
              <a:buChar char="Ø"/>
            </a:pPr>
            <a:r>
              <a:rPr lang="en-US" sz="1600" b="1" dirty="0">
                <a:solidFill>
                  <a:schemeClr val="bg2"/>
                </a:solidFill>
              </a:rPr>
              <a:t>Same for spouses, dependent children, &amp; domestic partners. </a:t>
            </a:r>
          </a:p>
          <a:p>
            <a:pPr>
              <a:buFont typeface="Wingdings" panose="05000000000000000000" pitchFamily="2" charset="2"/>
              <a:buChar char="Ø"/>
            </a:pPr>
            <a:r>
              <a:rPr lang="en-US" sz="1600" b="1" dirty="0">
                <a:solidFill>
                  <a:schemeClr val="bg2"/>
                </a:solidFill>
              </a:rPr>
              <a:t>If you don’t know whether the client does business with the District…disclose!</a:t>
            </a:r>
          </a:p>
        </p:txBody>
      </p:sp>
      <p:sp>
        <p:nvSpPr>
          <p:cNvPr id="3" name="Title 2"/>
          <p:cNvSpPr>
            <a:spLocks noGrp="1"/>
          </p:cNvSpPr>
          <p:nvPr>
            <p:ph type="title"/>
          </p:nvPr>
        </p:nvSpPr>
        <p:spPr/>
        <p:txBody>
          <a:bodyPr/>
          <a:lstStyle/>
          <a:p>
            <a:pPr algn="ctr"/>
            <a:r>
              <a:rPr lang="en-US" dirty="0">
                <a:solidFill>
                  <a:schemeClr val="bg2"/>
                </a:solidFill>
              </a:rPr>
              <a:t>FDS Questions 3 &amp; 4</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129513601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Arial" panose="020B0604020202020204" pitchFamily="34" charset="0"/>
              <a:buChar char="•"/>
            </a:pPr>
            <a:r>
              <a:rPr lang="en-US" sz="2800" dirty="0">
                <a:solidFill>
                  <a:schemeClr val="bg2"/>
                </a:solidFill>
              </a:rPr>
              <a:t>The filer does not need to include:</a:t>
            </a:r>
          </a:p>
          <a:p>
            <a:pPr marL="739775" indent="-285750">
              <a:buFont typeface="Lucida Sans Unicode" panose="020B0602030504020204" pitchFamily="34" charset="0"/>
              <a:buChar char="⁻"/>
            </a:pPr>
            <a:r>
              <a:rPr lang="en-US" sz="1600" dirty="0">
                <a:solidFill>
                  <a:schemeClr val="bg2"/>
                </a:solidFill>
              </a:rPr>
              <a:t>Membership on a D.C. Bar Committee because it is an instrumentality of the District government (&amp; you will be asked about DC Bar membership in Question 14)</a:t>
            </a:r>
          </a:p>
          <a:p>
            <a:pPr marL="739775" indent="-285750">
              <a:buFont typeface="Lucida Sans Unicode" panose="020B0602030504020204" pitchFamily="34" charset="0"/>
              <a:buChar char="⁻"/>
            </a:pPr>
            <a:r>
              <a:rPr lang="en-US" sz="1600" dirty="0">
                <a:solidFill>
                  <a:schemeClr val="bg2"/>
                </a:solidFill>
              </a:rPr>
              <a:t>Membership in the American Bar Association (unless you have a fiduciary obligation or a policy/management role)</a:t>
            </a:r>
          </a:p>
          <a:p>
            <a:pPr marL="739775" indent="-285750">
              <a:buFont typeface="Lucida Sans Unicode" panose="020B0602030504020204" pitchFamily="34" charset="0"/>
              <a:buChar char="⁻"/>
            </a:pPr>
            <a:r>
              <a:rPr lang="en-US" sz="1600" dirty="0">
                <a:solidFill>
                  <a:schemeClr val="bg2"/>
                </a:solidFill>
              </a:rPr>
              <a:t>Basic membership in a non-profit organization (i.e. you work in a soup kitchen)</a:t>
            </a:r>
          </a:p>
          <a:p>
            <a:pPr marL="739775" indent="-285750">
              <a:buFont typeface="Lucida Sans Unicode" panose="020B0602030504020204" pitchFamily="34" charset="0"/>
              <a:buChar char="⁻"/>
            </a:pPr>
            <a:r>
              <a:rPr lang="en-US" sz="1600" dirty="0">
                <a:solidFill>
                  <a:schemeClr val="bg2"/>
                </a:solidFill>
              </a:rPr>
              <a:t>Membership in a religious or civic organization</a:t>
            </a:r>
          </a:p>
          <a:p>
            <a:pPr marL="454025" indent="0">
              <a:buNone/>
            </a:pPr>
            <a:endParaRPr lang="en-US" sz="1600" dirty="0">
              <a:solidFill>
                <a:schemeClr val="bg2"/>
              </a:solidFill>
            </a:endParaRPr>
          </a:p>
        </p:txBody>
      </p:sp>
      <p:sp>
        <p:nvSpPr>
          <p:cNvPr id="3" name="Title 2"/>
          <p:cNvSpPr>
            <a:spLocks noGrp="1"/>
          </p:cNvSpPr>
          <p:nvPr>
            <p:ph type="title"/>
          </p:nvPr>
        </p:nvSpPr>
        <p:spPr/>
        <p:txBody>
          <a:bodyPr/>
          <a:lstStyle/>
          <a:p>
            <a:pPr algn="ctr"/>
            <a:r>
              <a:rPr lang="en-US" dirty="0">
                <a:solidFill>
                  <a:schemeClr val="bg2"/>
                </a:solidFill>
              </a:rPr>
              <a:t>Questions 3 &amp; 4 (</a:t>
            </a:r>
            <a:r>
              <a:rPr lang="en-US" dirty="0" err="1">
                <a:solidFill>
                  <a:schemeClr val="bg2"/>
                </a:solidFill>
              </a:rPr>
              <a:t>con’d</a:t>
            </a:r>
            <a:r>
              <a:rPr lang="en-US" dirty="0">
                <a:solidFill>
                  <a:schemeClr val="bg2"/>
                </a:solidFill>
              </a:rPr>
              <a:t>)</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12294400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r>
              <a:rPr lang="en-US" b="1" dirty="0">
                <a:solidFill>
                  <a:schemeClr val="bg2"/>
                </a:solidFill>
              </a:rPr>
              <a:t>PART 1: Background on Financial Disclosure </a:t>
            </a:r>
          </a:p>
          <a:p>
            <a:r>
              <a:rPr lang="en-US" b="1" dirty="0">
                <a:solidFill>
                  <a:schemeClr val="bg2"/>
                </a:solidFill>
              </a:rPr>
              <a:t>PART 2: Ethics Officer Responsibilities</a:t>
            </a:r>
          </a:p>
          <a:p>
            <a:pPr marL="109728" indent="0" algn="ctr">
              <a:buNone/>
            </a:pPr>
            <a:r>
              <a:rPr lang="en-US" sz="1400" b="1" i="1" dirty="0">
                <a:solidFill>
                  <a:schemeClr val="bg2"/>
                </a:solidFill>
              </a:rPr>
              <a:t>A Review of Financial Disclosure Documents and Procedures</a:t>
            </a:r>
          </a:p>
          <a:p>
            <a:pPr lvl="3">
              <a:buClr>
                <a:schemeClr val="accent1"/>
              </a:buClr>
              <a:buFont typeface="Arial" panose="020B0604020202020204" pitchFamily="34" charset="0"/>
              <a:buChar char="•"/>
            </a:pPr>
            <a:r>
              <a:rPr lang="en-US" sz="1400" b="0" i="0" u="none" dirty="0">
                <a:solidFill>
                  <a:schemeClr val="bg2"/>
                </a:solidFill>
              </a:rPr>
              <a:t>Filer</a:t>
            </a:r>
            <a:r>
              <a:rPr lang="en-US" sz="1400" b="0" i="0" u="none" baseline="0" dirty="0">
                <a:solidFill>
                  <a:schemeClr val="bg2"/>
                </a:solidFill>
              </a:rPr>
              <a:t> Designation Process</a:t>
            </a:r>
          </a:p>
          <a:p>
            <a:pPr lvl="3">
              <a:buClr>
                <a:schemeClr val="accent1"/>
              </a:buClr>
              <a:buFont typeface="Arial" panose="020B0604020202020204" pitchFamily="34" charset="0"/>
              <a:buChar char="•"/>
            </a:pPr>
            <a:r>
              <a:rPr lang="en-US" sz="1400" b="0" i="0" u="none" baseline="0" dirty="0">
                <a:solidFill>
                  <a:schemeClr val="bg2"/>
                </a:solidFill>
              </a:rPr>
              <a:t>Employee Appeals</a:t>
            </a:r>
          </a:p>
          <a:p>
            <a:pPr lvl="3">
              <a:buClr>
                <a:schemeClr val="accent1"/>
              </a:buClr>
              <a:buFont typeface="Arial" panose="020B0604020202020204" pitchFamily="34" charset="0"/>
              <a:buChar char="•"/>
            </a:pPr>
            <a:r>
              <a:rPr lang="en-US" sz="1400" dirty="0">
                <a:solidFill>
                  <a:schemeClr val="bg2"/>
                </a:solidFill>
              </a:rPr>
              <a:t>Who Does What During Filing Season</a:t>
            </a:r>
            <a:endParaRPr lang="en-US" sz="1400" b="0" i="0" u="none" baseline="0" dirty="0">
              <a:solidFill>
                <a:schemeClr val="bg2"/>
              </a:solidFill>
            </a:endParaRPr>
          </a:p>
          <a:p>
            <a:pPr lvl="3">
              <a:buClr>
                <a:schemeClr val="accent1"/>
              </a:buClr>
              <a:buFont typeface="Arial" panose="020B0604020202020204" pitchFamily="34" charset="0"/>
              <a:buChar char="•"/>
            </a:pPr>
            <a:r>
              <a:rPr lang="en-US" sz="1400" b="0" i="0" u="none" baseline="0" dirty="0">
                <a:solidFill>
                  <a:schemeClr val="bg2"/>
                </a:solidFill>
              </a:rPr>
              <a:t>Important Dates and Deadlines </a:t>
            </a:r>
            <a:r>
              <a:rPr lang="en-US" sz="1600" b="1" i="1" dirty="0">
                <a:solidFill>
                  <a:schemeClr val="bg2"/>
                </a:solidFill>
              </a:rPr>
              <a:t>	</a:t>
            </a:r>
          </a:p>
          <a:p>
            <a:pPr marL="114300" lvl="3" indent="0">
              <a:buNone/>
            </a:pPr>
            <a:endParaRPr lang="en-US" sz="600" b="1" i="1" dirty="0">
              <a:solidFill>
                <a:schemeClr val="bg2"/>
              </a:solidFill>
            </a:endParaRPr>
          </a:p>
          <a:p>
            <a:pPr marL="285750" lvl="3" indent="-171450">
              <a:buClr>
                <a:srgbClr val="FF0000"/>
              </a:buClr>
              <a:buFont typeface="Lucida Sans Unicode" panose="020B0602030504020204" pitchFamily="34" charset="0"/>
              <a:buChar char="‣"/>
            </a:pPr>
            <a:r>
              <a:rPr lang="en-US" sz="2700" b="1" dirty="0">
                <a:solidFill>
                  <a:schemeClr val="bg2"/>
                </a:solidFill>
              </a:rPr>
              <a:t>PART 3:	Filing Your Statement </a:t>
            </a:r>
          </a:p>
          <a:p>
            <a:pPr marL="114300" lvl="3" indent="0" algn="ctr">
              <a:buClr>
                <a:srgbClr val="FF0000"/>
              </a:buClr>
              <a:buNone/>
            </a:pPr>
            <a:r>
              <a:rPr lang="en-US" sz="1400" b="1" i="1" dirty="0">
                <a:solidFill>
                  <a:schemeClr val="bg2"/>
                </a:solidFill>
              </a:rPr>
              <a:t>Step by Step Guide to Filing the Financial Disclosure Form</a:t>
            </a:r>
          </a:p>
          <a:p>
            <a:pPr marL="1144588" lvl="3" indent="-285750">
              <a:buClr>
                <a:srgbClr val="FF0000"/>
              </a:buClr>
            </a:pPr>
            <a:r>
              <a:rPr lang="en-US" sz="1400" dirty="0">
                <a:solidFill>
                  <a:schemeClr val="bg2"/>
                </a:solidFill>
              </a:rPr>
              <a:t>Who?</a:t>
            </a:r>
          </a:p>
          <a:p>
            <a:pPr marL="1144588" lvl="3" indent="-285750">
              <a:buClr>
                <a:srgbClr val="FF0000"/>
              </a:buClr>
            </a:pPr>
            <a:r>
              <a:rPr lang="en-US" sz="1400" dirty="0">
                <a:solidFill>
                  <a:schemeClr val="bg2"/>
                </a:solidFill>
              </a:rPr>
              <a:t>What Am I Filing?</a:t>
            </a:r>
          </a:p>
          <a:p>
            <a:pPr marL="1320800" lvl="3" indent="-285750">
              <a:buClr>
                <a:srgbClr val="FF0000"/>
              </a:buClr>
              <a:buFont typeface="Lucida Sans Unicode" panose="020B0602030504020204" pitchFamily="34" charset="0"/>
              <a:buChar char="⁻"/>
            </a:pPr>
            <a:r>
              <a:rPr lang="en-US" sz="1400" dirty="0">
                <a:solidFill>
                  <a:schemeClr val="bg2"/>
                </a:solidFill>
              </a:rPr>
              <a:t>Understanding the Questions</a:t>
            </a:r>
          </a:p>
          <a:p>
            <a:pPr marL="1144588" lvl="3" indent="-285750">
              <a:buClr>
                <a:srgbClr val="FF0000"/>
              </a:buClr>
            </a:pPr>
            <a:r>
              <a:rPr lang="en-US" sz="1400" dirty="0">
                <a:solidFill>
                  <a:schemeClr val="accent1"/>
                </a:solidFill>
              </a:rPr>
              <a:t>FAILING TO FILE</a:t>
            </a:r>
          </a:p>
          <a:p>
            <a:pPr marL="1144588" lvl="3" indent="-285750">
              <a:buClr>
                <a:srgbClr val="FF0000"/>
              </a:buClr>
            </a:pPr>
            <a:r>
              <a:rPr lang="en-US" sz="1400">
                <a:solidFill>
                  <a:schemeClr val="bg2"/>
                </a:solidFill>
              </a:rPr>
              <a:t>FDS Updates</a:t>
            </a:r>
            <a:endParaRPr lang="en-US" sz="1400" dirty="0">
              <a:solidFill>
                <a:schemeClr val="bg2"/>
              </a:solidFill>
            </a:endParaRPr>
          </a:p>
          <a:p>
            <a:pPr marL="1144588" lvl="3" indent="-285750">
              <a:buClr>
                <a:srgbClr val="FF0000"/>
              </a:buClr>
            </a:pPr>
            <a:endParaRPr lang="en-US" sz="1400" b="1" dirty="0">
              <a:solidFill>
                <a:schemeClr val="bg2"/>
              </a:solidFill>
            </a:endParaRPr>
          </a:p>
        </p:txBody>
      </p:sp>
      <p:sp>
        <p:nvSpPr>
          <p:cNvPr id="3" name="Title 2"/>
          <p:cNvSpPr>
            <a:spLocks noGrp="1"/>
          </p:cNvSpPr>
          <p:nvPr>
            <p:ph type="title"/>
          </p:nvPr>
        </p:nvSpPr>
        <p:spPr/>
        <p:txBody>
          <a:bodyPr/>
          <a:lstStyle/>
          <a:p>
            <a:pPr algn="ctr"/>
            <a:r>
              <a:rPr lang="en-US" dirty="0">
                <a:solidFill>
                  <a:schemeClr val="bg2"/>
                </a:solidFill>
              </a:rPr>
              <a:t>AGENDA</a:t>
            </a:r>
            <a:r>
              <a:rPr lang="en-US" dirty="0"/>
              <a:t>	</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60500" cy="1143000"/>
          </a:xfrm>
          <a:prstGeom prst="rect">
            <a:avLst/>
          </a:prstGeom>
        </p:spPr>
      </p:pic>
    </p:spTree>
    <p:extLst>
      <p:ext uri="{BB962C8B-B14F-4D97-AF65-F5344CB8AC3E}">
        <p14:creationId xmlns:p14="http://schemas.microsoft.com/office/powerpoint/2010/main" val="3943690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3" presetID="2" presetClass="entr" presetSubtype="4" fill="hold" nodeType="with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7" presetID="2" presetClass="entr" presetSubtype="4" fill="hold" nodeType="withEffect">
                                  <p:stCondLst>
                                    <p:cond delay="0"/>
                                  </p:stCondLst>
                                  <p:childTnLst>
                                    <p:set>
                                      <p:cBhvr>
                                        <p:cTn id="28" dur="1" fill="hold">
                                          <p:stCondLst>
                                            <p:cond delay="0"/>
                                          </p:stCondLst>
                                        </p:cTn>
                                        <p:tgtEl>
                                          <p:spTgt spid="2">
                                            <p:txEl>
                                              <p:pRg st="5" end="5"/>
                                            </p:txEl>
                                          </p:spTgt>
                                        </p:tgtEl>
                                        <p:attrNameLst>
                                          <p:attrName>style.visibility</p:attrName>
                                        </p:attrNameLst>
                                      </p:cBhvr>
                                      <p:to>
                                        <p:strVal val="visible"/>
                                      </p:to>
                                    </p:set>
                                    <p:anim calcmode="lin" valueType="num">
                                      <p:cBhvr additive="base">
                                        <p:cTn id="2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0" dur="500" fill="hold"/>
                                        <p:tgtEl>
                                          <p:spTgt spid="2">
                                            <p:txEl>
                                              <p:pRg st="5" end="5"/>
                                            </p:txEl>
                                          </p:spTgt>
                                        </p:tgtEl>
                                        <p:attrNameLst>
                                          <p:attrName>ppt_y</p:attrName>
                                        </p:attrNameLst>
                                      </p:cBhvr>
                                      <p:tavLst>
                                        <p:tav tm="0">
                                          <p:val>
                                            <p:strVal val="1+#ppt_h/2"/>
                                          </p:val>
                                        </p:tav>
                                        <p:tav tm="100000">
                                          <p:val>
                                            <p:strVal val="#ppt_y"/>
                                          </p:val>
                                        </p:tav>
                                      </p:tavLst>
                                    </p:anim>
                                  </p:childTnLst>
                                </p:cTn>
                              </p:par>
                              <p:par>
                                <p:cTn id="31" presetID="2" presetClass="entr" presetSubtype="4" fill="hold" nodeType="with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8" end="8"/>
                                            </p:txEl>
                                          </p:spTgt>
                                        </p:tgtEl>
                                        <p:attrNameLst>
                                          <p:attrName>style.visibility</p:attrName>
                                        </p:attrNameLst>
                                      </p:cBhvr>
                                      <p:to>
                                        <p:strVal val="visible"/>
                                      </p:to>
                                    </p:set>
                                    <p:anim calcmode="lin" valueType="num">
                                      <p:cBhvr additive="base">
                                        <p:cTn id="3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8" end="8"/>
                                            </p:txEl>
                                          </p:spTgt>
                                        </p:tgtEl>
                                        <p:attrNameLst>
                                          <p:attrName>ppt_y</p:attrName>
                                        </p:attrNameLst>
                                      </p:cBhvr>
                                      <p:tavLst>
                                        <p:tav tm="0">
                                          <p:val>
                                            <p:strVal val="1+#ppt_h/2"/>
                                          </p:val>
                                        </p:tav>
                                        <p:tav tm="100000">
                                          <p:val>
                                            <p:strVal val="#ppt_y"/>
                                          </p:val>
                                        </p:tav>
                                      </p:tavLst>
                                    </p:anim>
                                  </p:childTnLst>
                                </p:cTn>
                              </p:par>
                              <p:par>
                                <p:cTn id="41" presetID="2" presetClass="entr" presetSubtype="4" fill="hold" nodeType="withEffect">
                                  <p:stCondLst>
                                    <p:cond delay="0"/>
                                  </p:stCondLst>
                                  <p:childTnLst>
                                    <p:set>
                                      <p:cBhvr>
                                        <p:cTn id="42" dur="1" fill="hold">
                                          <p:stCondLst>
                                            <p:cond delay="0"/>
                                          </p:stCondLst>
                                        </p:cTn>
                                        <p:tgtEl>
                                          <p:spTgt spid="2">
                                            <p:txEl>
                                              <p:pRg st="9" end="9"/>
                                            </p:txEl>
                                          </p:spTgt>
                                        </p:tgtEl>
                                        <p:attrNameLst>
                                          <p:attrName>style.visibility</p:attrName>
                                        </p:attrNameLst>
                                      </p:cBhvr>
                                      <p:to>
                                        <p:strVal val="visible"/>
                                      </p:to>
                                    </p:set>
                                    <p:anim calcmode="lin" valueType="num">
                                      <p:cBhvr additive="base">
                                        <p:cTn id="43"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9" end="9"/>
                                            </p:txEl>
                                          </p:spTgt>
                                        </p:tgtEl>
                                        <p:attrNameLst>
                                          <p:attrName>ppt_y</p:attrName>
                                        </p:attrNameLst>
                                      </p:cBhvr>
                                      <p:tavLst>
                                        <p:tav tm="0">
                                          <p:val>
                                            <p:strVal val="1+#ppt_h/2"/>
                                          </p:val>
                                        </p:tav>
                                        <p:tav tm="100000">
                                          <p:val>
                                            <p:strVal val="#ppt_y"/>
                                          </p:val>
                                        </p:tav>
                                      </p:tavLst>
                                    </p:anim>
                                  </p:childTnLst>
                                </p:cTn>
                              </p:par>
                              <p:par>
                                <p:cTn id="45" presetID="2" presetClass="entr" presetSubtype="4" fill="hold" nodeType="withEffect">
                                  <p:stCondLst>
                                    <p:cond delay="0"/>
                                  </p:stCondLst>
                                  <p:childTnLst>
                                    <p:set>
                                      <p:cBhvr>
                                        <p:cTn id="46" dur="1" fill="hold">
                                          <p:stCondLst>
                                            <p:cond delay="0"/>
                                          </p:stCondLst>
                                        </p:cTn>
                                        <p:tgtEl>
                                          <p:spTgt spid="2">
                                            <p:txEl>
                                              <p:pRg st="10" end="10"/>
                                            </p:txEl>
                                          </p:spTgt>
                                        </p:tgtEl>
                                        <p:attrNameLst>
                                          <p:attrName>style.visibility</p:attrName>
                                        </p:attrNameLst>
                                      </p:cBhvr>
                                      <p:to>
                                        <p:strVal val="visible"/>
                                      </p:to>
                                    </p:set>
                                    <p:anim calcmode="lin" valueType="num">
                                      <p:cBhvr additive="base">
                                        <p:cTn id="47" dur="500" fill="hold"/>
                                        <p:tgtEl>
                                          <p:spTgt spid="2">
                                            <p:txEl>
                                              <p:pRg st="10" end="10"/>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10" end="10"/>
                                            </p:txEl>
                                          </p:spTgt>
                                        </p:tgtEl>
                                        <p:attrNameLst>
                                          <p:attrName>ppt_y</p:attrName>
                                        </p:attrNameLst>
                                      </p:cBhvr>
                                      <p:tavLst>
                                        <p:tav tm="0">
                                          <p:val>
                                            <p:strVal val="1+#ppt_h/2"/>
                                          </p:val>
                                        </p:tav>
                                        <p:tav tm="100000">
                                          <p:val>
                                            <p:strVal val="#ppt_y"/>
                                          </p:val>
                                        </p:tav>
                                      </p:tavLst>
                                    </p:anim>
                                  </p:childTnLst>
                                </p:cTn>
                              </p:par>
                              <p:par>
                                <p:cTn id="49" presetID="2" presetClass="entr" presetSubtype="4" fill="hold" nodeType="withEffect">
                                  <p:stCondLst>
                                    <p:cond delay="0"/>
                                  </p:stCondLst>
                                  <p:childTnLst>
                                    <p:set>
                                      <p:cBhvr>
                                        <p:cTn id="50" dur="1" fill="hold">
                                          <p:stCondLst>
                                            <p:cond delay="0"/>
                                          </p:stCondLst>
                                        </p:cTn>
                                        <p:tgtEl>
                                          <p:spTgt spid="2">
                                            <p:txEl>
                                              <p:pRg st="11" end="11"/>
                                            </p:txEl>
                                          </p:spTgt>
                                        </p:tgtEl>
                                        <p:attrNameLst>
                                          <p:attrName>style.visibility</p:attrName>
                                        </p:attrNameLst>
                                      </p:cBhvr>
                                      <p:to>
                                        <p:strVal val="visible"/>
                                      </p:to>
                                    </p:set>
                                    <p:anim calcmode="lin" valueType="num">
                                      <p:cBhvr additive="base">
                                        <p:cTn id="51" dur="500" fill="hold"/>
                                        <p:tgtEl>
                                          <p:spTgt spid="2">
                                            <p:txEl>
                                              <p:pRg st="11" end="11"/>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11" end="11"/>
                                            </p:txEl>
                                          </p:spTgt>
                                        </p:tgtEl>
                                        <p:attrNameLst>
                                          <p:attrName>ppt_y</p:attrName>
                                        </p:attrNameLst>
                                      </p:cBhvr>
                                      <p:tavLst>
                                        <p:tav tm="0">
                                          <p:val>
                                            <p:strVal val="1+#ppt_h/2"/>
                                          </p:val>
                                        </p:tav>
                                        <p:tav tm="100000">
                                          <p:val>
                                            <p:strVal val="#ppt_y"/>
                                          </p:val>
                                        </p:tav>
                                      </p:tavLst>
                                    </p:anim>
                                  </p:childTnLst>
                                </p:cTn>
                              </p:par>
                              <p:par>
                                <p:cTn id="53" presetID="2" presetClass="entr" presetSubtype="4" fill="hold" nodeType="withEffect">
                                  <p:stCondLst>
                                    <p:cond delay="0"/>
                                  </p:stCondLst>
                                  <p:childTnLst>
                                    <p:set>
                                      <p:cBhvr>
                                        <p:cTn id="54" dur="1" fill="hold">
                                          <p:stCondLst>
                                            <p:cond delay="0"/>
                                          </p:stCondLst>
                                        </p:cTn>
                                        <p:tgtEl>
                                          <p:spTgt spid="2">
                                            <p:txEl>
                                              <p:pRg st="12" end="12"/>
                                            </p:txEl>
                                          </p:spTgt>
                                        </p:tgtEl>
                                        <p:attrNameLst>
                                          <p:attrName>style.visibility</p:attrName>
                                        </p:attrNameLst>
                                      </p:cBhvr>
                                      <p:to>
                                        <p:strVal val="visible"/>
                                      </p:to>
                                    </p:set>
                                    <p:anim calcmode="lin" valueType="num">
                                      <p:cBhvr additive="base">
                                        <p:cTn id="55" dur="500" fill="hold"/>
                                        <p:tgtEl>
                                          <p:spTgt spid="2">
                                            <p:txEl>
                                              <p:pRg st="12" end="12"/>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12" end="12"/>
                                            </p:txEl>
                                          </p:spTgt>
                                        </p:tgtEl>
                                        <p:attrNameLst>
                                          <p:attrName>ppt_y</p:attrName>
                                        </p:attrNameLst>
                                      </p:cBhvr>
                                      <p:tavLst>
                                        <p:tav tm="0">
                                          <p:val>
                                            <p:strVal val="1+#ppt_h/2"/>
                                          </p:val>
                                        </p:tav>
                                        <p:tav tm="100000">
                                          <p:val>
                                            <p:strVal val="#ppt_y"/>
                                          </p:val>
                                        </p:tav>
                                      </p:tavLst>
                                    </p:anim>
                                  </p:childTnLst>
                                </p:cTn>
                              </p:par>
                              <p:par>
                                <p:cTn id="57" presetID="2" presetClass="entr" presetSubtype="4" fill="hold" nodeType="withEffect">
                                  <p:stCondLst>
                                    <p:cond delay="0"/>
                                  </p:stCondLst>
                                  <p:childTnLst>
                                    <p:set>
                                      <p:cBhvr>
                                        <p:cTn id="58" dur="1" fill="hold">
                                          <p:stCondLst>
                                            <p:cond delay="0"/>
                                          </p:stCondLst>
                                        </p:cTn>
                                        <p:tgtEl>
                                          <p:spTgt spid="2">
                                            <p:txEl>
                                              <p:pRg st="13" end="13"/>
                                            </p:txEl>
                                          </p:spTgt>
                                        </p:tgtEl>
                                        <p:attrNameLst>
                                          <p:attrName>style.visibility</p:attrName>
                                        </p:attrNameLst>
                                      </p:cBhvr>
                                      <p:to>
                                        <p:strVal val="visible"/>
                                      </p:to>
                                    </p:set>
                                    <p:anim calcmode="lin" valueType="num">
                                      <p:cBhvr additive="base">
                                        <p:cTn id="59" dur="500" fill="hold"/>
                                        <p:tgtEl>
                                          <p:spTgt spid="2">
                                            <p:txEl>
                                              <p:pRg st="13" end="13"/>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2">
                                            <p:txEl>
                                              <p:pRg st="13" end="13"/>
                                            </p:txEl>
                                          </p:spTgt>
                                        </p:tgtEl>
                                        <p:attrNameLst>
                                          <p:attrName>ppt_y</p:attrName>
                                        </p:attrNameLst>
                                      </p:cBhvr>
                                      <p:tavLst>
                                        <p:tav tm="0">
                                          <p:val>
                                            <p:strVal val="1+#ppt_h/2"/>
                                          </p:val>
                                        </p:tav>
                                        <p:tav tm="100000">
                                          <p:val>
                                            <p:strVal val="#ppt_y"/>
                                          </p:val>
                                        </p:tav>
                                      </p:tavLst>
                                    </p:anim>
                                  </p:childTnLst>
                                </p:cTn>
                              </p:par>
                              <p:par>
                                <p:cTn id="61" presetID="2" presetClass="entr" presetSubtype="4" fill="hold" nodeType="withEffect">
                                  <p:stCondLst>
                                    <p:cond delay="0"/>
                                  </p:stCondLst>
                                  <p:childTnLst>
                                    <p:set>
                                      <p:cBhvr>
                                        <p:cTn id="62" dur="1" fill="hold">
                                          <p:stCondLst>
                                            <p:cond delay="0"/>
                                          </p:stCondLst>
                                        </p:cTn>
                                        <p:tgtEl>
                                          <p:spTgt spid="2">
                                            <p:txEl>
                                              <p:pRg st="14" end="14"/>
                                            </p:txEl>
                                          </p:spTgt>
                                        </p:tgtEl>
                                        <p:attrNameLst>
                                          <p:attrName>style.visibility</p:attrName>
                                        </p:attrNameLst>
                                      </p:cBhvr>
                                      <p:to>
                                        <p:strVal val="visible"/>
                                      </p:to>
                                    </p:set>
                                    <p:anim calcmode="lin" valueType="num">
                                      <p:cBhvr additive="base">
                                        <p:cTn id="63" dur="500" fill="hold"/>
                                        <p:tgtEl>
                                          <p:spTgt spid="2">
                                            <p:txEl>
                                              <p:pRg st="14" end="14"/>
                                            </p:txEl>
                                          </p:spTgt>
                                        </p:tgtEl>
                                        <p:attrNameLst>
                                          <p:attrName>ppt_x</p:attrName>
                                        </p:attrNameLst>
                                      </p:cBhvr>
                                      <p:tavLst>
                                        <p:tav tm="0">
                                          <p:val>
                                            <p:strVal val="#ppt_x"/>
                                          </p:val>
                                        </p:tav>
                                        <p:tav tm="100000">
                                          <p:val>
                                            <p:strVal val="#ppt_x"/>
                                          </p:val>
                                        </p:tav>
                                      </p:tavLst>
                                    </p:anim>
                                    <p:anim calcmode="lin" valueType="num">
                                      <p:cBhvr additive="base">
                                        <p:cTn id="64" dur="500" fill="hold"/>
                                        <p:tgtEl>
                                          <p:spTgt spid="2">
                                            <p:txEl>
                                              <p:pRg st="14" end="1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752600"/>
            <a:ext cx="8229600" cy="3700272"/>
          </a:xfrm>
        </p:spPr>
        <p:txBody>
          <a:bodyPr>
            <a:normAutofit/>
          </a:bodyPr>
          <a:lstStyle/>
          <a:p>
            <a:pPr>
              <a:buFont typeface="Arial" panose="020B0604020202020204" pitchFamily="34" charset="0"/>
              <a:buChar char="•"/>
            </a:pPr>
            <a:r>
              <a:rPr lang="en-US" sz="2000" dirty="0">
                <a:solidFill>
                  <a:schemeClr val="bg2"/>
                </a:solidFill>
              </a:rPr>
              <a:t>Only answer “Yes,” if you or your spouse, domestic partner, or dependent child(</a:t>
            </a:r>
            <a:r>
              <a:rPr lang="en-US" sz="2000" dirty="0" err="1">
                <a:solidFill>
                  <a:schemeClr val="bg2"/>
                </a:solidFill>
              </a:rPr>
              <a:t>ren</a:t>
            </a:r>
            <a:r>
              <a:rPr lang="en-US" sz="2000" dirty="0">
                <a:solidFill>
                  <a:schemeClr val="bg2"/>
                </a:solidFill>
              </a:rPr>
              <a:t>) had a fiduciary role and/or control over the entity’s management or operations.</a:t>
            </a:r>
          </a:p>
          <a:p>
            <a:pPr lvl="1">
              <a:buFont typeface="Lucida Sans Unicode" panose="020B0602030504020204" pitchFamily="34" charset="0"/>
              <a:buChar char="⁻"/>
            </a:pPr>
            <a:r>
              <a:rPr lang="en-US" sz="2000" dirty="0">
                <a:solidFill>
                  <a:schemeClr val="bg2"/>
                </a:solidFill>
              </a:rPr>
              <a:t>For example:</a:t>
            </a:r>
          </a:p>
          <a:p>
            <a:pPr lvl="2">
              <a:buClr>
                <a:schemeClr val="accent1"/>
              </a:buClr>
              <a:buFont typeface="Wingdings" panose="05000000000000000000" pitchFamily="2" charset="2"/>
              <a:buChar char="Ø"/>
            </a:pPr>
            <a:r>
              <a:rPr lang="en-US" sz="1800" dirty="0">
                <a:solidFill>
                  <a:schemeClr val="bg2"/>
                </a:solidFill>
              </a:rPr>
              <a:t>If you simply volunteered at a soup kitchen, that would not need to be disclosed because you did not have a fiduciary role or control over the organization.</a:t>
            </a:r>
          </a:p>
          <a:p>
            <a:pPr lvl="2">
              <a:buClr>
                <a:schemeClr val="accent1"/>
              </a:buClr>
              <a:buFont typeface="Wingdings" panose="05000000000000000000" pitchFamily="2" charset="2"/>
              <a:buChar char="Ø"/>
            </a:pPr>
            <a:r>
              <a:rPr lang="en-US" sz="1800" dirty="0">
                <a:solidFill>
                  <a:schemeClr val="bg2"/>
                </a:solidFill>
              </a:rPr>
              <a:t>However, if you served as an unpaid Board Member or Treasurer of the soup kitchen, that would need to be disclosed, because you would have served in a formal capacity with some level of control over the organization.</a:t>
            </a:r>
          </a:p>
          <a:p>
            <a:pPr marL="109728" indent="0">
              <a:buNone/>
            </a:pPr>
            <a:endParaRPr lang="en-US" dirty="0">
              <a:solidFill>
                <a:schemeClr val="bg2"/>
              </a:solidFill>
            </a:endParaRPr>
          </a:p>
        </p:txBody>
      </p:sp>
      <p:sp>
        <p:nvSpPr>
          <p:cNvPr id="3" name="Title 2"/>
          <p:cNvSpPr>
            <a:spLocks noGrp="1"/>
          </p:cNvSpPr>
          <p:nvPr>
            <p:ph type="title"/>
          </p:nvPr>
        </p:nvSpPr>
        <p:spPr/>
        <p:txBody>
          <a:bodyPr>
            <a:normAutofit fontScale="90000"/>
          </a:bodyPr>
          <a:lstStyle/>
          <a:p>
            <a:pPr algn="ctr"/>
            <a:r>
              <a:rPr lang="en-US" dirty="0">
                <a:solidFill>
                  <a:schemeClr val="bg2"/>
                </a:solidFill>
              </a:rPr>
              <a:t>Question 3 &amp; 4 (cont’d)</a:t>
            </a:r>
            <a:br>
              <a:rPr lang="en-US" dirty="0">
                <a:solidFill>
                  <a:schemeClr val="bg2"/>
                </a:solidFill>
              </a:rPr>
            </a:br>
            <a:r>
              <a:rPr lang="en-US" dirty="0">
                <a:solidFill>
                  <a:schemeClr val="bg2"/>
                </a:solidFill>
              </a:rPr>
              <a:t>BEGA TIP</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38460011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19200"/>
            <a:ext cx="8229600" cy="4788091"/>
          </a:xfrm>
        </p:spPr>
        <p:txBody>
          <a:bodyPr>
            <a:normAutofit fontScale="77500" lnSpcReduction="20000"/>
          </a:bodyPr>
          <a:lstStyle/>
          <a:p>
            <a:pPr lvl="0">
              <a:buFont typeface="Arial" panose="020B0604020202020204" pitchFamily="34" charset="0"/>
              <a:buChar char="•"/>
            </a:pPr>
            <a:r>
              <a:rPr lang="en-US" sz="2300" b="1" dirty="0">
                <a:solidFill>
                  <a:schemeClr val="bg2"/>
                </a:solidFill>
              </a:rPr>
              <a:t>During 2017, did you have any agreements with a former or current employer, other than with the District of Columbia, for future payments or benefits </a:t>
            </a:r>
            <a:r>
              <a:rPr lang="en-US" sz="2300" b="1" i="1" dirty="0">
                <a:solidFill>
                  <a:schemeClr val="bg2"/>
                </a:solidFill>
              </a:rPr>
              <a:t>(such as separation pay, partnership buyouts, or pension or retirement pay) </a:t>
            </a:r>
            <a:r>
              <a:rPr lang="en-US" sz="2300" b="1" dirty="0">
                <a:solidFill>
                  <a:schemeClr val="bg2"/>
                </a:solidFill>
              </a:rPr>
              <a:t>or for future employment or for a leave of absence?</a:t>
            </a:r>
          </a:p>
          <a:p>
            <a:pPr marL="109728" lvl="0" indent="0">
              <a:buNone/>
            </a:pPr>
            <a:endParaRPr lang="en-US" sz="1600" b="1" dirty="0">
              <a:solidFill>
                <a:schemeClr val="bg2"/>
              </a:solidFill>
            </a:endParaRPr>
          </a:p>
          <a:p>
            <a:pPr marL="568325" lvl="0" indent="434975">
              <a:buFont typeface="Lucida Sans Unicode" panose="020B0602030504020204" pitchFamily="34" charset="0"/>
              <a:buChar char="*"/>
            </a:pPr>
            <a:endParaRPr lang="en-US" sz="1600" dirty="0">
              <a:solidFill>
                <a:schemeClr val="bg2"/>
              </a:solidFill>
            </a:endParaRPr>
          </a:p>
          <a:p>
            <a:pPr marL="109728" indent="0">
              <a:buNone/>
            </a:pPr>
            <a:r>
              <a:rPr lang="en-US" dirty="0">
                <a:solidFill>
                  <a:schemeClr val="bg2"/>
                </a:solidFill>
              </a:rPr>
              <a:t>You need to disclose if you still have a relationship with your former employer</a:t>
            </a:r>
          </a:p>
          <a:p>
            <a:pPr lvl="1">
              <a:buFont typeface="Lucida Sans Unicode" panose="020B0602030504020204" pitchFamily="34" charset="0"/>
              <a:buChar char="⁻"/>
            </a:pPr>
            <a:endParaRPr lang="en-US" dirty="0">
              <a:solidFill>
                <a:schemeClr val="bg2"/>
              </a:solidFill>
            </a:endParaRPr>
          </a:p>
          <a:p>
            <a:pPr lvl="1">
              <a:buFont typeface="Wingdings" panose="05000000000000000000" pitchFamily="2" charset="2"/>
              <a:buChar char="Ø"/>
            </a:pPr>
            <a:r>
              <a:rPr lang="en-US" dirty="0">
                <a:solidFill>
                  <a:schemeClr val="bg2"/>
                </a:solidFill>
              </a:rPr>
              <a:t>You must disclose if you are on a leave of absence, even if the amount of time is undefined</a:t>
            </a:r>
          </a:p>
          <a:p>
            <a:pPr lvl="1">
              <a:buFont typeface="Wingdings" panose="05000000000000000000" pitchFamily="2" charset="2"/>
              <a:buChar char="Ø"/>
            </a:pPr>
            <a:r>
              <a:rPr lang="en-US" dirty="0">
                <a:solidFill>
                  <a:schemeClr val="bg2"/>
                </a:solidFill>
              </a:rPr>
              <a:t>You must disclose if you are owed commissions on an on-going basis</a:t>
            </a:r>
          </a:p>
          <a:p>
            <a:pPr>
              <a:buFont typeface="Arial" panose="020B0604020202020204" pitchFamily="34" charset="0"/>
              <a:buChar char="•"/>
            </a:pPr>
            <a:endParaRPr lang="en-US" dirty="0">
              <a:solidFill>
                <a:schemeClr val="bg2"/>
              </a:solidFill>
            </a:endParaRPr>
          </a:p>
          <a:p>
            <a:pPr marL="109728" indent="0">
              <a:buNone/>
            </a:pPr>
            <a:r>
              <a:rPr lang="en-US" dirty="0">
                <a:solidFill>
                  <a:schemeClr val="bg2"/>
                </a:solidFill>
              </a:rPr>
              <a:t>You do not need to disclose that you are still owed your last paycheck or a future pension, which you already have earned</a:t>
            </a:r>
          </a:p>
          <a:p>
            <a:pPr marL="568325" lvl="0" indent="0">
              <a:buNone/>
            </a:pPr>
            <a:endParaRPr lang="en-US" sz="1600" dirty="0">
              <a:solidFill>
                <a:schemeClr val="bg2"/>
              </a:solidFill>
            </a:endParaRPr>
          </a:p>
          <a:p>
            <a:pPr marL="109728" indent="0">
              <a:buNone/>
            </a:pPr>
            <a:r>
              <a:rPr lang="en-US" dirty="0">
                <a:solidFill>
                  <a:schemeClr val="bg2"/>
                </a:solidFill>
              </a:rPr>
              <a:t>	</a:t>
            </a:r>
          </a:p>
        </p:txBody>
      </p:sp>
      <p:sp>
        <p:nvSpPr>
          <p:cNvPr id="3" name="Title 2"/>
          <p:cNvSpPr>
            <a:spLocks noGrp="1"/>
          </p:cNvSpPr>
          <p:nvPr>
            <p:ph type="title"/>
          </p:nvPr>
        </p:nvSpPr>
        <p:spPr/>
        <p:txBody>
          <a:bodyPr/>
          <a:lstStyle/>
          <a:p>
            <a:pPr algn="ctr"/>
            <a:r>
              <a:rPr lang="en-US" dirty="0">
                <a:solidFill>
                  <a:schemeClr val="bg2"/>
                </a:solidFill>
              </a:rPr>
              <a:t>FDS Questions 5 &amp; 6</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7594968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buFont typeface="Arial" panose="020B0604020202020204" pitchFamily="34" charset="0"/>
              <a:buChar char="•"/>
            </a:pPr>
            <a:r>
              <a:rPr lang="en-US" sz="1800" b="1" dirty="0">
                <a:solidFill>
                  <a:schemeClr val="bg2"/>
                </a:solidFill>
              </a:rPr>
              <a:t>Did you have a beneficial interest in or hold any </a:t>
            </a:r>
            <a:r>
              <a:rPr lang="en-US" sz="1800" b="1" u="sng" dirty="0">
                <a:solidFill>
                  <a:schemeClr val="bg2"/>
                </a:solidFill>
              </a:rPr>
              <a:t>security</a:t>
            </a:r>
            <a:r>
              <a:rPr lang="en-US" sz="1800" b="1" dirty="0">
                <a:solidFill>
                  <a:schemeClr val="bg2"/>
                </a:solidFill>
              </a:rPr>
              <a:t> </a:t>
            </a:r>
            <a:r>
              <a:rPr lang="en-US" sz="1800" b="1" i="1" dirty="0">
                <a:solidFill>
                  <a:schemeClr val="bg2"/>
                </a:solidFill>
              </a:rPr>
              <a:t>(“security” means  stocks (any class),bonds (including savings bonds and tax exempt bonds), stock options, warrants, debentures, obligations, notes (not mortgage  notes), mortgages (not on one's home), investment  interests in limited partnerships, REITs, and such other  evidences of indebtedness and certificates of interest or participation in any profit-sharing agreement as are usually referred to as securities) </a:t>
            </a:r>
            <a:r>
              <a:rPr lang="en-US" sz="1800" b="1" dirty="0">
                <a:solidFill>
                  <a:schemeClr val="bg2"/>
                </a:solidFill>
              </a:rPr>
              <a:t>at the close of 2017 </a:t>
            </a:r>
            <a:r>
              <a:rPr lang="en-US" sz="1800" b="1" u="sng" dirty="0">
                <a:solidFill>
                  <a:schemeClr val="bg2"/>
                </a:solidFill>
              </a:rPr>
              <a:t>that exceeded in the aggregate $1,000 or that produced income of $200 or more?</a:t>
            </a:r>
            <a:r>
              <a:rPr lang="en-US" sz="1800" b="1" dirty="0">
                <a:solidFill>
                  <a:schemeClr val="bg2"/>
                </a:solidFill>
              </a:rPr>
              <a:t> </a:t>
            </a:r>
          </a:p>
          <a:p>
            <a:pPr marL="109728" indent="0">
              <a:buNone/>
            </a:pPr>
            <a:endParaRPr lang="en-US" sz="1600" dirty="0">
              <a:solidFill>
                <a:schemeClr val="bg2"/>
              </a:solidFill>
            </a:endParaRPr>
          </a:p>
          <a:p>
            <a:pPr marL="365125" indent="39688">
              <a:buFont typeface="Lucida Sans Unicode" panose="020B0602030504020204" pitchFamily="34" charset="0"/>
              <a:buChar char="*"/>
            </a:pPr>
            <a:r>
              <a:rPr lang="en-US" sz="1600" dirty="0">
                <a:solidFill>
                  <a:schemeClr val="bg2"/>
                </a:solidFill>
              </a:rPr>
              <a:t>We want to know about your stocks, bonds and other securities that are worth a total of $1,000 or which brought you income over $200 last year and that of your spouse or children. </a:t>
            </a:r>
          </a:p>
          <a:p>
            <a:pPr marL="365125" lvl="0" indent="0">
              <a:buNone/>
            </a:pPr>
            <a:endParaRPr lang="en-US" sz="1600" dirty="0">
              <a:solidFill>
                <a:schemeClr val="bg2"/>
              </a:solidFill>
            </a:endParaRPr>
          </a:p>
        </p:txBody>
      </p:sp>
      <p:sp>
        <p:nvSpPr>
          <p:cNvPr id="3" name="Title 2"/>
          <p:cNvSpPr>
            <a:spLocks noGrp="1"/>
          </p:cNvSpPr>
          <p:nvPr>
            <p:ph type="title"/>
          </p:nvPr>
        </p:nvSpPr>
        <p:spPr/>
        <p:txBody>
          <a:bodyPr/>
          <a:lstStyle/>
          <a:p>
            <a:pPr algn="ctr"/>
            <a:r>
              <a:rPr lang="en-US" dirty="0">
                <a:solidFill>
                  <a:schemeClr val="bg2"/>
                </a:solidFill>
              </a:rPr>
              <a:t>FDS Questions 7 &amp; 8</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26774332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buFont typeface="Wingdings" panose="05000000000000000000" pitchFamily="2" charset="2"/>
              <a:buChar char="Ø"/>
            </a:pPr>
            <a:r>
              <a:rPr lang="en-US" sz="2000" b="1" u="sng" dirty="0">
                <a:solidFill>
                  <a:schemeClr val="bg2"/>
                </a:solidFill>
              </a:rPr>
              <a:t>The answer should include: </a:t>
            </a:r>
          </a:p>
          <a:p>
            <a:pPr lvl="1">
              <a:buFont typeface="Lucida Sans Unicode" panose="020B0602030504020204" pitchFamily="34" charset="0"/>
              <a:buChar char="⁻"/>
            </a:pPr>
            <a:r>
              <a:rPr lang="en-US" sz="2000" dirty="0">
                <a:solidFill>
                  <a:schemeClr val="bg2"/>
                </a:solidFill>
              </a:rPr>
              <a:t>Stocks </a:t>
            </a:r>
          </a:p>
          <a:p>
            <a:pPr lvl="1">
              <a:buFont typeface="Lucida Sans Unicode" panose="020B0602030504020204" pitchFamily="34" charset="0"/>
              <a:buChar char="⁻"/>
            </a:pPr>
            <a:r>
              <a:rPr lang="en-US" sz="2000" dirty="0">
                <a:solidFill>
                  <a:schemeClr val="bg2"/>
                </a:solidFill>
              </a:rPr>
              <a:t>Stock Options</a:t>
            </a:r>
          </a:p>
          <a:p>
            <a:pPr lvl="1">
              <a:buFont typeface="Lucida Sans Unicode" panose="020B0602030504020204" pitchFamily="34" charset="0"/>
              <a:buChar char="⁻"/>
            </a:pPr>
            <a:r>
              <a:rPr lang="en-US" sz="2000" dirty="0">
                <a:solidFill>
                  <a:schemeClr val="bg2"/>
                </a:solidFill>
              </a:rPr>
              <a:t>Securities </a:t>
            </a:r>
          </a:p>
          <a:p>
            <a:pPr lvl="1">
              <a:buFont typeface="Lucida Sans Unicode" panose="020B0602030504020204" pitchFamily="34" charset="0"/>
              <a:buChar char="⁻"/>
            </a:pPr>
            <a:r>
              <a:rPr lang="en-US" sz="2000" dirty="0">
                <a:solidFill>
                  <a:schemeClr val="bg2"/>
                </a:solidFill>
              </a:rPr>
              <a:t>Bonds</a:t>
            </a:r>
          </a:p>
          <a:p>
            <a:pPr lvl="1">
              <a:buFont typeface="Lucida Sans Unicode" panose="020B0602030504020204" pitchFamily="34" charset="0"/>
              <a:buChar char="⁻"/>
            </a:pPr>
            <a:r>
              <a:rPr lang="en-US" sz="2000" dirty="0">
                <a:solidFill>
                  <a:schemeClr val="bg2"/>
                </a:solidFill>
              </a:rPr>
              <a:t>Trusts </a:t>
            </a:r>
          </a:p>
          <a:p>
            <a:pPr>
              <a:buFont typeface="Wingdings" panose="05000000000000000000" pitchFamily="2" charset="2"/>
              <a:buChar char="Ø"/>
            </a:pPr>
            <a:r>
              <a:rPr lang="en-US" sz="2000" b="1" u="sng" dirty="0">
                <a:solidFill>
                  <a:schemeClr val="bg2"/>
                </a:solidFill>
              </a:rPr>
              <a:t>But not:</a:t>
            </a:r>
          </a:p>
          <a:p>
            <a:pPr lvl="1">
              <a:buFont typeface="Lucida Sans Unicode" panose="020B0602030504020204" pitchFamily="34" charset="0"/>
              <a:buChar char="⁻"/>
            </a:pPr>
            <a:r>
              <a:rPr lang="en-US" sz="2000" dirty="0">
                <a:solidFill>
                  <a:schemeClr val="bg2"/>
                </a:solidFill>
              </a:rPr>
              <a:t>Professionally managed collective investment vehicles that pool money from many investors to purchase securities, such as mutual funds, or professionally managed retirement accounts (unless the filer has control over the individual investments).</a:t>
            </a:r>
          </a:p>
          <a:p>
            <a:pPr marL="109728" indent="0">
              <a:buNone/>
            </a:pPr>
            <a:endParaRPr lang="en-US" sz="1400" dirty="0">
              <a:solidFill>
                <a:schemeClr val="bg2"/>
              </a:solidFill>
            </a:endParaRPr>
          </a:p>
        </p:txBody>
      </p:sp>
      <p:sp>
        <p:nvSpPr>
          <p:cNvPr id="3" name="Title 2"/>
          <p:cNvSpPr>
            <a:spLocks noGrp="1"/>
          </p:cNvSpPr>
          <p:nvPr>
            <p:ph type="title"/>
          </p:nvPr>
        </p:nvSpPr>
        <p:spPr/>
        <p:txBody>
          <a:bodyPr/>
          <a:lstStyle/>
          <a:p>
            <a:pPr algn="ctr"/>
            <a:r>
              <a:rPr lang="en-US" dirty="0">
                <a:solidFill>
                  <a:schemeClr val="bg2"/>
                </a:solidFill>
              </a:rPr>
              <a:t>Questions 7 &amp; 8 (cont’d)</a:t>
            </a:r>
          </a:p>
        </p:txBody>
      </p:sp>
      <p:pic>
        <p:nvPicPr>
          <p:cNvPr id="2052" name="Picture 4" descr="C:\Users\jessica.dillion\AppData\Local\Microsoft\Windows\Temporary Internet Files\Content.IE5\IHF57803\Stock-Image-5-Small[1].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191000" y="2057400"/>
            <a:ext cx="2590800" cy="1066800"/>
          </a:xfrm>
          <a:prstGeom prst="rect">
            <a:avLst/>
          </a:prstGeom>
          <a:noFill/>
          <a:extLst>
            <a:ext uri="{909E8E84-426E-40DD-AFC4-6F175D3DCCD1}">
              <a14:hiddenFill xmlns:a14="http://schemas.microsoft.com/office/drawing/2010/main">
                <a:solidFill>
                  <a:srgbClr val="FFFFFF"/>
                </a:solidFill>
              </a14:hiddenFill>
            </a:ext>
          </a:extLst>
        </p:spPr>
      </p:pic>
      <p:pic>
        <p:nvPicPr>
          <p:cNvPr id="10"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3607203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014472"/>
          </a:xfrm>
        </p:spPr>
        <p:txBody>
          <a:bodyPr>
            <a:normAutofit/>
          </a:bodyPr>
          <a:lstStyle/>
          <a:p>
            <a:pPr>
              <a:buFont typeface="Wingdings" panose="05000000000000000000" pitchFamily="2" charset="2"/>
              <a:buChar char="Ø"/>
            </a:pPr>
            <a:r>
              <a:rPr lang="en-US" sz="1800" dirty="0">
                <a:solidFill>
                  <a:schemeClr val="bg2"/>
                </a:solidFill>
              </a:rPr>
              <a:t>A “beneficial interest” is the right to receive benefits held by another party (e.g., a beneficiary of a trust has a beneficial interest in the trust property). </a:t>
            </a:r>
          </a:p>
          <a:p>
            <a:pPr>
              <a:buFont typeface="Wingdings" panose="05000000000000000000" pitchFamily="2" charset="2"/>
              <a:buChar char="Ø"/>
            </a:pPr>
            <a:endParaRPr lang="en-US" sz="1800" dirty="0">
              <a:solidFill>
                <a:schemeClr val="bg2"/>
              </a:solidFill>
            </a:endParaRPr>
          </a:p>
          <a:p>
            <a:pPr>
              <a:buFont typeface="Wingdings" panose="05000000000000000000" pitchFamily="2" charset="2"/>
              <a:buChar char="Ø"/>
            </a:pPr>
            <a:r>
              <a:rPr lang="en-US" sz="1800" dirty="0">
                <a:solidFill>
                  <a:schemeClr val="bg2"/>
                </a:solidFill>
              </a:rPr>
              <a:t>If it would be unduly burdensome to list all of your securities or beneficial interests, you may request a partial waiver from the Board of Ethics by emailing bega-fds@dc.gov. Be sure to explain in your waiver request why answering this question would cause an undue burden.</a:t>
            </a:r>
          </a:p>
          <a:p>
            <a:pPr marL="109728" indent="0">
              <a:buNone/>
            </a:pPr>
            <a:endParaRPr lang="en-US" sz="1800" dirty="0">
              <a:solidFill>
                <a:schemeClr val="bg2"/>
              </a:solidFill>
            </a:endParaRPr>
          </a:p>
        </p:txBody>
      </p:sp>
      <p:sp>
        <p:nvSpPr>
          <p:cNvPr id="3" name="Title 2"/>
          <p:cNvSpPr>
            <a:spLocks noGrp="1"/>
          </p:cNvSpPr>
          <p:nvPr>
            <p:ph type="title"/>
          </p:nvPr>
        </p:nvSpPr>
        <p:spPr>
          <a:xfrm>
            <a:off x="457200" y="457200"/>
            <a:ext cx="8229600" cy="1143000"/>
          </a:xfrm>
        </p:spPr>
        <p:txBody>
          <a:bodyPr>
            <a:normAutofit fontScale="90000"/>
          </a:bodyPr>
          <a:lstStyle/>
          <a:p>
            <a:pPr algn="ctr"/>
            <a:r>
              <a:rPr lang="en-US" dirty="0">
                <a:solidFill>
                  <a:schemeClr val="bg2"/>
                </a:solidFill>
              </a:rPr>
              <a:t>    FDS Questions 7 &amp; 8 (cont’d)</a:t>
            </a:r>
            <a:br>
              <a:rPr lang="en-US" dirty="0">
                <a:solidFill>
                  <a:schemeClr val="bg2"/>
                </a:solidFill>
              </a:rPr>
            </a:br>
            <a:r>
              <a:rPr lang="en-US" dirty="0">
                <a:solidFill>
                  <a:schemeClr val="bg2"/>
                </a:solidFill>
              </a:rPr>
              <a:t>BEGA TIP</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328508318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buFont typeface="Arial" panose="020B0604020202020204" pitchFamily="34" charset="0"/>
              <a:buChar char="•"/>
            </a:pPr>
            <a:r>
              <a:rPr lang="en-US" sz="2000" b="1" dirty="0">
                <a:solidFill>
                  <a:schemeClr val="bg2"/>
                </a:solidFill>
              </a:rPr>
              <a:t>Did your spouse, domestic partner or dependent child(</a:t>
            </a:r>
            <a:r>
              <a:rPr lang="en-US" sz="2000" b="1" dirty="0" err="1">
                <a:solidFill>
                  <a:schemeClr val="bg2"/>
                </a:solidFill>
              </a:rPr>
              <a:t>ren</a:t>
            </a:r>
            <a:r>
              <a:rPr lang="en-US" sz="2000" b="1" dirty="0">
                <a:solidFill>
                  <a:schemeClr val="bg2"/>
                </a:solidFill>
              </a:rPr>
              <a:t>) owe any entity or person </a:t>
            </a:r>
            <a:r>
              <a:rPr lang="en-US" sz="2000" b="1" i="1" dirty="0">
                <a:solidFill>
                  <a:schemeClr val="bg2"/>
                </a:solidFill>
              </a:rPr>
              <a:t>(other than a member of their immediate  family) </a:t>
            </a:r>
            <a:r>
              <a:rPr lang="en-US" sz="2000" b="1" dirty="0">
                <a:solidFill>
                  <a:schemeClr val="bg2"/>
                </a:solidFill>
              </a:rPr>
              <a:t>$1,000 or more, </a:t>
            </a:r>
            <a:r>
              <a:rPr lang="en-US" sz="2000" b="1" i="1" dirty="0">
                <a:solidFill>
                  <a:schemeClr val="bg2"/>
                </a:solidFill>
              </a:rPr>
              <a:t>(excluding: mortgages on your personal residence, student loans, automobile loans, credit card accounts or other revolving credit, and other loans from a federal or state insured or regulated financial institution)</a:t>
            </a:r>
            <a:r>
              <a:rPr lang="en-US" sz="2000" b="1" dirty="0">
                <a:solidFill>
                  <a:schemeClr val="bg2"/>
                </a:solidFill>
              </a:rPr>
              <a:t> during 2017?</a:t>
            </a:r>
          </a:p>
          <a:p>
            <a:pPr marL="365125" indent="39688" defTabSz="685800">
              <a:buFont typeface="Lucida Sans Unicode" panose="020B0602030504020204" pitchFamily="34" charset="0"/>
              <a:buChar char="*"/>
            </a:pPr>
            <a:r>
              <a:rPr lang="en-US" sz="1600" dirty="0">
                <a:solidFill>
                  <a:schemeClr val="bg2"/>
                </a:solidFill>
              </a:rPr>
              <a:t>	We want to know about any personal loans or debts you, your spouse, or your children may have (excluding: mortgages on your personal residence, student loans, automobile loans, credit card accounts or other revolving credit, and other loans from a federal or state insured or regulated financial institution) during 2017?</a:t>
            </a:r>
          </a:p>
          <a:p>
            <a:pPr marL="365125" indent="0">
              <a:buNone/>
            </a:pPr>
            <a:endParaRPr lang="en-US" sz="1400" dirty="0">
              <a:solidFill>
                <a:schemeClr val="bg2"/>
              </a:solidFill>
            </a:endParaRPr>
          </a:p>
        </p:txBody>
      </p:sp>
      <p:sp>
        <p:nvSpPr>
          <p:cNvPr id="3" name="Title 2"/>
          <p:cNvSpPr>
            <a:spLocks noGrp="1"/>
          </p:cNvSpPr>
          <p:nvPr>
            <p:ph type="title"/>
          </p:nvPr>
        </p:nvSpPr>
        <p:spPr/>
        <p:txBody>
          <a:bodyPr/>
          <a:lstStyle/>
          <a:p>
            <a:pPr algn="ctr"/>
            <a:r>
              <a:rPr lang="en-US" dirty="0">
                <a:solidFill>
                  <a:schemeClr val="bg2"/>
                </a:solidFill>
              </a:rPr>
              <a:t>FDS Questions 9 &amp; 10</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409805876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lvl="0">
              <a:buFont typeface="Arial" panose="020B0604020202020204" pitchFamily="34" charset="0"/>
              <a:buChar char="•"/>
            </a:pPr>
            <a:r>
              <a:rPr lang="en-US" sz="2000" b="1" dirty="0">
                <a:solidFill>
                  <a:schemeClr val="bg2"/>
                </a:solidFill>
              </a:rPr>
              <a:t>Did you have an interest in any real property located in the District of Columbia during 2017 </a:t>
            </a:r>
            <a:r>
              <a:rPr lang="en-US" sz="2000" b="1" i="1" dirty="0">
                <a:solidFill>
                  <a:schemeClr val="bg2"/>
                </a:solidFill>
              </a:rPr>
              <a:t>aside from your primary personal residence</a:t>
            </a:r>
            <a:r>
              <a:rPr lang="en-US" sz="2000" b="1" dirty="0">
                <a:solidFill>
                  <a:schemeClr val="bg2"/>
                </a:solidFill>
              </a:rPr>
              <a:t>, where your interest had a fair market value of more than $1,000, or where the property produced income of $200 or more?</a:t>
            </a:r>
          </a:p>
          <a:p>
            <a:pPr marL="109728" lvl="0" indent="0">
              <a:buNone/>
            </a:pPr>
            <a:endParaRPr lang="en-US" sz="2000" b="1" dirty="0">
              <a:solidFill>
                <a:schemeClr val="bg2"/>
              </a:solidFill>
            </a:endParaRPr>
          </a:p>
          <a:p>
            <a:pPr marL="1174750" indent="-285750" defTabSz="290513">
              <a:buFont typeface="Lucida Sans Unicode" panose="020B0602030504020204" pitchFamily="34" charset="0"/>
              <a:buChar char="*"/>
              <a:tabLst>
                <a:tab pos="1143000" algn="l"/>
              </a:tabLst>
            </a:pPr>
            <a:r>
              <a:rPr lang="en-US" sz="1600" dirty="0">
                <a:solidFill>
                  <a:schemeClr val="bg2"/>
                </a:solidFill>
              </a:rPr>
              <a:t>We want to know about any property you, your spouse, or your children own or have interest in within the District, where your interest had a fair market value of more than $1,000, or where the property produced income of $200 or more? </a:t>
            </a:r>
          </a:p>
          <a:p>
            <a:pPr marL="889000" indent="0" defTabSz="290513">
              <a:buNone/>
              <a:tabLst>
                <a:tab pos="1143000" algn="l"/>
              </a:tabLst>
            </a:pPr>
            <a:endParaRPr lang="en-US" sz="1600" dirty="0">
              <a:solidFill>
                <a:schemeClr val="bg2"/>
              </a:solidFill>
            </a:endParaRPr>
          </a:p>
          <a:p>
            <a:pPr lvl="1">
              <a:buFont typeface="Wingdings" panose="05000000000000000000" pitchFamily="2" charset="2"/>
              <a:buChar char="Ø"/>
            </a:pPr>
            <a:r>
              <a:rPr lang="en-US" sz="1600" b="1" dirty="0">
                <a:solidFill>
                  <a:schemeClr val="bg2"/>
                </a:solidFill>
              </a:rPr>
              <a:t>NOTE: </a:t>
            </a:r>
            <a:r>
              <a:rPr lang="en-US" sz="1600" dirty="0">
                <a:solidFill>
                  <a:schemeClr val="bg2"/>
                </a:solidFill>
              </a:rPr>
              <a:t>The filer should </a:t>
            </a:r>
            <a:r>
              <a:rPr lang="en-US" sz="1600" b="1" u="sng" dirty="0">
                <a:solidFill>
                  <a:schemeClr val="bg2"/>
                </a:solidFill>
              </a:rPr>
              <a:t>not</a:t>
            </a:r>
            <a:r>
              <a:rPr lang="en-US" sz="1600" dirty="0">
                <a:solidFill>
                  <a:schemeClr val="bg2"/>
                </a:solidFill>
              </a:rPr>
              <a:t> include his or her personal residence.</a:t>
            </a:r>
          </a:p>
          <a:p>
            <a:pPr lvl="1">
              <a:buFont typeface="Wingdings" panose="05000000000000000000" pitchFamily="2" charset="2"/>
              <a:buChar char="Ø"/>
            </a:pPr>
            <a:r>
              <a:rPr lang="en-US" sz="1600" dirty="0">
                <a:solidFill>
                  <a:schemeClr val="bg2"/>
                </a:solidFill>
              </a:rPr>
              <a:t>Please include properties that were willed or gifted to you</a:t>
            </a:r>
          </a:p>
          <a:p>
            <a:pPr marL="365125" lvl="0" indent="320675" defTabSz="114300">
              <a:buFont typeface="Lucida Sans Unicode" panose="020B0602030504020204" pitchFamily="34" charset="0"/>
              <a:buChar char="*"/>
              <a:tabLst>
                <a:tab pos="685800" algn="l"/>
              </a:tabLst>
            </a:pPr>
            <a:endParaRPr lang="en-US" sz="1600" dirty="0">
              <a:solidFill>
                <a:schemeClr val="bg2"/>
              </a:solidFill>
            </a:endParaRPr>
          </a:p>
        </p:txBody>
      </p:sp>
      <p:sp>
        <p:nvSpPr>
          <p:cNvPr id="3" name="Title 2"/>
          <p:cNvSpPr>
            <a:spLocks noGrp="1"/>
          </p:cNvSpPr>
          <p:nvPr>
            <p:ph type="title"/>
          </p:nvPr>
        </p:nvSpPr>
        <p:spPr/>
        <p:txBody>
          <a:bodyPr/>
          <a:lstStyle/>
          <a:p>
            <a:pPr algn="ctr"/>
            <a:r>
              <a:rPr lang="en-US" dirty="0">
                <a:solidFill>
                  <a:schemeClr val="bg2"/>
                </a:solidFill>
                <a:effectLst>
                  <a:outerShdw blurRad="38100" dist="38100" dir="2700000" algn="tl">
                    <a:srgbClr val="000000">
                      <a:alpha val="43137"/>
                    </a:srgbClr>
                  </a:outerShdw>
                </a:effectLst>
              </a:rPr>
              <a:t>FDS Questions 11 &amp; 12</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29957764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676400"/>
            <a:ext cx="8229600" cy="4525963"/>
          </a:xfrm>
        </p:spPr>
        <p:txBody>
          <a:bodyPr>
            <a:normAutofit/>
          </a:bodyPr>
          <a:lstStyle/>
          <a:p>
            <a:pPr>
              <a:buFont typeface="Wingdings" panose="05000000000000000000" pitchFamily="2" charset="2"/>
              <a:buChar char="Ø"/>
            </a:pPr>
            <a:r>
              <a:rPr lang="en-US" sz="2000" dirty="0">
                <a:solidFill>
                  <a:schemeClr val="bg2"/>
                </a:solidFill>
              </a:rPr>
              <a:t>A place is your primary personal residence if it is the main place you live. If you have more than one residence, generally, the one you use most of the time is your primary personal residence. Do not include residences that you do not own, but rent. </a:t>
            </a:r>
          </a:p>
          <a:p>
            <a:pPr marL="109728" indent="0">
              <a:buNone/>
            </a:pPr>
            <a:endParaRPr lang="en-US" sz="2000" dirty="0">
              <a:solidFill>
                <a:schemeClr val="bg2"/>
              </a:solidFill>
            </a:endParaRPr>
          </a:p>
          <a:p>
            <a:pPr>
              <a:buFont typeface="Wingdings" panose="05000000000000000000" pitchFamily="2" charset="2"/>
              <a:buChar char="Ø"/>
            </a:pPr>
            <a:r>
              <a:rPr lang="en-US" sz="2000" dirty="0">
                <a:solidFill>
                  <a:schemeClr val="bg2"/>
                </a:solidFill>
              </a:rPr>
              <a:t>Real property is defined as land and immovable property on land such as buildings. A boat is not considered real property. Vehicles and motorcycles are not considered real property.</a:t>
            </a:r>
          </a:p>
          <a:p>
            <a:pPr marL="109728" indent="0">
              <a:buNone/>
            </a:pPr>
            <a:endParaRPr lang="en-US" sz="2000" dirty="0">
              <a:solidFill>
                <a:schemeClr val="bg2"/>
              </a:solidFill>
            </a:endParaRPr>
          </a:p>
          <a:p>
            <a:pPr>
              <a:buFont typeface="Wingdings" panose="05000000000000000000" pitchFamily="2" charset="2"/>
              <a:buChar char="Ø"/>
            </a:pPr>
            <a:r>
              <a:rPr lang="en-US" sz="2000" dirty="0">
                <a:solidFill>
                  <a:schemeClr val="bg2"/>
                </a:solidFill>
              </a:rPr>
              <a:t>And remember – this question is only asking about real property located in the District.</a:t>
            </a:r>
          </a:p>
          <a:p>
            <a:pPr>
              <a:buFont typeface="Wingdings" panose="05000000000000000000" pitchFamily="2" charset="2"/>
              <a:buChar char="Ø"/>
            </a:pPr>
            <a:endParaRPr lang="en-US" sz="2400" dirty="0">
              <a:solidFill>
                <a:schemeClr val="bg2"/>
              </a:solidFill>
            </a:endParaRPr>
          </a:p>
        </p:txBody>
      </p:sp>
      <p:sp>
        <p:nvSpPr>
          <p:cNvPr id="3" name="Title 2"/>
          <p:cNvSpPr>
            <a:spLocks noGrp="1"/>
          </p:cNvSpPr>
          <p:nvPr>
            <p:ph type="title"/>
          </p:nvPr>
        </p:nvSpPr>
        <p:spPr>
          <a:xfrm>
            <a:off x="304800" y="152400"/>
            <a:ext cx="8534400" cy="1143000"/>
          </a:xfrm>
        </p:spPr>
        <p:txBody>
          <a:bodyPr>
            <a:normAutofit fontScale="90000"/>
          </a:bodyPr>
          <a:lstStyle/>
          <a:p>
            <a:pPr algn="ctr"/>
            <a:br>
              <a:rPr lang="en-US" dirty="0">
                <a:solidFill>
                  <a:schemeClr val="bg2"/>
                </a:solidFill>
              </a:rPr>
            </a:br>
            <a:r>
              <a:rPr lang="en-US" dirty="0">
                <a:solidFill>
                  <a:schemeClr val="bg2"/>
                </a:solidFill>
              </a:rPr>
              <a:t>      FDS Questions 11 &amp; 12 (cont’d)</a:t>
            </a:r>
            <a:br>
              <a:rPr lang="en-US" dirty="0">
                <a:solidFill>
                  <a:schemeClr val="bg2"/>
                </a:solidFill>
              </a:rPr>
            </a:br>
            <a:r>
              <a:rPr lang="en-US" dirty="0">
                <a:solidFill>
                  <a:schemeClr val="bg2"/>
                </a:solidFill>
              </a:rPr>
              <a:t>BEGA TIP</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34034338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lvl="0">
              <a:buFont typeface="Arial" panose="020B0604020202020204" pitchFamily="34" charset="0"/>
              <a:buChar char="•"/>
            </a:pPr>
            <a:r>
              <a:rPr lang="en-US" sz="1600" b="1" dirty="0">
                <a:solidFill>
                  <a:schemeClr val="bg2"/>
                </a:solidFill>
              </a:rPr>
              <a:t>Do you hold any professional or occupational licenses issued by the District of Columbia government (i.e., are you licensed to practice law in the District of Columbia, or are you licensed by the District’s Department of Health, the District’s Department of Consumer and Regulatory Affairs, the District’s Department of Mental Health, the District’s Department of Insurance Securities and Banking, the Metropolitan Police Department, the District’s Occupational and Professional Licensing Administration, etc.)?</a:t>
            </a:r>
          </a:p>
          <a:p>
            <a:pPr marL="109728" indent="0">
              <a:buNone/>
            </a:pPr>
            <a:endParaRPr lang="en-US" sz="1600" dirty="0">
              <a:solidFill>
                <a:schemeClr val="bg2"/>
              </a:solidFill>
            </a:endParaRPr>
          </a:p>
          <a:p>
            <a:pPr>
              <a:buFont typeface="Lucida Sans Unicode" panose="020B0602030504020204" pitchFamily="34" charset="0"/>
              <a:buChar char="*"/>
            </a:pPr>
            <a:r>
              <a:rPr lang="en-US" sz="1900" dirty="0">
                <a:solidFill>
                  <a:schemeClr val="bg2"/>
                </a:solidFill>
              </a:rPr>
              <a:t>We want to know about any professional licenses you, your spouse, or your children hold</a:t>
            </a:r>
          </a:p>
          <a:p>
            <a:pPr lvl="1"/>
            <a:r>
              <a:rPr lang="en-US" sz="1700" dirty="0">
                <a:solidFill>
                  <a:schemeClr val="bg2"/>
                </a:solidFill>
              </a:rPr>
              <a:t>For example, are you licensed to practice law in the District of Columbia, or are you licensed by the District’s Department of Health, the District’s Department of Consumer and Regulatory Affairs, the District’s Department of Mental Health, the District’s Department of Insurance Securities and Banking, the Metropolitan Police Department, the District’s Occupational and Professional Licensing Administration, </a:t>
            </a:r>
            <a:r>
              <a:rPr lang="en-US" sz="1700" dirty="0" err="1">
                <a:solidFill>
                  <a:schemeClr val="bg2"/>
                </a:solidFill>
              </a:rPr>
              <a:t>etc</a:t>
            </a:r>
            <a:r>
              <a:rPr lang="en-US" sz="1700" dirty="0">
                <a:solidFill>
                  <a:schemeClr val="bg2"/>
                </a:solidFill>
              </a:rPr>
              <a:t>?</a:t>
            </a:r>
          </a:p>
          <a:p>
            <a:pPr lvl="1"/>
            <a:r>
              <a:rPr lang="en-US" sz="1700" dirty="0">
                <a:solidFill>
                  <a:schemeClr val="bg2"/>
                </a:solidFill>
              </a:rPr>
              <a:t>Please list the type of license and the granting entity</a:t>
            </a:r>
          </a:p>
          <a:p>
            <a:pPr marL="109728" indent="0">
              <a:buNone/>
            </a:pPr>
            <a:endParaRPr lang="en-US" sz="1600" dirty="0">
              <a:solidFill>
                <a:schemeClr val="bg2"/>
              </a:solidFill>
            </a:endParaRPr>
          </a:p>
        </p:txBody>
      </p:sp>
      <p:sp>
        <p:nvSpPr>
          <p:cNvPr id="3" name="Title 2"/>
          <p:cNvSpPr>
            <a:spLocks noGrp="1"/>
          </p:cNvSpPr>
          <p:nvPr>
            <p:ph type="title"/>
          </p:nvPr>
        </p:nvSpPr>
        <p:spPr/>
        <p:txBody>
          <a:bodyPr/>
          <a:lstStyle/>
          <a:p>
            <a:pPr algn="ctr"/>
            <a:r>
              <a:rPr lang="en-US" dirty="0">
                <a:solidFill>
                  <a:schemeClr val="bg2"/>
                </a:solidFill>
              </a:rPr>
              <a:t>FDS Questions 13 &amp; 14</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41707127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1828800" y="1600200"/>
            <a:ext cx="5943600" cy="3014472"/>
          </a:xfrm>
        </p:spPr>
        <p:txBody>
          <a:bodyPr>
            <a:normAutofit/>
          </a:bodyPr>
          <a:lstStyle/>
          <a:p>
            <a:pPr>
              <a:buFont typeface="Wingdings" panose="05000000000000000000" pitchFamily="2" charset="2"/>
              <a:buChar char="Ø"/>
            </a:pPr>
            <a:r>
              <a:rPr lang="en-US" dirty="0">
                <a:solidFill>
                  <a:schemeClr val="bg2"/>
                </a:solidFill>
              </a:rPr>
              <a:t>You must list the following:</a:t>
            </a:r>
          </a:p>
          <a:p>
            <a:pPr lvl="1">
              <a:buFont typeface="Arial" panose="020B0604020202020204" pitchFamily="34" charset="0"/>
              <a:buChar char="•"/>
            </a:pPr>
            <a:r>
              <a:rPr lang="en-US" dirty="0">
                <a:solidFill>
                  <a:schemeClr val="bg2"/>
                </a:solidFill>
              </a:rPr>
              <a:t>D.C. law license</a:t>
            </a:r>
          </a:p>
          <a:p>
            <a:pPr lvl="1">
              <a:buFont typeface="Arial" panose="020B0604020202020204" pitchFamily="34" charset="0"/>
              <a:buChar char="•"/>
            </a:pPr>
            <a:r>
              <a:rPr lang="en-US" dirty="0">
                <a:solidFill>
                  <a:schemeClr val="bg2"/>
                </a:solidFill>
              </a:rPr>
              <a:t>D.C. notary commission</a:t>
            </a:r>
          </a:p>
          <a:p>
            <a:pPr lvl="1">
              <a:buFont typeface="Arial" panose="020B0604020202020204" pitchFamily="34" charset="0"/>
              <a:buChar char="•"/>
            </a:pPr>
            <a:r>
              <a:rPr lang="en-US" dirty="0">
                <a:solidFill>
                  <a:schemeClr val="bg2"/>
                </a:solidFill>
              </a:rPr>
              <a:t>D.C. electrical or plumbing license</a:t>
            </a:r>
          </a:p>
          <a:p>
            <a:pPr lvl="1">
              <a:buFont typeface="Arial" panose="020B0604020202020204" pitchFamily="34" charset="0"/>
              <a:buChar char="•"/>
            </a:pPr>
            <a:r>
              <a:rPr lang="en-US" dirty="0">
                <a:solidFill>
                  <a:schemeClr val="bg2"/>
                </a:solidFill>
              </a:rPr>
              <a:t>D.C. Certified Public Accountant</a:t>
            </a:r>
          </a:p>
          <a:p>
            <a:pPr lvl="1">
              <a:buFont typeface="Arial" panose="020B0604020202020204" pitchFamily="34" charset="0"/>
              <a:buChar char="•"/>
            </a:pPr>
            <a:r>
              <a:rPr lang="en-US" dirty="0">
                <a:solidFill>
                  <a:schemeClr val="bg2"/>
                </a:solidFill>
              </a:rPr>
              <a:t>D.C. medical license</a:t>
            </a:r>
          </a:p>
          <a:p>
            <a:pPr lvl="1">
              <a:buFont typeface="Arial" panose="020B0604020202020204" pitchFamily="34" charset="0"/>
              <a:buChar char="•"/>
            </a:pPr>
            <a:r>
              <a:rPr lang="en-US" dirty="0">
                <a:solidFill>
                  <a:schemeClr val="bg2"/>
                </a:solidFill>
              </a:rPr>
              <a:t>D.C. realtor’s license</a:t>
            </a:r>
          </a:p>
          <a:p>
            <a:pPr marL="109728" indent="0">
              <a:buNone/>
            </a:pPr>
            <a:endParaRPr lang="en-US" dirty="0">
              <a:solidFill>
                <a:schemeClr val="bg2"/>
              </a:solidFill>
            </a:endParaRPr>
          </a:p>
        </p:txBody>
      </p:sp>
      <p:sp>
        <p:nvSpPr>
          <p:cNvPr id="3" name="Title 2"/>
          <p:cNvSpPr>
            <a:spLocks noGrp="1"/>
          </p:cNvSpPr>
          <p:nvPr>
            <p:ph type="title"/>
          </p:nvPr>
        </p:nvSpPr>
        <p:spPr>
          <a:xfrm>
            <a:off x="908538" y="381000"/>
            <a:ext cx="8229600" cy="1447800"/>
          </a:xfrm>
        </p:spPr>
        <p:txBody>
          <a:bodyPr>
            <a:normAutofit/>
          </a:bodyPr>
          <a:lstStyle/>
          <a:p>
            <a:pPr algn="ctr"/>
            <a:r>
              <a:rPr lang="en-US" dirty="0">
                <a:solidFill>
                  <a:schemeClr val="bg2"/>
                </a:solidFill>
              </a:rPr>
              <a:t>  </a:t>
            </a:r>
            <a:r>
              <a:rPr lang="en-US" sz="3600" dirty="0">
                <a:solidFill>
                  <a:schemeClr val="bg2"/>
                </a:solidFill>
              </a:rPr>
              <a:t>FDS Questions 13 &amp; 14 (cont’d)</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11760225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b="1" dirty="0">
                <a:solidFill>
                  <a:schemeClr val="bg2"/>
                </a:solidFill>
              </a:rPr>
              <a:t>BEGA’s Financial Disclosure Authority:</a:t>
            </a:r>
          </a:p>
          <a:p>
            <a:pPr marL="621157" lvl="1" indent="39688">
              <a:buFont typeface="Arial" panose="020B0604020202020204" pitchFamily="34" charset="0"/>
              <a:buChar char="•"/>
            </a:pPr>
            <a:r>
              <a:rPr lang="en-US" dirty="0">
                <a:solidFill>
                  <a:schemeClr val="bg2"/>
                </a:solidFill>
              </a:rPr>
              <a:t>D.C. Code § 1-1162.24(a)(1)</a:t>
            </a:r>
          </a:p>
          <a:p>
            <a:pPr marL="621157" lvl="1" indent="39688">
              <a:buFont typeface="Arial" panose="020B0604020202020204" pitchFamily="34" charset="0"/>
              <a:buChar char="•"/>
            </a:pPr>
            <a:r>
              <a:rPr lang="en-US" dirty="0">
                <a:solidFill>
                  <a:schemeClr val="bg2"/>
                </a:solidFill>
              </a:rPr>
              <a:t>D.C Code § 1-1162.25(a)</a:t>
            </a:r>
          </a:p>
          <a:p>
            <a:pPr marL="621157" lvl="1" indent="39688">
              <a:buFont typeface="Arial" panose="020B0604020202020204" pitchFamily="34" charset="0"/>
              <a:buChar char="•"/>
            </a:pPr>
            <a:r>
              <a:rPr lang="en-US" dirty="0">
                <a:solidFill>
                  <a:schemeClr val="bg2"/>
                </a:solidFill>
              </a:rPr>
              <a:t>DPM § 1810.1, </a:t>
            </a:r>
            <a:r>
              <a:rPr lang="en-US" i="1" dirty="0">
                <a:solidFill>
                  <a:schemeClr val="bg2"/>
                </a:solidFill>
              </a:rPr>
              <a:t>et seq.</a:t>
            </a:r>
          </a:p>
          <a:p>
            <a:pPr marL="621157" lvl="1" indent="0">
              <a:buNone/>
            </a:pPr>
            <a:endParaRPr lang="en-US" b="1" i="1" dirty="0">
              <a:solidFill>
                <a:schemeClr val="bg2"/>
              </a:solidFill>
            </a:endParaRPr>
          </a:p>
        </p:txBody>
      </p:sp>
      <p:sp>
        <p:nvSpPr>
          <p:cNvPr id="3" name="Title 2"/>
          <p:cNvSpPr>
            <a:spLocks noGrp="1"/>
          </p:cNvSpPr>
          <p:nvPr>
            <p:ph type="title"/>
          </p:nvPr>
        </p:nvSpPr>
        <p:spPr>
          <a:xfrm>
            <a:off x="1600200" y="381000"/>
            <a:ext cx="7529146" cy="1143000"/>
          </a:xfrm>
        </p:spPr>
        <p:txBody>
          <a:bodyPr>
            <a:normAutofit fontScale="90000"/>
          </a:bodyPr>
          <a:lstStyle/>
          <a:p>
            <a:r>
              <a:rPr lang="en-US" dirty="0">
                <a:solidFill>
                  <a:schemeClr val="bg2"/>
                </a:solidFill>
              </a:rPr>
              <a:t>PART 1: Background on Financial Disclosure</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723"/>
            <a:ext cx="1460500" cy="1143000"/>
          </a:xfrm>
          <a:prstGeom prst="rect">
            <a:avLst/>
          </a:prstGeom>
        </p:spPr>
      </p:pic>
    </p:spTree>
    <p:extLst>
      <p:ext uri="{BB962C8B-B14F-4D97-AF65-F5344CB8AC3E}">
        <p14:creationId xmlns:p14="http://schemas.microsoft.com/office/powerpoint/2010/main" val="891632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Effect transition="in" filter="fade">
                                      <p:cBhvr>
                                        <p:cTn id="7" dur="1000"/>
                                        <p:tgtEl>
                                          <p:spTgt spid="2">
                                            <p:txEl>
                                              <p:pRg st="1" end="1"/>
                                            </p:txEl>
                                          </p:spTgt>
                                        </p:tgtEl>
                                      </p:cBhvr>
                                    </p:animEffect>
                                    <p:anim calcmode="lin" valueType="num">
                                      <p:cBhvr>
                                        <p:cTn id="8" dur="1000" fill="hold"/>
                                        <p:tgtEl>
                                          <p:spTgt spid="2">
                                            <p:txEl>
                                              <p:pRg st="1" end="1"/>
                                            </p:txEl>
                                          </p:spTgt>
                                        </p:tgtEl>
                                        <p:attrNameLst>
                                          <p:attrName>ppt_x</p:attrName>
                                        </p:attrNameLst>
                                      </p:cBhvr>
                                      <p:tavLst>
                                        <p:tav tm="0">
                                          <p:val>
                                            <p:strVal val="#ppt_x"/>
                                          </p:val>
                                        </p:tav>
                                        <p:tav tm="100000">
                                          <p:val>
                                            <p:strVal val="#ppt_x"/>
                                          </p:val>
                                        </p:tav>
                                      </p:tavLst>
                                    </p:anim>
                                    <p:anim calcmode="lin" valueType="num">
                                      <p:cBhvr>
                                        <p:cTn id="9" dur="1000" fill="hold"/>
                                        <p:tgtEl>
                                          <p:spTgt spid="2">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2">
                                            <p:txEl>
                                              <p:pRg st="2" end="2"/>
                                            </p:txEl>
                                          </p:spTgt>
                                        </p:tgtEl>
                                        <p:attrNameLst>
                                          <p:attrName>style.visibility</p:attrName>
                                        </p:attrNameLst>
                                      </p:cBhvr>
                                      <p:to>
                                        <p:strVal val="visible"/>
                                      </p:to>
                                    </p:set>
                                    <p:animEffect transition="in" filter="fade">
                                      <p:cBhvr>
                                        <p:cTn id="14" dur="1000"/>
                                        <p:tgtEl>
                                          <p:spTgt spid="2">
                                            <p:txEl>
                                              <p:pRg st="2" end="2"/>
                                            </p:txEl>
                                          </p:spTgt>
                                        </p:tgtEl>
                                      </p:cBhvr>
                                    </p:animEffect>
                                    <p:anim calcmode="lin" valueType="num">
                                      <p:cBhvr>
                                        <p:cTn id="15" dur="1000" fill="hold"/>
                                        <p:tgtEl>
                                          <p:spTgt spid="2">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2">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Effect transition="in" filter="fade">
                                      <p:cBhvr>
                                        <p:cTn id="21" dur="1000"/>
                                        <p:tgtEl>
                                          <p:spTgt spid="2">
                                            <p:txEl>
                                              <p:pRg st="3" end="3"/>
                                            </p:txEl>
                                          </p:spTgt>
                                        </p:tgtEl>
                                      </p:cBhvr>
                                    </p:animEffect>
                                    <p:anim calcmode="lin" valueType="num">
                                      <p:cBhvr>
                                        <p:cTn id="22" dur="1000" fill="hold"/>
                                        <p:tgtEl>
                                          <p:spTgt spid="2">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2">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Wingdings" panose="05000000000000000000" pitchFamily="2" charset="2"/>
              <a:buChar char="Ø"/>
            </a:pPr>
            <a:r>
              <a:rPr lang="en-US" dirty="0">
                <a:solidFill>
                  <a:schemeClr val="bg2"/>
                </a:solidFill>
              </a:rPr>
              <a:t>Only include licenses that were issued by the District. </a:t>
            </a:r>
          </a:p>
          <a:p>
            <a:pPr>
              <a:buFont typeface="Wingdings" panose="05000000000000000000" pitchFamily="2" charset="2"/>
              <a:buChar char="Ø"/>
            </a:pPr>
            <a:r>
              <a:rPr lang="en-US" dirty="0">
                <a:solidFill>
                  <a:schemeClr val="bg2"/>
                </a:solidFill>
              </a:rPr>
              <a:t>Do not include professional or occupational licenses that were issued outside of the District. </a:t>
            </a:r>
          </a:p>
          <a:p>
            <a:pPr lvl="1">
              <a:buFont typeface="Arial" panose="020B0604020202020204" pitchFamily="34" charset="0"/>
              <a:buChar char="•"/>
            </a:pPr>
            <a:r>
              <a:rPr lang="en-US" dirty="0">
                <a:solidFill>
                  <a:schemeClr val="bg2"/>
                </a:solidFill>
              </a:rPr>
              <a:t>e.g., Maryland real estate license.</a:t>
            </a:r>
          </a:p>
          <a:p>
            <a:pPr marL="109728" indent="0">
              <a:buNone/>
            </a:pPr>
            <a:endParaRPr lang="en-US" dirty="0">
              <a:solidFill>
                <a:schemeClr val="bg2"/>
              </a:solidFill>
            </a:endParaRPr>
          </a:p>
        </p:txBody>
      </p:sp>
      <p:sp>
        <p:nvSpPr>
          <p:cNvPr id="3" name="Title 2"/>
          <p:cNvSpPr>
            <a:spLocks noGrp="1"/>
          </p:cNvSpPr>
          <p:nvPr>
            <p:ph type="title"/>
          </p:nvPr>
        </p:nvSpPr>
        <p:spPr/>
        <p:txBody>
          <a:bodyPr>
            <a:normAutofit fontScale="90000"/>
          </a:bodyPr>
          <a:lstStyle/>
          <a:p>
            <a:pPr algn="ctr"/>
            <a:r>
              <a:rPr lang="en-US" dirty="0">
                <a:solidFill>
                  <a:schemeClr val="bg2"/>
                </a:solidFill>
              </a:rPr>
              <a:t>Questions 13 &amp; 14 (cont’d)</a:t>
            </a:r>
            <a:br>
              <a:rPr lang="en-US" dirty="0">
                <a:solidFill>
                  <a:schemeClr val="bg2"/>
                </a:solidFill>
              </a:rPr>
            </a:br>
            <a:r>
              <a:rPr lang="en-US" dirty="0">
                <a:solidFill>
                  <a:schemeClr val="bg2"/>
                </a:solidFill>
              </a:rPr>
              <a:t>BEGA TIP</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140882741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676400"/>
            <a:ext cx="7696200" cy="4767071"/>
          </a:xfrm>
        </p:spPr>
        <p:txBody>
          <a:bodyPr>
            <a:normAutofit/>
          </a:bodyPr>
          <a:lstStyle/>
          <a:p>
            <a:pPr lvl="0">
              <a:buFont typeface="Arial" panose="020B0604020202020204" pitchFamily="34" charset="0"/>
              <a:buChar char="•"/>
            </a:pPr>
            <a:r>
              <a:rPr lang="en-US" sz="1600" b="1" dirty="0">
                <a:solidFill>
                  <a:schemeClr val="bg2"/>
                </a:solidFill>
              </a:rPr>
              <a:t>Did you receive any </a:t>
            </a:r>
            <a:r>
              <a:rPr lang="en-US" sz="1600" b="1" u="sng" dirty="0">
                <a:solidFill>
                  <a:schemeClr val="bg2"/>
                </a:solidFill>
              </a:rPr>
              <a:t>gift(s)</a:t>
            </a:r>
            <a:r>
              <a:rPr lang="en-US" sz="1600" b="1" dirty="0">
                <a:solidFill>
                  <a:schemeClr val="bg2"/>
                </a:solidFill>
              </a:rPr>
              <a:t> </a:t>
            </a:r>
            <a:r>
              <a:rPr lang="en-US" sz="1600" i="1" dirty="0">
                <a:solidFill>
                  <a:schemeClr val="bg2"/>
                </a:solidFill>
              </a:rPr>
              <a:t>(see definition in glossary)</a:t>
            </a:r>
            <a:r>
              <a:rPr lang="en-US" sz="1600" b="1" i="1" dirty="0">
                <a:solidFill>
                  <a:schemeClr val="bg2"/>
                </a:solidFill>
              </a:rPr>
              <a:t> </a:t>
            </a:r>
            <a:r>
              <a:rPr lang="en-US" sz="1600" b="1" dirty="0">
                <a:solidFill>
                  <a:schemeClr val="bg2"/>
                </a:solidFill>
              </a:rPr>
              <a:t>from any person that has or is seeking to do business with the District, conducts operations or activities that are regulated by the District, or has an interest that may be favorably affected by the performance or nonperformance of your duties in the total amount or with a total value of $100 or more during 2017?</a:t>
            </a:r>
            <a:endParaRPr lang="en-US" sz="1600" dirty="0">
              <a:solidFill>
                <a:schemeClr val="bg2"/>
              </a:solidFill>
            </a:endParaRPr>
          </a:p>
          <a:p>
            <a:pPr marL="109728" indent="0">
              <a:buNone/>
            </a:pPr>
            <a:endParaRPr lang="en-US" sz="1400" dirty="0">
              <a:solidFill>
                <a:schemeClr val="bg2"/>
              </a:solidFill>
            </a:endParaRPr>
          </a:p>
          <a:p>
            <a:pPr lvl="3">
              <a:buClr>
                <a:schemeClr val="accent1"/>
              </a:buClr>
              <a:buFont typeface="Lucida Sans Unicode" panose="020B0602030504020204" pitchFamily="34" charset="0"/>
              <a:buChar char="*"/>
            </a:pPr>
            <a:r>
              <a:rPr lang="en-US" sz="1400" dirty="0">
                <a:solidFill>
                  <a:schemeClr val="bg2"/>
                </a:solidFill>
              </a:rPr>
              <a:t>We want to know if you received any gift(s) (see definition in the form’s glossary) from any person that has or is seeking to do business with the District, conducts operations or activities that are regulated by the District, or has an interest that may be favorably affected by the performance or nonperformance of your duties in the total amount or with a total value of $100 or more during 2017? 	</a:t>
            </a:r>
          </a:p>
        </p:txBody>
      </p:sp>
      <p:sp>
        <p:nvSpPr>
          <p:cNvPr id="3" name="Title 2"/>
          <p:cNvSpPr>
            <a:spLocks noGrp="1"/>
          </p:cNvSpPr>
          <p:nvPr>
            <p:ph type="title"/>
          </p:nvPr>
        </p:nvSpPr>
        <p:spPr>
          <a:xfrm>
            <a:off x="457200" y="274638"/>
            <a:ext cx="8229600" cy="868362"/>
          </a:xfrm>
        </p:spPr>
        <p:txBody>
          <a:bodyPr/>
          <a:lstStyle/>
          <a:p>
            <a:pPr algn="ctr"/>
            <a:r>
              <a:rPr lang="en-US" dirty="0">
                <a:solidFill>
                  <a:schemeClr val="bg2"/>
                </a:solidFill>
              </a:rPr>
              <a:t>FDS Question 15</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40858758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a:buFont typeface="Wingdings" panose="05000000000000000000" pitchFamily="2" charset="2"/>
              <a:buChar char="Ø"/>
            </a:pPr>
            <a:r>
              <a:rPr lang="en-US" dirty="0">
                <a:solidFill>
                  <a:schemeClr val="bg2"/>
                </a:solidFill>
              </a:rPr>
              <a:t>You should ask yourself why are you receiving this gift?</a:t>
            </a:r>
          </a:p>
          <a:p>
            <a:pPr lvl="1">
              <a:buFont typeface="Arial" panose="020B0604020202020204" pitchFamily="34" charset="0"/>
              <a:buChar char="•"/>
            </a:pPr>
            <a:r>
              <a:rPr lang="en-US" dirty="0">
                <a:solidFill>
                  <a:schemeClr val="bg2"/>
                </a:solidFill>
              </a:rPr>
              <a:t>If the answer is, because of my District position, you cannot accept it.</a:t>
            </a:r>
          </a:p>
          <a:p>
            <a:pPr lvl="1">
              <a:buFont typeface="Arial" panose="020B0604020202020204" pitchFamily="34" charset="0"/>
              <a:buChar char="•"/>
            </a:pPr>
            <a:r>
              <a:rPr lang="en-US" dirty="0">
                <a:solidFill>
                  <a:schemeClr val="bg2"/>
                </a:solidFill>
              </a:rPr>
              <a:t>If the answer is, for reasons unrelated to your District position, then you need to determine whether the gift giver is a prohibited source.</a:t>
            </a:r>
          </a:p>
          <a:p>
            <a:pPr marL="393192" lvl="1" indent="0">
              <a:buNone/>
            </a:pPr>
            <a:endParaRPr lang="en-US" dirty="0">
              <a:solidFill>
                <a:schemeClr val="bg2"/>
              </a:solidFill>
            </a:endParaRPr>
          </a:p>
          <a:p>
            <a:pPr>
              <a:buFont typeface="Wingdings" panose="05000000000000000000" pitchFamily="2" charset="2"/>
              <a:buChar char="Ø"/>
            </a:pPr>
            <a:r>
              <a:rPr lang="en-US" sz="2400" dirty="0">
                <a:solidFill>
                  <a:schemeClr val="bg2"/>
                </a:solidFill>
              </a:rPr>
              <a:t>A “prohibited source” is anyone who does business with or seeks to do business with the District government.</a:t>
            </a:r>
          </a:p>
          <a:p>
            <a:pPr lvl="1">
              <a:buFont typeface="Arial" panose="020B0604020202020204" pitchFamily="34" charset="0"/>
              <a:buChar char="•"/>
            </a:pPr>
            <a:r>
              <a:rPr lang="en-US" sz="2000" dirty="0">
                <a:solidFill>
                  <a:schemeClr val="bg2"/>
                </a:solidFill>
              </a:rPr>
              <a:t>This refers to contracts, grants, or other financial relations</a:t>
            </a:r>
          </a:p>
          <a:p>
            <a:pPr marL="393192" lvl="1" indent="0">
              <a:buNone/>
            </a:pPr>
            <a:endParaRPr lang="en-US" sz="2000" dirty="0">
              <a:solidFill>
                <a:schemeClr val="bg2"/>
              </a:solidFill>
            </a:endParaRPr>
          </a:p>
          <a:p>
            <a:pPr>
              <a:buFont typeface="Wingdings" panose="05000000000000000000" pitchFamily="2" charset="2"/>
              <a:buChar char="Ø"/>
            </a:pPr>
            <a:r>
              <a:rPr lang="en-US" sz="2400" dirty="0">
                <a:solidFill>
                  <a:schemeClr val="bg2"/>
                </a:solidFill>
              </a:rPr>
              <a:t>A prohibited source means anyone who is regulated by the District government.</a:t>
            </a:r>
          </a:p>
          <a:p>
            <a:pPr lvl="1">
              <a:buFont typeface="Arial" panose="020B0604020202020204" pitchFamily="34" charset="0"/>
              <a:buChar char="•"/>
            </a:pPr>
            <a:r>
              <a:rPr lang="en-US" sz="2000" dirty="0">
                <a:solidFill>
                  <a:schemeClr val="bg2"/>
                </a:solidFill>
              </a:rPr>
              <a:t>This does not mean anyone who does business in the District</a:t>
            </a:r>
          </a:p>
          <a:p>
            <a:pPr lvl="1">
              <a:buFont typeface="Arial" panose="020B0604020202020204" pitchFamily="34" charset="0"/>
              <a:buChar char="•"/>
            </a:pPr>
            <a:r>
              <a:rPr lang="en-US" sz="2000" dirty="0">
                <a:solidFill>
                  <a:schemeClr val="bg2"/>
                </a:solidFill>
              </a:rPr>
              <a:t>It refers to being regulated in a substantial way, such as a nightclub regulated by ABRA, as opposed to a department store that simply has a business license.</a:t>
            </a:r>
          </a:p>
          <a:p>
            <a:pPr marL="109728" indent="0">
              <a:buNone/>
            </a:pPr>
            <a:endParaRPr lang="en-US" dirty="0">
              <a:solidFill>
                <a:schemeClr val="bg2"/>
              </a:solidFill>
            </a:endParaRPr>
          </a:p>
          <a:p>
            <a:pPr marL="109728" indent="0">
              <a:buNone/>
            </a:pPr>
            <a:endParaRPr lang="en-US" dirty="0">
              <a:solidFill>
                <a:schemeClr val="bg2"/>
              </a:solidFill>
            </a:endParaRPr>
          </a:p>
        </p:txBody>
      </p:sp>
      <p:sp>
        <p:nvSpPr>
          <p:cNvPr id="3" name="Title 2"/>
          <p:cNvSpPr>
            <a:spLocks noGrp="1"/>
          </p:cNvSpPr>
          <p:nvPr>
            <p:ph type="title"/>
          </p:nvPr>
        </p:nvSpPr>
        <p:spPr/>
        <p:txBody>
          <a:bodyPr/>
          <a:lstStyle/>
          <a:p>
            <a:pPr algn="ctr"/>
            <a:r>
              <a:rPr lang="en-US" dirty="0">
                <a:solidFill>
                  <a:schemeClr val="bg2"/>
                </a:solidFill>
              </a:rPr>
              <a:t>FDS Question 15 (cont’d)</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122096071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a:buFont typeface="Wingdings" panose="05000000000000000000" pitchFamily="2" charset="2"/>
              <a:buChar char="Ø"/>
            </a:pPr>
            <a:r>
              <a:rPr lang="en-US" dirty="0">
                <a:solidFill>
                  <a:schemeClr val="bg2"/>
                </a:solidFill>
              </a:rPr>
              <a:t>The term "gift" does not include: </a:t>
            </a:r>
          </a:p>
          <a:p>
            <a:pPr lvl="1">
              <a:buFont typeface="Arial" panose="020B0604020202020204" pitchFamily="34" charset="0"/>
              <a:buChar char="•"/>
            </a:pPr>
            <a:r>
              <a:rPr lang="en-US" dirty="0">
                <a:solidFill>
                  <a:schemeClr val="bg2"/>
                </a:solidFill>
              </a:rPr>
              <a:t>(A) A political contribution otherwise reported as required by law; </a:t>
            </a:r>
          </a:p>
          <a:p>
            <a:pPr lvl="1">
              <a:buFont typeface="Arial" panose="020B0604020202020204" pitchFamily="34" charset="0"/>
              <a:buChar char="•"/>
            </a:pPr>
            <a:r>
              <a:rPr lang="en-US" dirty="0">
                <a:solidFill>
                  <a:schemeClr val="bg2"/>
                </a:solidFill>
              </a:rPr>
              <a:t>(B) A commercially reasonable loan made in the ordinary course of business; or </a:t>
            </a:r>
          </a:p>
          <a:p>
            <a:pPr lvl="1">
              <a:buFont typeface="Arial" panose="020B0604020202020204" pitchFamily="34" charset="0"/>
              <a:buChar char="•"/>
            </a:pPr>
            <a:r>
              <a:rPr lang="en-US" dirty="0">
                <a:solidFill>
                  <a:schemeClr val="bg2"/>
                </a:solidFill>
              </a:rPr>
              <a:t>(C) A gift received from a member of the person's immediate family. </a:t>
            </a:r>
          </a:p>
          <a:p>
            <a:pPr marL="393192" lvl="1" indent="0">
              <a:buNone/>
            </a:pPr>
            <a:r>
              <a:rPr lang="en-US" dirty="0">
                <a:solidFill>
                  <a:schemeClr val="bg2"/>
                </a:solidFill>
              </a:rPr>
              <a:t>You must, however, disclose gifts from friends if those persons are seeking to do business with the District, conduct operations or activities that are regulated by the District, or have an interest that may be favorably affected by the performance or nonperformance of your</a:t>
            </a:r>
          </a:p>
          <a:p>
            <a:pPr marL="109728" indent="0">
              <a:buNone/>
            </a:pPr>
            <a:endParaRPr lang="en-US" dirty="0">
              <a:solidFill>
                <a:schemeClr val="bg2"/>
              </a:solidFill>
            </a:endParaRPr>
          </a:p>
        </p:txBody>
      </p:sp>
      <p:sp>
        <p:nvSpPr>
          <p:cNvPr id="3" name="Title 2"/>
          <p:cNvSpPr>
            <a:spLocks noGrp="1"/>
          </p:cNvSpPr>
          <p:nvPr>
            <p:ph type="title"/>
          </p:nvPr>
        </p:nvSpPr>
        <p:spPr/>
        <p:txBody>
          <a:bodyPr>
            <a:normAutofit fontScale="90000"/>
          </a:bodyPr>
          <a:lstStyle/>
          <a:p>
            <a:pPr algn="ctr"/>
            <a:r>
              <a:rPr lang="en-US" dirty="0">
                <a:solidFill>
                  <a:schemeClr val="bg2"/>
                </a:solidFill>
              </a:rPr>
              <a:t>FDS Question 15 (cont’d)</a:t>
            </a:r>
            <a:br>
              <a:rPr lang="en-US" dirty="0">
                <a:solidFill>
                  <a:schemeClr val="bg2"/>
                </a:solidFill>
              </a:rPr>
            </a:br>
            <a:r>
              <a:rPr lang="en-US" dirty="0">
                <a:solidFill>
                  <a:schemeClr val="bg2"/>
                </a:solidFill>
              </a:rPr>
              <a:t>BEGA TIP</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163109768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69392" y="1295400"/>
            <a:ext cx="8229600" cy="4525963"/>
          </a:xfrm>
        </p:spPr>
        <p:txBody>
          <a:bodyPr>
            <a:normAutofit fontScale="25000" lnSpcReduction="20000"/>
          </a:bodyPr>
          <a:lstStyle/>
          <a:p>
            <a:pPr marL="109728" indent="0">
              <a:buNone/>
            </a:pPr>
            <a:r>
              <a:rPr lang="en-US" sz="8000" dirty="0">
                <a:solidFill>
                  <a:schemeClr val="tx2">
                    <a:lumMod val="10000"/>
                  </a:schemeClr>
                </a:solidFill>
              </a:rPr>
              <a:t>At the end of the form, you must certify  that you have:</a:t>
            </a:r>
          </a:p>
          <a:p>
            <a:pPr marL="109728" indent="0">
              <a:buNone/>
            </a:pPr>
            <a:endParaRPr lang="en-US" sz="2800" dirty="0">
              <a:solidFill>
                <a:schemeClr val="tx2">
                  <a:lumMod val="10000"/>
                </a:schemeClr>
              </a:solidFill>
            </a:endParaRPr>
          </a:p>
          <a:p>
            <a:endParaRPr lang="en-US" sz="6400" dirty="0">
              <a:solidFill>
                <a:schemeClr val="tx2">
                  <a:lumMod val="10000"/>
                </a:schemeClr>
              </a:solidFill>
            </a:endParaRPr>
          </a:p>
          <a:p>
            <a:r>
              <a:rPr lang="en-US" sz="6400" dirty="0">
                <a:solidFill>
                  <a:schemeClr val="tx2">
                    <a:lumMod val="10000"/>
                  </a:schemeClr>
                </a:solidFill>
              </a:rPr>
              <a:t>Not caused title to property to be placed in the legal name, possession, or control of another person or entity for the purpose of avoiding the disclosure requirements on this form; </a:t>
            </a:r>
          </a:p>
          <a:p>
            <a:r>
              <a:rPr lang="en-US" sz="6400" dirty="0">
                <a:solidFill>
                  <a:schemeClr val="tx2">
                    <a:lumMod val="10000"/>
                  </a:schemeClr>
                </a:solidFill>
              </a:rPr>
              <a:t>Filed and paid my income and property taxes or am in current good standing with the IRS and state tax collector because of an extension, payment plan or other arrangement or agreement; </a:t>
            </a:r>
          </a:p>
          <a:p>
            <a:r>
              <a:rPr lang="en-US" sz="6400" dirty="0">
                <a:solidFill>
                  <a:schemeClr val="tx2">
                    <a:lumMod val="10000"/>
                  </a:schemeClr>
                </a:solidFill>
              </a:rPr>
              <a:t>Diligently safeguarded the assets of the taxpayers and the District; </a:t>
            </a:r>
          </a:p>
          <a:p>
            <a:r>
              <a:rPr lang="en-US" sz="6400" dirty="0">
                <a:solidFill>
                  <a:schemeClr val="tx2">
                    <a:lumMod val="10000"/>
                  </a:schemeClr>
                </a:solidFill>
              </a:rPr>
              <a:t>Complied with my duty to report known illegal activity, including attempted bribes, to the appropriate authorities; </a:t>
            </a:r>
          </a:p>
          <a:p>
            <a:r>
              <a:rPr lang="en-US" sz="6400" dirty="0">
                <a:solidFill>
                  <a:schemeClr val="tx2">
                    <a:lumMod val="10000"/>
                  </a:schemeClr>
                </a:solidFill>
              </a:rPr>
              <a:t>Not been offered or accepted any bribes; </a:t>
            </a:r>
          </a:p>
          <a:p>
            <a:r>
              <a:rPr lang="en-US" sz="6400" dirty="0">
                <a:solidFill>
                  <a:schemeClr val="tx2">
                    <a:lumMod val="10000"/>
                  </a:schemeClr>
                </a:solidFill>
              </a:rPr>
              <a:t>Not directly or indirectly received government funds through illegal or improper means; </a:t>
            </a:r>
          </a:p>
          <a:p>
            <a:r>
              <a:rPr lang="en-US" sz="6400" dirty="0">
                <a:solidFill>
                  <a:schemeClr val="tx2">
                    <a:lumMod val="10000"/>
                  </a:schemeClr>
                </a:solidFill>
              </a:rPr>
              <a:t>Not raised or received funds in violation of federal or District law; and </a:t>
            </a:r>
          </a:p>
          <a:p>
            <a:r>
              <a:rPr lang="en-US" sz="6400" dirty="0">
                <a:solidFill>
                  <a:schemeClr val="tx2">
                    <a:lumMod val="10000"/>
                  </a:schemeClr>
                </a:solidFill>
              </a:rPr>
              <a:t>Not received or been given anything of value, including a gift, favor, service, loan gratuity, discount, hospitality, political contribution, or promise of future employment, based on any understanding that my official actions or judgment or vote would be influenced. </a:t>
            </a:r>
          </a:p>
          <a:p>
            <a:r>
              <a:rPr lang="en-US" sz="6400" dirty="0">
                <a:solidFill>
                  <a:schemeClr val="tx2">
                    <a:lumMod val="10000"/>
                  </a:schemeClr>
                </a:solidFill>
              </a:rPr>
              <a:t>Completed a full ethics training with-in the last 365 days (all financial disclosure statements filers are required to take ethics training annually) </a:t>
            </a:r>
          </a:p>
          <a:p>
            <a:pPr marL="109728" indent="0">
              <a:buNone/>
            </a:pPr>
            <a:endParaRPr lang="en-US" dirty="0">
              <a:solidFill>
                <a:schemeClr val="bg2"/>
              </a:solidFill>
            </a:endParaRPr>
          </a:p>
        </p:txBody>
      </p:sp>
      <p:sp>
        <p:nvSpPr>
          <p:cNvPr id="3" name="Title 2"/>
          <p:cNvSpPr>
            <a:spLocks noGrp="1"/>
          </p:cNvSpPr>
          <p:nvPr>
            <p:ph type="title"/>
          </p:nvPr>
        </p:nvSpPr>
        <p:spPr/>
        <p:txBody>
          <a:bodyPr/>
          <a:lstStyle/>
          <a:p>
            <a:pPr algn="ctr"/>
            <a:r>
              <a:rPr lang="en-US" dirty="0">
                <a:solidFill>
                  <a:schemeClr val="bg2"/>
                </a:solidFill>
              </a:rPr>
              <a:t>FDS Certification</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40346893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609600" y="1828800"/>
            <a:ext cx="8229600" cy="4525963"/>
          </a:xfrm>
        </p:spPr>
        <p:txBody>
          <a:bodyPr/>
          <a:lstStyle/>
          <a:p>
            <a:pPr algn="ctr">
              <a:buFont typeface="Wingdings" panose="05000000000000000000" pitchFamily="2" charset="2"/>
              <a:buChar char="Ø"/>
            </a:pPr>
            <a:r>
              <a:rPr lang="en-US" dirty="0">
                <a:solidFill>
                  <a:schemeClr val="bg2"/>
                </a:solidFill>
              </a:rPr>
              <a:t>BEGA recently amended the rules to clarify our authority to reprimand a District employee for failing to file a “true, correct, and COMPLETE” FDS form</a:t>
            </a:r>
          </a:p>
          <a:p>
            <a:pPr lvl="1" algn="ctr">
              <a:buFont typeface="Arial" panose="020B0604020202020204" pitchFamily="34" charset="0"/>
              <a:buChar char="•"/>
            </a:pPr>
            <a:endParaRPr lang="en-US" dirty="0">
              <a:solidFill>
                <a:schemeClr val="bg2"/>
              </a:solidFill>
            </a:endParaRPr>
          </a:p>
          <a:p>
            <a:pPr lvl="1" algn="ctr">
              <a:buFont typeface="Arial" panose="020B0604020202020204" pitchFamily="34" charset="0"/>
              <a:buChar char="•"/>
            </a:pPr>
            <a:r>
              <a:rPr lang="en-US" dirty="0">
                <a:solidFill>
                  <a:schemeClr val="bg2"/>
                </a:solidFill>
              </a:rPr>
              <a:t>Leaving one of the form questions blank could lead to an ethics violation</a:t>
            </a:r>
          </a:p>
          <a:p>
            <a:pPr marL="109728" indent="0" algn="ctr">
              <a:buNone/>
            </a:pPr>
            <a:endParaRPr lang="en-US" dirty="0">
              <a:solidFill>
                <a:schemeClr val="bg2"/>
              </a:solidFill>
            </a:endParaRPr>
          </a:p>
        </p:txBody>
      </p:sp>
      <p:sp>
        <p:nvSpPr>
          <p:cNvPr id="3" name="Title 2"/>
          <p:cNvSpPr>
            <a:spLocks noGrp="1"/>
          </p:cNvSpPr>
          <p:nvPr>
            <p:ph type="title"/>
          </p:nvPr>
        </p:nvSpPr>
        <p:spPr/>
        <p:txBody>
          <a:bodyPr>
            <a:normAutofit/>
          </a:bodyPr>
          <a:lstStyle/>
          <a:p>
            <a:pPr algn="ctr"/>
            <a:r>
              <a:rPr lang="en-US" sz="3200" dirty="0">
                <a:solidFill>
                  <a:schemeClr val="bg2"/>
                </a:solidFill>
              </a:rPr>
              <a:t>“   True, Correct, and Complete” FDS Forms</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429128618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10000"/>
          </a:bodyPr>
          <a:lstStyle/>
          <a:p>
            <a:pPr>
              <a:buFont typeface="Arial" panose="020B0604020202020204" pitchFamily="34" charset="0"/>
              <a:buChar char="•"/>
            </a:pPr>
            <a:r>
              <a:rPr lang="en-US" dirty="0">
                <a:solidFill>
                  <a:schemeClr val="bg2"/>
                </a:solidFill>
              </a:rPr>
              <a:t>It is important to remember that this filing requirement is mandatory and that BEGA will take enforcement action against all those who do not comply. Late filed forms may result in fines of up to $300 and willful failure to file may result in fines of up to $5,000.</a:t>
            </a:r>
          </a:p>
          <a:p>
            <a:pPr marL="109728" indent="0">
              <a:buNone/>
            </a:pPr>
            <a:endParaRPr lang="en-US" dirty="0">
              <a:solidFill>
                <a:schemeClr val="bg2"/>
              </a:solidFill>
            </a:endParaRPr>
          </a:p>
          <a:p>
            <a:pPr>
              <a:buFont typeface="Arial" panose="020B0604020202020204" pitchFamily="34" charset="0"/>
              <a:buChar char="•"/>
            </a:pPr>
            <a:r>
              <a:rPr lang="en-US" dirty="0">
                <a:solidFill>
                  <a:schemeClr val="bg2"/>
                </a:solidFill>
              </a:rPr>
              <a:t>More specifically, if you do not file your form, BEGA can garnish your wages and/or bring an enforcement action against you by Notice of Violation and a full adversarial hearing before our board</a:t>
            </a:r>
          </a:p>
          <a:p>
            <a:pPr marL="109728" indent="0">
              <a:buNone/>
            </a:pPr>
            <a:endParaRPr lang="en-US" dirty="0">
              <a:solidFill>
                <a:schemeClr val="bg2"/>
              </a:solidFill>
            </a:endParaRPr>
          </a:p>
        </p:txBody>
      </p:sp>
      <p:sp>
        <p:nvSpPr>
          <p:cNvPr id="3" name="Title 2"/>
          <p:cNvSpPr>
            <a:spLocks noGrp="1"/>
          </p:cNvSpPr>
          <p:nvPr>
            <p:ph type="title"/>
          </p:nvPr>
        </p:nvSpPr>
        <p:spPr/>
        <p:txBody>
          <a:bodyPr/>
          <a:lstStyle/>
          <a:p>
            <a:pPr algn="ctr"/>
            <a:r>
              <a:rPr lang="en-US" dirty="0">
                <a:solidFill>
                  <a:schemeClr val="bg2"/>
                </a:solidFill>
              </a:rPr>
              <a:t>Failing to File 	</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3933155757"/>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solidFill>
                  <a:schemeClr val="bg2"/>
                </a:solidFill>
              </a:rPr>
              <a:t>The council passed legislation that now requires them to file their Public Financial Disclosure Forms twice a year on May 15</a:t>
            </a:r>
            <a:r>
              <a:rPr lang="en-US" baseline="30000" dirty="0">
                <a:solidFill>
                  <a:schemeClr val="bg2"/>
                </a:solidFill>
              </a:rPr>
              <a:t>th</a:t>
            </a:r>
            <a:r>
              <a:rPr lang="en-US" dirty="0">
                <a:solidFill>
                  <a:schemeClr val="bg2"/>
                </a:solidFill>
              </a:rPr>
              <a:t> and November 15</a:t>
            </a:r>
            <a:r>
              <a:rPr lang="en-US" baseline="30000" dirty="0">
                <a:solidFill>
                  <a:schemeClr val="bg2"/>
                </a:solidFill>
              </a:rPr>
              <a:t>th</a:t>
            </a:r>
          </a:p>
          <a:p>
            <a:pPr lvl="1"/>
            <a:r>
              <a:rPr lang="en-US" dirty="0">
                <a:solidFill>
                  <a:schemeClr val="bg2"/>
                </a:solidFill>
              </a:rPr>
              <a:t>This only applies to council members!</a:t>
            </a:r>
          </a:p>
          <a:p>
            <a:pPr marL="393192" lvl="1" indent="0">
              <a:buNone/>
            </a:pPr>
            <a:endParaRPr lang="en-US" baseline="30000" dirty="0">
              <a:solidFill>
                <a:schemeClr val="bg2"/>
              </a:solidFill>
            </a:endParaRPr>
          </a:p>
          <a:p>
            <a:r>
              <a:rPr lang="en-US" dirty="0">
                <a:solidFill>
                  <a:schemeClr val="bg2"/>
                </a:solidFill>
              </a:rPr>
              <a:t>The entire Financial Disclosure process maybe transitioned to our e-filing system in the near future</a:t>
            </a:r>
          </a:p>
        </p:txBody>
      </p:sp>
      <p:sp>
        <p:nvSpPr>
          <p:cNvPr id="3" name="Title 2"/>
          <p:cNvSpPr>
            <a:spLocks noGrp="1"/>
          </p:cNvSpPr>
          <p:nvPr>
            <p:ph type="title"/>
          </p:nvPr>
        </p:nvSpPr>
        <p:spPr>
          <a:xfrm>
            <a:off x="1676400" y="274638"/>
            <a:ext cx="7010400" cy="1143000"/>
          </a:xfrm>
        </p:spPr>
        <p:txBody>
          <a:bodyPr/>
          <a:lstStyle/>
          <a:p>
            <a:r>
              <a:rPr lang="en-US" dirty="0">
                <a:solidFill>
                  <a:schemeClr val="bg2"/>
                </a:solidFill>
              </a:rPr>
              <a:t>FDS Updates</a:t>
            </a: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88555187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0" indent="0">
              <a:buNone/>
            </a:pPr>
            <a:endParaRPr lang="en-US" sz="3600" b="1" dirty="0">
              <a:solidFill>
                <a:schemeClr val="bg2"/>
              </a:solidFill>
            </a:endParaRPr>
          </a:p>
          <a:p>
            <a:r>
              <a:rPr lang="en-US" dirty="0">
                <a:solidFill>
                  <a:schemeClr val="bg2"/>
                </a:solidFill>
              </a:rPr>
              <a:t>Email: </a:t>
            </a:r>
            <a:r>
              <a:rPr lang="en-US" dirty="0">
                <a:solidFill>
                  <a:schemeClr val="bg2"/>
                </a:solidFill>
                <a:hlinkClick r:id="rId2"/>
              </a:rPr>
              <a:t>bega-fds@dc.gov</a:t>
            </a:r>
            <a:r>
              <a:rPr lang="en-US" dirty="0">
                <a:solidFill>
                  <a:schemeClr val="bg2"/>
                </a:solidFill>
              </a:rPr>
              <a:t> </a:t>
            </a:r>
          </a:p>
          <a:p>
            <a:r>
              <a:rPr lang="en-US" dirty="0">
                <a:solidFill>
                  <a:schemeClr val="bg2"/>
                </a:solidFill>
              </a:rPr>
              <a:t>Phone: (202) 481-3411</a:t>
            </a:r>
          </a:p>
          <a:p>
            <a:r>
              <a:rPr lang="en-US" dirty="0">
                <a:solidFill>
                  <a:schemeClr val="bg2"/>
                </a:solidFill>
              </a:rPr>
              <a:t>Location:</a:t>
            </a:r>
          </a:p>
          <a:p>
            <a:pPr marL="457200" lvl="1" indent="0">
              <a:buNone/>
            </a:pPr>
            <a:r>
              <a:rPr lang="en-US" dirty="0">
                <a:solidFill>
                  <a:schemeClr val="bg2"/>
                </a:solidFill>
              </a:rPr>
              <a:t>1030 15</a:t>
            </a:r>
            <a:r>
              <a:rPr lang="en-US" baseline="30000" dirty="0">
                <a:solidFill>
                  <a:schemeClr val="bg2"/>
                </a:solidFill>
              </a:rPr>
              <a:t>th</a:t>
            </a:r>
            <a:r>
              <a:rPr lang="en-US" dirty="0">
                <a:solidFill>
                  <a:schemeClr val="bg2"/>
                </a:solidFill>
              </a:rPr>
              <a:t> Street, NW, Suite 700, Washington, DC 20005</a:t>
            </a:r>
          </a:p>
          <a:p>
            <a:pPr marL="109728" indent="0">
              <a:buNone/>
            </a:pPr>
            <a:endParaRPr lang="en-US" dirty="0">
              <a:solidFill>
                <a:schemeClr val="bg2"/>
              </a:solidFill>
            </a:endParaRPr>
          </a:p>
        </p:txBody>
      </p:sp>
      <p:sp>
        <p:nvSpPr>
          <p:cNvPr id="3" name="Title 2"/>
          <p:cNvSpPr>
            <a:spLocks noGrp="1"/>
          </p:cNvSpPr>
          <p:nvPr>
            <p:ph type="title"/>
          </p:nvPr>
        </p:nvSpPr>
        <p:spPr/>
        <p:txBody>
          <a:bodyPr/>
          <a:lstStyle/>
          <a:p>
            <a:pPr algn="ctr"/>
            <a:r>
              <a:rPr lang="en-US" dirty="0">
                <a:solidFill>
                  <a:schemeClr val="bg2"/>
                </a:solidFill>
              </a:rPr>
              <a:t>Questions?</a:t>
            </a:r>
          </a:p>
        </p:txBody>
      </p:sp>
      <p:pic>
        <p:nvPicPr>
          <p:cNvPr id="4" name="Content Placeholder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33218446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r>
              <a:rPr lang="en-US" dirty="0">
                <a:solidFill>
                  <a:schemeClr val="bg2"/>
                </a:solidFill>
              </a:rPr>
              <a:t>Why collect financial disclosures</a:t>
            </a:r>
          </a:p>
          <a:p>
            <a:pPr lvl="1"/>
            <a:r>
              <a:rPr lang="en-US" dirty="0">
                <a:solidFill>
                  <a:schemeClr val="bg2"/>
                </a:solidFill>
              </a:rPr>
              <a:t>BEGA was formed in response to past bribery and corruption in District government</a:t>
            </a:r>
          </a:p>
          <a:p>
            <a:pPr lvl="1"/>
            <a:r>
              <a:rPr lang="en-US" dirty="0">
                <a:solidFill>
                  <a:schemeClr val="bg2"/>
                </a:solidFill>
              </a:rPr>
              <a:t>BEGA is the District’s ethics authority. As such, we collect financial disclosure forms so that we can review the activities of District employees to prevent potential conflicts of interests before they happen and stop any activities that pose an actual conflict of interest.</a:t>
            </a:r>
          </a:p>
        </p:txBody>
      </p:sp>
      <p:sp>
        <p:nvSpPr>
          <p:cNvPr id="3" name="Title 2"/>
          <p:cNvSpPr>
            <a:spLocks noGrp="1"/>
          </p:cNvSpPr>
          <p:nvPr>
            <p:ph type="title"/>
          </p:nvPr>
        </p:nvSpPr>
        <p:spPr>
          <a:xfrm>
            <a:off x="1600200" y="274638"/>
            <a:ext cx="7086600" cy="1143000"/>
          </a:xfrm>
        </p:spPr>
        <p:txBody>
          <a:bodyPr>
            <a:normAutofit/>
          </a:bodyPr>
          <a:lstStyle/>
          <a:p>
            <a:r>
              <a:rPr lang="en-US" sz="2400" dirty="0">
                <a:solidFill>
                  <a:schemeClr val="bg2"/>
                </a:solidFill>
              </a:rPr>
              <a:t>PART 1: Background on Financial Disclosure Filing (cont’d)</a:t>
            </a:r>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11723"/>
            <a:ext cx="1460500" cy="1143000"/>
          </a:xfrm>
          <a:prstGeom prst="rect">
            <a:avLst/>
          </a:prstGeom>
        </p:spPr>
      </p:pic>
    </p:spTree>
    <p:extLst>
      <p:ext uri="{BB962C8B-B14F-4D97-AF65-F5344CB8AC3E}">
        <p14:creationId xmlns:p14="http://schemas.microsoft.com/office/powerpoint/2010/main" val="28996042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1752600" y="0"/>
            <a:ext cx="7086600" cy="1295400"/>
          </a:xfrm>
        </p:spPr>
        <p:txBody>
          <a:bodyPr>
            <a:normAutofit fontScale="90000"/>
          </a:bodyPr>
          <a:lstStyle/>
          <a:p>
            <a:br>
              <a:rPr lang="en-US" sz="2700" dirty="0">
                <a:solidFill>
                  <a:srgbClr val="696464"/>
                </a:solidFill>
                <a:effectLst/>
              </a:rPr>
            </a:br>
            <a:br>
              <a:rPr lang="en-US" sz="2700" dirty="0">
                <a:solidFill>
                  <a:srgbClr val="696464"/>
                </a:solidFill>
                <a:effectLst/>
              </a:rPr>
            </a:br>
            <a:br>
              <a:rPr lang="en-US" sz="2700" dirty="0">
                <a:solidFill>
                  <a:srgbClr val="696464"/>
                </a:solidFill>
                <a:effectLst/>
              </a:rPr>
            </a:br>
            <a:br>
              <a:rPr lang="en-US" sz="2700" dirty="0">
                <a:solidFill>
                  <a:srgbClr val="696464"/>
                </a:solidFill>
                <a:effectLst/>
              </a:rPr>
            </a:br>
            <a:br>
              <a:rPr lang="en-US" sz="2700" dirty="0">
                <a:solidFill>
                  <a:srgbClr val="696464"/>
                </a:solidFill>
                <a:effectLst/>
              </a:rPr>
            </a:br>
            <a:br>
              <a:rPr lang="en-US" sz="2700" dirty="0">
                <a:solidFill>
                  <a:srgbClr val="696464"/>
                </a:solidFill>
                <a:effectLst/>
              </a:rPr>
            </a:br>
            <a:r>
              <a:rPr lang="en-US" sz="2700" dirty="0">
                <a:solidFill>
                  <a:srgbClr val="696464"/>
                </a:solidFill>
                <a:effectLst/>
              </a:rPr>
              <a:t>PART 2: Ethics Officer Responsibilities</a:t>
            </a:r>
            <a:br>
              <a:rPr lang="en-US" sz="2700" dirty="0">
                <a:solidFill>
                  <a:srgbClr val="696464"/>
                </a:solidFill>
                <a:effectLst/>
              </a:rPr>
            </a:br>
            <a:r>
              <a:rPr lang="en-US" sz="2700" i="1" dirty="0">
                <a:solidFill>
                  <a:srgbClr val="696464"/>
                </a:solidFill>
                <a:effectLst/>
              </a:rPr>
              <a:t>A Review of Financial Disclosure Documents and Procedures</a:t>
            </a:r>
            <a:br>
              <a:rPr lang="en-US" sz="4400" i="1" dirty="0">
                <a:solidFill>
                  <a:srgbClr val="696464"/>
                </a:solidFill>
                <a:effectLst/>
              </a:rPr>
            </a:br>
            <a:br>
              <a:rPr lang="en-US" sz="2700" dirty="0">
                <a:solidFill>
                  <a:srgbClr val="696464"/>
                </a:solidFill>
                <a:effectLst/>
              </a:rPr>
            </a:br>
            <a:br>
              <a:rPr lang="en-US" sz="2700" dirty="0">
                <a:solidFill>
                  <a:srgbClr val="696464"/>
                </a:solidFill>
                <a:effectLst/>
              </a:rPr>
            </a:br>
            <a:br>
              <a:rPr lang="en-US" sz="4400" i="1" dirty="0">
                <a:solidFill>
                  <a:srgbClr val="696464"/>
                </a:solidFill>
                <a:effectLst/>
              </a:rPr>
            </a:br>
            <a:endParaRPr lang="en-US" dirty="0"/>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655233" cy="1295400"/>
          </a:xfrm>
          <a:prstGeom prst="rect">
            <a:avLst/>
          </a:prstGeom>
        </p:spPr>
      </p:pic>
      <p:pic>
        <p:nvPicPr>
          <p:cNvPr id="6" name="Content Placeholder 5"/>
          <p:cNvPicPr>
            <a:picLocks noGrp="1" noChangeAspect="1"/>
          </p:cNvPicPr>
          <p:nvPr>
            <p:ph idx="1"/>
          </p:nvPr>
        </p:nvPicPr>
        <p:blipFill>
          <a:blip r:embed="rId3">
            <a:extLst>
              <a:ext uri="{28A0092B-C50C-407E-A947-70E740481C1C}">
                <a14:useLocalDpi xmlns:a14="http://schemas.microsoft.com/office/drawing/2010/main" val="0"/>
              </a:ext>
            </a:extLst>
          </a:blip>
          <a:stretch>
            <a:fillRect/>
          </a:stretch>
        </p:blipFill>
        <p:spPr>
          <a:xfrm>
            <a:off x="990600" y="1524000"/>
            <a:ext cx="7696200" cy="4267200"/>
          </a:xfrm>
          <a:prstGeom prst="rect">
            <a:avLst/>
          </a:prstGeom>
        </p:spPr>
      </p:pic>
    </p:spTree>
    <p:extLst>
      <p:ext uri="{BB962C8B-B14F-4D97-AF65-F5344CB8AC3E}">
        <p14:creationId xmlns:p14="http://schemas.microsoft.com/office/powerpoint/2010/main" val="22869082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p:spPr>
      </p:pic>
      <p:sp>
        <p:nvSpPr>
          <p:cNvPr id="3" name="Title 2"/>
          <p:cNvSpPr>
            <a:spLocks noGrp="1"/>
          </p:cNvSpPr>
          <p:nvPr>
            <p:ph type="title"/>
          </p:nvPr>
        </p:nvSpPr>
        <p:spPr>
          <a:xfrm>
            <a:off x="1600200" y="152400"/>
            <a:ext cx="7010400" cy="1219200"/>
          </a:xfrm>
        </p:spPr>
        <p:txBody>
          <a:bodyPr>
            <a:normAutofit fontScale="90000"/>
          </a:bodyPr>
          <a:lstStyle/>
          <a:p>
            <a:pPr marL="365760" lvl="0" indent="-256032" algn="ctr">
              <a:lnSpc>
                <a:spcPct val="150000"/>
              </a:lnSpc>
              <a:spcBef>
                <a:spcPts val="400"/>
              </a:spcBef>
            </a:pPr>
            <a:br>
              <a:rPr lang="en-US" sz="2700" dirty="0">
                <a:solidFill>
                  <a:srgbClr val="696464"/>
                </a:solidFill>
                <a:effectLst/>
                <a:ea typeface="+mn-ea"/>
                <a:cs typeface="+mn-cs"/>
              </a:rPr>
            </a:br>
            <a:endParaRPr lang="en-US" dirty="0"/>
          </a:p>
        </p:txBody>
      </p:sp>
      <p:sp>
        <p:nvSpPr>
          <p:cNvPr id="6" name="TextBox 5"/>
          <p:cNvSpPr txBox="1"/>
          <p:nvPr/>
        </p:nvSpPr>
        <p:spPr>
          <a:xfrm>
            <a:off x="228600" y="1573851"/>
            <a:ext cx="8229600" cy="4755148"/>
          </a:xfrm>
          <a:prstGeom prst="rect">
            <a:avLst/>
          </a:prstGeom>
          <a:noFill/>
        </p:spPr>
        <p:txBody>
          <a:bodyPr wrap="square" rtlCol="0">
            <a:spAutoFit/>
          </a:bodyPr>
          <a:lstStyle/>
          <a:p>
            <a:pPr marL="285750" indent="-285750">
              <a:buClr>
                <a:schemeClr val="accent1"/>
              </a:buClr>
              <a:buFont typeface="Arial" panose="020B0604020202020204" pitchFamily="34" charset="0"/>
              <a:buChar char="•"/>
            </a:pPr>
            <a:r>
              <a:rPr lang="en-US" sz="1600" dirty="0">
                <a:solidFill>
                  <a:schemeClr val="bg2"/>
                </a:solidFill>
              </a:rPr>
              <a:t>District employees are designated as financial disclosure filers by their respective agencies</a:t>
            </a:r>
          </a:p>
          <a:p>
            <a:r>
              <a:rPr lang="en-US" sz="1600" dirty="0">
                <a:solidFill>
                  <a:schemeClr val="bg2"/>
                </a:solidFill>
              </a:rPr>
              <a:t>     -BEGA has no part in the initial designation</a:t>
            </a:r>
          </a:p>
          <a:p>
            <a:pPr marL="285750" indent="-285750">
              <a:buClr>
                <a:schemeClr val="accent1"/>
              </a:buClr>
              <a:buFont typeface="Arial" panose="020B0604020202020204" pitchFamily="34" charset="0"/>
              <a:buChar char="•"/>
            </a:pPr>
            <a:r>
              <a:rPr lang="en-US" sz="1600" dirty="0">
                <a:solidFill>
                  <a:schemeClr val="bg2"/>
                </a:solidFill>
              </a:rPr>
              <a:t>Designation determinations are made by reviewing an employees job duties and salary</a:t>
            </a:r>
          </a:p>
          <a:p>
            <a:pPr defTabSz="457200"/>
            <a:r>
              <a:rPr lang="en-US" sz="1600" dirty="0">
                <a:solidFill>
                  <a:schemeClr val="bg2"/>
                </a:solidFill>
              </a:rPr>
              <a:t>     -</a:t>
            </a:r>
            <a:r>
              <a:rPr lang="en-US" sz="1600" b="1" dirty="0">
                <a:solidFill>
                  <a:schemeClr val="bg2"/>
                </a:solidFill>
              </a:rPr>
              <a:t>Public Financial Disclosure Statement Filer</a:t>
            </a:r>
            <a:r>
              <a:rPr lang="en-US" sz="1600" dirty="0">
                <a:solidFill>
                  <a:schemeClr val="bg2"/>
                </a:solidFill>
              </a:rPr>
              <a:t>: all public officials and                            	certain board members and commission members </a:t>
            </a:r>
          </a:p>
          <a:p>
            <a:r>
              <a:rPr lang="en-US" sz="1600" dirty="0">
                <a:solidFill>
                  <a:schemeClr val="bg2"/>
                </a:solidFill>
              </a:rPr>
              <a:t>     -</a:t>
            </a:r>
            <a:r>
              <a:rPr lang="en-US" sz="1600" b="1" dirty="0">
                <a:solidFill>
                  <a:schemeClr val="bg2"/>
                </a:solidFill>
              </a:rPr>
              <a:t>Public Financial Disclosure Statement Filer: </a:t>
            </a:r>
          </a:p>
          <a:p>
            <a:r>
              <a:rPr lang="en-US" sz="1600" dirty="0">
                <a:solidFill>
                  <a:schemeClr val="bg2"/>
                </a:solidFill>
              </a:rPr>
              <a:t>	1. any employee who, as a part of his or her job duties, makes 	decisions or participates substantially in areas of contracting, 	procurement, administration of grants or subsidies, developing 	policies, land use 	planning, inspecting, licensing, regulating, or 	auditing, or </a:t>
            </a:r>
            <a:r>
              <a:rPr lang="en-US" sz="1600" b="1" dirty="0">
                <a:solidFill>
                  <a:schemeClr val="bg2"/>
                </a:solidFill>
              </a:rPr>
              <a:t>acts in areas of responsibility that may create a conflict of 	interest or the appearance 	of a conflict of interest.</a:t>
            </a:r>
          </a:p>
          <a:p>
            <a:r>
              <a:rPr lang="en-US" sz="1600" dirty="0">
                <a:solidFill>
                  <a:schemeClr val="bg2"/>
                </a:solidFill>
              </a:rPr>
              <a:t>     	 </a:t>
            </a:r>
            <a:r>
              <a:rPr lang="en-US" sz="1600" b="1" u="sng" dirty="0">
                <a:solidFill>
                  <a:schemeClr val="bg2"/>
                </a:solidFill>
              </a:rPr>
              <a:t>and</a:t>
            </a:r>
          </a:p>
          <a:p>
            <a:pPr lvl="2"/>
            <a:r>
              <a:rPr lang="en-US" sz="1700" dirty="0">
                <a:solidFill>
                  <a:schemeClr val="bg2"/>
                </a:solidFill>
              </a:rPr>
              <a:t>2. Who is paid at a rate of Excepted Service 9 or above       	  </a:t>
            </a:r>
            <a:endParaRPr lang="en-US" sz="1500" b="1" dirty="0">
              <a:solidFill>
                <a:schemeClr val="bg2"/>
              </a:solidFill>
            </a:endParaRPr>
          </a:p>
          <a:p>
            <a:pPr lvl="2"/>
            <a:r>
              <a:rPr lang="en-US" sz="1500" b="1" dirty="0">
                <a:solidFill>
                  <a:schemeClr val="bg2"/>
                </a:solidFill>
              </a:rPr>
              <a:t>Note: Last year this threshold salary was $101,296 but  it is subject to change  </a:t>
            </a:r>
          </a:p>
          <a:p>
            <a:endParaRPr lang="en-US" sz="1600" b="1" u="sng" dirty="0">
              <a:solidFill>
                <a:schemeClr val="bg2"/>
              </a:solidFill>
            </a:endParaRPr>
          </a:p>
        </p:txBody>
      </p:sp>
      <p:sp>
        <p:nvSpPr>
          <p:cNvPr id="7" name="Rectangle 6"/>
          <p:cNvSpPr/>
          <p:nvPr/>
        </p:nvSpPr>
        <p:spPr>
          <a:xfrm>
            <a:off x="1524000" y="373522"/>
            <a:ext cx="6629400" cy="1200329"/>
          </a:xfrm>
          <a:prstGeom prst="rect">
            <a:avLst/>
          </a:prstGeom>
        </p:spPr>
        <p:txBody>
          <a:bodyPr wrap="square">
            <a:spAutoFit/>
          </a:bodyPr>
          <a:lstStyle/>
          <a:p>
            <a:r>
              <a:rPr lang="en-US" sz="2400" dirty="0">
                <a:solidFill>
                  <a:srgbClr val="696464"/>
                </a:solidFill>
              </a:rPr>
              <a:t>PART 2: Ethics Officer Responsibilities – </a:t>
            </a:r>
            <a:r>
              <a:rPr lang="en-US" sz="2400" i="1" dirty="0">
                <a:solidFill>
                  <a:srgbClr val="696464"/>
                </a:solidFill>
              </a:rPr>
              <a:t>Filer Designation Process</a:t>
            </a:r>
            <a:br>
              <a:rPr lang="en-US" sz="2400" dirty="0">
                <a:solidFill>
                  <a:srgbClr val="696464"/>
                </a:solidFill>
              </a:rPr>
            </a:br>
            <a:endParaRPr lang="en-US" sz="2400" dirty="0"/>
          </a:p>
        </p:txBody>
      </p:sp>
    </p:spTree>
    <p:extLst>
      <p:ext uri="{BB962C8B-B14F-4D97-AF65-F5344CB8AC3E}">
        <p14:creationId xmlns:p14="http://schemas.microsoft.com/office/powerpoint/2010/main" val="24440211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6">
                                            <p:txEl>
                                              <p:pRg st="5" end="5"/>
                                            </p:txEl>
                                          </p:spTgt>
                                        </p:tgtEl>
                                        <p:attrNameLst>
                                          <p:attrName>style.visibility</p:attrName>
                                        </p:attrNameLst>
                                      </p:cBhvr>
                                      <p:to>
                                        <p:strVal val="visible"/>
                                      </p:to>
                                    </p:set>
                                    <p:anim calcmode="lin" valueType="num">
                                      <p:cBhvr additive="base">
                                        <p:cTn id="7" dur="500" fill="hold"/>
                                        <p:tgtEl>
                                          <p:spTgt spid="6">
                                            <p:txEl>
                                              <p:pRg st="5" end="5"/>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6">
                                            <p:txEl>
                                              <p:pRg st="6" end="6"/>
                                            </p:txEl>
                                          </p:spTgt>
                                        </p:tgtEl>
                                        <p:attrNameLst>
                                          <p:attrName>style.visibility</p:attrName>
                                        </p:attrNameLst>
                                      </p:cBhvr>
                                      <p:to>
                                        <p:strVal val="visible"/>
                                      </p:to>
                                    </p:set>
                                    <p:anim calcmode="lin" valueType="num">
                                      <p:cBhvr additive="base">
                                        <p:cTn id="13" dur="500" fill="hold"/>
                                        <p:tgtEl>
                                          <p:spTgt spid="6">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6">
                                            <p:txEl>
                                              <p:pRg st="7" end="7"/>
                                            </p:txEl>
                                          </p:spTgt>
                                        </p:tgtEl>
                                        <p:attrNameLst>
                                          <p:attrName>style.visibility</p:attrName>
                                        </p:attrNameLst>
                                      </p:cBhvr>
                                      <p:to>
                                        <p:strVal val="visible"/>
                                      </p:to>
                                    </p:set>
                                    <p:anim calcmode="lin" valueType="num">
                                      <p:cBhvr additive="base">
                                        <p:cTn id="19" dur="500" fill="hold"/>
                                        <p:tgtEl>
                                          <p:spTgt spid="6">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6">
                                            <p:txEl>
                                              <p:pRg st="8" end="8"/>
                                            </p:txEl>
                                          </p:spTgt>
                                        </p:tgtEl>
                                        <p:attrNameLst>
                                          <p:attrName>style.visibility</p:attrName>
                                        </p:attrNameLst>
                                      </p:cBhvr>
                                      <p:to>
                                        <p:strVal val="visible"/>
                                      </p:to>
                                    </p:set>
                                    <p:anim calcmode="lin" valueType="num">
                                      <p:cBhvr additive="base">
                                        <p:cTn id="25" dur="500" fill="hold"/>
                                        <p:tgtEl>
                                          <p:spTgt spid="6">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800100" lvl="3" indent="-342900">
              <a:buClr>
                <a:schemeClr val="accent1"/>
              </a:buClr>
              <a:buFont typeface="Arial" panose="020B0604020202020204" pitchFamily="34" charset="0"/>
              <a:buChar char="•"/>
            </a:pPr>
            <a:r>
              <a:rPr lang="en-US" b="1" dirty="0">
                <a:solidFill>
                  <a:schemeClr val="bg2"/>
                </a:solidFill>
              </a:rPr>
              <a:t>Confidential Financial Disclosure Statement Filer</a:t>
            </a:r>
          </a:p>
          <a:p>
            <a:pPr marL="1319213" lvl="4" indent="-342900">
              <a:buClrTx/>
              <a:buFont typeface="+mj-lt"/>
              <a:buAutoNum type="arabicPeriod"/>
            </a:pPr>
            <a:r>
              <a:rPr lang="en-US" sz="1600" dirty="0">
                <a:solidFill>
                  <a:schemeClr val="bg2"/>
                </a:solidFill>
              </a:rPr>
              <a:t>Any employee who, as a part of his or her job duties, makes decisions or participates substantially in areas of contracting, procurement, administration of grants or subsidies, developing policies, land use planning, inspecting, licensing, regulating, or auditing, </a:t>
            </a:r>
            <a:r>
              <a:rPr lang="en-US" sz="1600" b="1" u="sng" dirty="0">
                <a:solidFill>
                  <a:schemeClr val="bg2"/>
                </a:solidFill>
              </a:rPr>
              <a:t>or acts in areas of responsibility that may create a conflict of interest or the appearance of a conflict of interest</a:t>
            </a:r>
          </a:p>
          <a:p>
            <a:pPr marL="1257300" lvl="4" indent="-342900">
              <a:buAutoNum type="arabicPeriod"/>
            </a:pPr>
            <a:endParaRPr lang="en-US" b="1" u="sng" dirty="0">
              <a:solidFill>
                <a:schemeClr val="bg2"/>
              </a:solidFill>
            </a:endParaRPr>
          </a:p>
          <a:p>
            <a:pPr marL="1257300" lvl="4" indent="-342900">
              <a:buAutoNum type="arabicPeriod"/>
            </a:pPr>
            <a:r>
              <a:rPr lang="en-US" b="1" u="sng" dirty="0">
                <a:solidFill>
                  <a:schemeClr val="bg2"/>
                </a:solidFill>
              </a:rPr>
              <a:t>And</a:t>
            </a:r>
          </a:p>
          <a:p>
            <a:pPr marL="1257300" lvl="4" indent="-342900">
              <a:buAutoNum type="arabicPeriod"/>
            </a:pPr>
            <a:endParaRPr lang="en-US" sz="1600" b="1" u="sng" dirty="0">
              <a:solidFill>
                <a:schemeClr val="bg2"/>
              </a:solidFill>
            </a:endParaRPr>
          </a:p>
          <a:p>
            <a:pPr marL="1028700" lvl="4" indent="-290513">
              <a:buAutoNum type="arabicPeriod"/>
            </a:pPr>
            <a:r>
              <a:rPr lang="en-US" sz="1600" b="1" dirty="0">
                <a:solidFill>
                  <a:schemeClr val="bg2"/>
                </a:solidFill>
              </a:rPr>
              <a:t>2.  </a:t>
            </a:r>
            <a:r>
              <a:rPr lang="en-US" sz="1600" dirty="0">
                <a:solidFill>
                  <a:schemeClr val="bg2"/>
                </a:solidFill>
              </a:rPr>
              <a:t>Who is paid at a rate below Excepted Service 9 </a:t>
            </a:r>
            <a:endParaRPr lang="en-US" sz="1600" b="1" dirty="0">
              <a:solidFill>
                <a:schemeClr val="bg2"/>
              </a:solidFill>
            </a:endParaRPr>
          </a:p>
          <a:p>
            <a:pPr marL="914400" lvl="4" indent="0">
              <a:buClrTx/>
              <a:buNone/>
            </a:pPr>
            <a:endParaRPr lang="en-US" b="1" u="sng" dirty="0">
              <a:solidFill>
                <a:schemeClr val="bg2"/>
              </a:solidFill>
            </a:endParaRPr>
          </a:p>
        </p:txBody>
      </p:sp>
      <p:sp>
        <p:nvSpPr>
          <p:cNvPr id="3" name="Title 2"/>
          <p:cNvSpPr>
            <a:spLocks noGrp="1"/>
          </p:cNvSpPr>
          <p:nvPr>
            <p:ph type="title"/>
          </p:nvPr>
        </p:nvSpPr>
        <p:spPr>
          <a:xfrm>
            <a:off x="708950" y="304800"/>
            <a:ext cx="8229600" cy="1143000"/>
          </a:xfrm>
        </p:spPr>
        <p:txBody>
          <a:bodyPr>
            <a:normAutofit/>
          </a:bodyPr>
          <a:lstStyle/>
          <a:p>
            <a:pPr algn="ctr"/>
            <a:r>
              <a:rPr lang="en-US" sz="2400" b="0" dirty="0">
                <a:solidFill>
                  <a:schemeClr val="bg2"/>
                </a:solidFill>
              </a:rPr>
              <a:t>PART 2: Ethics Officer Responsibilities – </a:t>
            </a:r>
            <a:r>
              <a:rPr lang="en-US" sz="2400" b="0" i="1" dirty="0">
                <a:solidFill>
                  <a:schemeClr val="bg2"/>
                </a:solidFill>
              </a:rPr>
              <a:t>Filer Designation Process</a:t>
            </a:r>
            <a:endParaRPr lang="en-US" sz="2400" b="0" dirty="0">
              <a:solidFill>
                <a:schemeClr val="bg2"/>
              </a:solidFill>
            </a:endParaRPr>
          </a:p>
        </p:txBody>
      </p:sp>
      <p:pic>
        <p:nvPicPr>
          <p:cNvPr id="4" name="Content Placehold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792" y="0"/>
            <a:ext cx="1417901" cy="1109662"/>
          </a:xfrm>
        </p:spPr>
      </p:pic>
      <p:pic>
        <p:nvPicPr>
          <p:cNvPr id="5"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12640798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5" end="5"/>
                                            </p:txEl>
                                          </p:spTgt>
                                        </p:tgtEl>
                                        <p:attrNameLst>
                                          <p:attrName>style.visibility</p:attrName>
                                        </p:attrNameLst>
                                      </p:cBhvr>
                                      <p:to>
                                        <p:strVal val="visible"/>
                                      </p:to>
                                    </p:set>
                                    <p:anim calcmode="lin" valueType="num">
                                      <p:cBhvr additive="base">
                                        <p:cTn id="19"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981200"/>
            <a:ext cx="8229600" cy="3352800"/>
          </a:xfrm>
        </p:spPr>
        <p:txBody>
          <a:bodyPr>
            <a:normAutofit/>
          </a:bodyPr>
          <a:lstStyle/>
          <a:p>
            <a:r>
              <a:rPr lang="en-US" sz="1800" dirty="0">
                <a:solidFill>
                  <a:schemeClr val="bg2"/>
                </a:solidFill>
              </a:rPr>
              <a:t>A District employee should only be designated to file a financial disclosure statement if that employee held a position that made them a eligible for designation </a:t>
            </a:r>
            <a:r>
              <a:rPr lang="en-US" sz="1800" b="1" dirty="0">
                <a:solidFill>
                  <a:schemeClr val="bg2"/>
                </a:solidFill>
              </a:rPr>
              <a:t>for more than thirty (30) days within the prior calendar year</a:t>
            </a:r>
          </a:p>
          <a:p>
            <a:pPr lvl="1">
              <a:buFont typeface="Lucida Sans Unicode" panose="020B0602030504020204" pitchFamily="34" charset="0"/>
              <a:buChar char="⁻"/>
            </a:pPr>
            <a:r>
              <a:rPr lang="en-US" sz="1800" dirty="0">
                <a:solidFill>
                  <a:schemeClr val="bg2"/>
                </a:solidFill>
              </a:rPr>
              <a:t>Because the financial disclosure form is like taxes, in that it      inquires about information from the previous year, a new employee should not be designated to file (for the current year) even if that employee’s job duties align with filer job duties</a:t>
            </a:r>
          </a:p>
          <a:p>
            <a:pPr lvl="1">
              <a:buFont typeface="Lucida Sans Unicode" panose="020B0602030504020204" pitchFamily="34" charset="0"/>
              <a:buChar char="⁻"/>
            </a:pPr>
            <a:r>
              <a:rPr lang="en-US" sz="1800" dirty="0">
                <a:solidFill>
                  <a:schemeClr val="bg2"/>
                </a:solidFill>
              </a:rPr>
              <a:t>Any new employee who did not work 30 days in the reporting year can be designated in the following year</a:t>
            </a:r>
          </a:p>
        </p:txBody>
      </p:sp>
      <p:sp>
        <p:nvSpPr>
          <p:cNvPr id="3" name="Title 2"/>
          <p:cNvSpPr>
            <a:spLocks noGrp="1"/>
          </p:cNvSpPr>
          <p:nvPr>
            <p:ph type="title"/>
          </p:nvPr>
        </p:nvSpPr>
        <p:spPr>
          <a:xfrm>
            <a:off x="762000" y="573331"/>
            <a:ext cx="8229600" cy="1143000"/>
          </a:xfrm>
        </p:spPr>
        <p:txBody>
          <a:bodyPr>
            <a:normAutofit/>
          </a:bodyPr>
          <a:lstStyle/>
          <a:p>
            <a:pPr algn="ctr"/>
            <a:r>
              <a:rPr lang="en-US" sz="2400" dirty="0">
                <a:solidFill>
                  <a:schemeClr val="bg2"/>
                </a:solidFill>
              </a:rPr>
              <a:t>PART 2: Ethics Officer Responsibilities – </a:t>
            </a:r>
            <a:r>
              <a:rPr lang="en-US" sz="2400" i="1" dirty="0">
                <a:solidFill>
                  <a:schemeClr val="bg2"/>
                </a:solidFill>
              </a:rPr>
              <a:t>Filer Designation Process</a:t>
            </a:r>
            <a:endParaRPr lang="en-US" sz="2400" dirty="0"/>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37516689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buFont typeface="Arial" panose="020B0604020202020204" pitchFamily="34" charset="0"/>
              <a:buChar char="•"/>
            </a:pPr>
            <a:r>
              <a:rPr lang="en-US" sz="2400" dirty="0">
                <a:solidFill>
                  <a:schemeClr val="bg2"/>
                </a:solidFill>
              </a:rPr>
              <a:t>Employees can appeal both public and confidential designations </a:t>
            </a:r>
          </a:p>
          <a:p>
            <a:pPr marL="109728" indent="0">
              <a:buNone/>
            </a:pPr>
            <a:endParaRPr lang="en-US" sz="2400" dirty="0">
              <a:solidFill>
                <a:schemeClr val="bg2"/>
              </a:solidFill>
            </a:endParaRPr>
          </a:p>
          <a:p>
            <a:pPr>
              <a:buFont typeface="Arial" panose="020B0604020202020204" pitchFamily="34" charset="0"/>
              <a:buChar char="•"/>
            </a:pPr>
            <a:r>
              <a:rPr lang="en-US" sz="2400" dirty="0">
                <a:solidFill>
                  <a:schemeClr val="bg2"/>
                </a:solidFill>
              </a:rPr>
              <a:t>Employees must appeal their designation </a:t>
            </a:r>
            <a:r>
              <a:rPr lang="en-US" sz="2400" b="1" i="1" dirty="0">
                <a:solidFill>
                  <a:schemeClr val="bg2"/>
                </a:solidFill>
              </a:rPr>
              <a:t>within</a:t>
            </a:r>
            <a:r>
              <a:rPr lang="en-US" sz="2400" dirty="0">
                <a:solidFill>
                  <a:schemeClr val="bg2"/>
                </a:solidFill>
              </a:rPr>
              <a:t> their agency</a:t>
            </a:r>
          </a:p>
          <a:p>
            <a:pPr marL="109728" indent="0">
              <a:buNone/>
            </a:pPr>
            <a:endParaRPr lang="en-US" sz="2400" dirty="0">
              <a:solidFill>
                <a:schemeClr val="bg2"/>
              </a:solidFill>
            </a:endParaRPr>
          </a:p>
          <a:p>
            <a:pPr>
              <a:buFont typeface="Arial" panose="020B0604020202020204" pitchFamily="34" charset="0"/>
              <a:buChar char="•"/>
            </a:pPr>
            <a:r>
              <a:rPr lang="en-US" sz="2400" dirty="0">
                <a:solidFill>
                  <a:schemeClr val="bg2"/>
                </a:solidFill>
              </a:rPr>
              <a:t>Employees have only five </a:t>
            </a:r>
            <a:r>
              <a:rPr lang="en-US" sz="2400" b="1" i="1" dirty="0">
                <a:solidFill>
                  <a:schemeClr val="bg2"/>
                </a:solidFill>
              </a:rPr>
              <a:t>(5) days</a:t>
            </a:r>
            <a:r>
              <a:rPr lang="en-US" sz="2400" dirty="0">
                <a:solidFill>
                  <a:schemeClr val="bg2"/>
                </a:solidFill>
              </a:rPr>
              <a:t> to appeal their designations, so it is important to let employees know about their right to appeal by informing them of it in that initial designation notice</a:t>
            </a:r>
          </a:p>
          <a:p>
            <a:pPr marL="109728" indent="0">
              <a:buNone/>
            </a:pPr>
            <a:endParaRPr lang="en-US" dirty="0">
              <a:solidFill>
                <a:schemeClr val="bg2"/>
              </a:solidFill>
            </a:endParaRPr>
          </a:p>
        </p:txBody>
      </p:sp>
      <p:sp>
        <p:nvSpPr>
          <p:cNvPr id="3" name="Title 2"/>
          <p:cNvSpPr>
            <a:spLocks noGrp="1"/>
          </p:cNvSpPr>
          <p:nvPr>
            <p:ph type="title"/>
          </p:nvPr>
        </p:nvSpPr>
        <p:spPr>
          <a:xfrm>
            <a:off x="1524000" y="274638"/>
            <a:ext cx="7162800" cy="1143000"/>
          </a:xfrm>
        </p:spPr>
        <p:txBody>
          <a:bodyPr>
            <a:normAutofit/>
          </a:bodyPr>
          <a:lstStyle/>
          <a:p>
            <a:pPr algn="ctr"/>
            <a:r>
              <a:rPr lang="en-US" sz="2400" dirty="0">
                <a:solidFill>
                  <a:schemeClr val="bg2"/>
                </a:solidFill>
              </a:rPr>
              <a:t>PART 2: Ethics Officer Responsibilities – </a:t>
            </a:r>
            <a:r>
              <a:rPr lang="en-US" sz="2400" i="1" dirty="0">
                <a:solidFill>
                  <a:schemeClr val="bg2"/>
                </a:solidFill>
              </a:rPr>
              <a:t>Employee Appeals</a:t>
            </a:r>
            <a:endParaRPr lang="en-US" sz="2400" dirty="0">
              <a:solidFill>
                <a:schemeClr val="bg2"/>
              </a:solidFill>
            </a:endParaRPr>
          </a:p>
        </p:txBody>
      </p:sp>
      <p:pic>
        <p:nvPicPr>
          <p:cNvPr id="4" name="Content Placeholder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0" y="0"/>
            <a:ext cx="1417901" cy="1109662"/>
          </a:xfrm>
          <a:prstGeom prst="rect">
            <a:avLst/>
          </a:prstGeom>
        </p:spPr>
      </p:pic>
    </p:spTree>
    <p:extLst>
      <p:ext uri="{BB962C8B-B14F-4D97-AF65-F5344CB8AC3E}">
        <p14:creationId xmlns:p14="http://schemas.microsoft.com/office/powerpoint/2010/main" val="36756492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fade">
                                      <p:cBhvr>
                                        <p:cTn id="7" dur="500"/>
                                        <p:tgtEl>
                                          <p:spTgt spid="2">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2">
                                            <p:txEl>
                                              <p:pRg st="2" end="2"/>
                                            </p:txEl>
                                          </p:spTgt>
                                        </p:tgtEl>
                                        <p:attrNameLst>
                                          <p:attrName>style.visibility</p:attrName>
                                        </p:attrNameLst>
                                      </p:cBhvr>
                                      <p:to>
                                        <p:strVal val="visible"/>
                                      </p:to>
                                    </p:set>
                                    <p:animEffect transition="in" filter="fade">
                                      <p:cBhvr>
                                        <p:cTn id="12" dur="500"/>
                                        <p:tgtEl>
                                          <p:spTgt spid="2">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animEffect transition="in" filter="fade">
                                      <p:cBhvr>
                                        <p:cTn id="17" dur="500"/>
                                        <p:tgtEl>
                                          <p:spTgt spid="2">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ustom 2">
      <a:dk1>
        <a:srgbClr val="FFFFFF"/>
      </a:dk1>
      <a:lt1>
        <a:sysClr val="window" lastClr="FFFFFF"/>
      </a:lt1>
      <a:dk2>
        <a:srgbClr val="696464"/>
      </a:dk2>
      <a:lt2>
        <a:srgbClr val="E9E5DC"/>
      </a:lt2>
      <a:accent1>
        <a:srgbClr val="FF0000"/>
      </a:accent1>
      <a:accent2>
        <a:srgbClr val="FFFFFF"/>
      </a:accent2>
      <a:accent3>
        <a:srgbClr val="A28E6A"/>
      </a:accent3>
      <a:accent4>
        <a:srgbClr val="956251"/>
      </a:accent4>
      <a:accent5>
        <a:srgbClr val="918485"/>
      </a:accent5>
      <a:accent6>
        <a:srgbClr val="855D5D"/>
      </a:accent6>
      <a:hlink>
        <a:srgbClr val="CC9900"/>
      </a:hlink>
      <a:folHlink>
        <a:srgbClr val="96A9A9"/>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12152</TotalTime>
  <Words>3674</Words>
  <Application>Microsoft Office PowerPoint</Application>
  <PresentationFormat>On-screen Show (4:3)</PresentationFormat>
  <Paragraphs>249</Paragraphs>
  <Slides>38</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38</vt:i4>
      </vt:variant>
    </vt:vector>
  </HeadingPairs>
  <TitlesOfParts>
    <vt:vector size="46" baseType="lpstr">
      <vt:lpstr>Arial</vt:lpstr>
      <vt:lpstr>Calibri</vt:lpstr>
      <vt:lpstr>Lucida Sans Unicode</vt:lpstr>
      <vt:lpstr>Verdana</vt:lpstr>
      <vt:lpstr>Wingdings</vt:lpstr>
      <vt:lpstr>Wingdings 2</vt:lpstr>
      <vt:lpstr>Wingdings 3</vt:lpstr>
      <vt:lpstr>Concourse</vt:lpstr>
      <vt:lpstr> FINANCIAL DISCLOSURE TRAINING</vt:lpstr>
      <vt:lpstr>AGENDA </vt:lpstr>
      <vt:lpstr>PART 1: Background on Financial Disclosure</vt:lpstr>
      <vt:lpstr>PART 1: Background on Financial Disclosure Filing (cont’d)</vt:lpstr>
      <vt:lpstr>      PART 2: Ethics Officer Responsibilities A Review of Financial Disclosure Documents and Procedures    </vt:lpstr>
      <vt:lpstr> </vt:lpstr>
      <vt:lpstr>PART 2: Ethics Officer Responsibilities – Filer Designation Process</vt:lpstr>
      <vt:lpstr>PART 2: Ethics Officer Responsibilities – Filer Designation Process</vt:lpstr>
      <vt:lpstr>PART 2: Ethics Officer Responsibilities – Employee Appeals</vt:lpstr>
      <vt:lpstr>PART 2: Ethics Officer Responsibilities –Who Does What During Filing Season </vt:lpstr>
      <vt:lpstr>Important Dates and Deadlines</vt:lpstr>
      <vt:lpstr>  PART 3: Filing Your Statement  Step by Step Guide to Filing the Financial Disclosure Form </vt:lpstr>
      <vt:lpstr>PART 3: Filing Your Statement – Who files?</vt:lpstr>
      <vt:lpstr> PART 3: Filing Your Statement – What am I filing?  </vt:lpstr>
      <vt:lpstr>PowerPoint Presentation</vt:lpstr>
      <vt:lpstr>FDS Questions 1 &amp; 2 </vt:lpstr>
      <vt:lpstr>   FDS Questions 1 &amp; 2 (cont’d) BEGA TIP</vt:lpstr>
      <vt:lpstr>FDS Questions 3 &amp; 4</vt:lpstr>
      <vt:lpstr>Questions 3 &amp; 4 (con’d)</vt:lpstr>
      <vt:lpstr>Question 3 &amp; 4 (cont’d) BEGA TIP</vt:lpstr>
      <vt:lpstr>FDS Questions 5 &amp; 6</vt:lpstr>
      <vt:lpstr>FDS Questions 7 &amp; 8</vt:lpstr>
      <vt:lpstr>Questions 7 &amp; 8 (cont’d)</vt:lpstr>
      <vt:lpstr>    FDS Questions 7 &amp; 8 (cont’d) BEGA TIP</vt:lpstr>
      <vt:lpstr>FDS Questions 9 &amp; 10</vt:lpstr>
      <vt:lpstr>FDS Questions 11 &amp; 12</vt:lpstr>
      <vt:lpstr>       FDS Questions 11 &amp; 12 (cont’d) BEGA TIP</vt:lpstr>
      <vt:lpstr>FDS Questions 13 &amp; 14</vt:lpstr>
      <vt:lpstr>  FDS Questions 13 &amp; 14 (cont’d)</vt:lpstr>
      <vt:lpstr>Questions 13 &amp; 14 (cont’d) BEGA TIP</vt:lpstr>
      <vt:lpstr>FDS Question 15</vt:lpstr>
      <vt:lpstr>FDS Question 15 (cont’d)</vt:lpstr>
      <vt:lpstr>FDS Question 15 (cont’d) BEGA TIP</vt:lpstr>
      <vt:lpstr>FDS Certification</vt:lpstr>
      <vt:lpstr>“   True, Correct, and Complete” FDS Forms</vt:lpstr>
      <vt:lpstr>Failing to File  </vt:lpstr>
      <vt:lpstr>FDS Updates</vt:lpstr>
      <vt:lpstr>Questions?</vt:lpstr>
    </vt:vector>
  </TitlesOfParts>
  <Company>DC Government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ETHIC’S DAY  FINANCIAL DISCLOSURE PRESENTATION</dc:title>
  <dc:creator>ServUS</dc:creator>
  <cp:lastModifiedBy>Stewart-Mitchell, Asia (BEGA)</cp:lastModifiedBy>
  <cp:revision>62</cp:revision>
  <cp:lastPrinted>2017-10-17T18:52:00Z</cp:lastPrinted>
  <dcterms:created xsi:type="dcterms:W3CDTF">2017-10-03T14:53:21Z</dcterms:created>
  <dcterms:modified xsi:type="dcterms:W3CDTF">2026-05-22T15:38:11Z</dcterms:modified>
</cp:coreProperties>
</file>